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75" r:id="rId2"/>
    <p:sldId id="257" r:id="rId3"/>
    <p:sldId id="259" r:id="rId4"/>
    <p:sldId id="261" r:id="rId5"/>
    <p:sldId id="262" r:id="rId6"/>
    <p:sldId id="276" r:id="rId7"/>
    <p:sldId id="263" r:id="rId8"/>
    <p:sldId id="277" r:id="rId9"/>
    <p:sldId id="278" r:id="rId10"/>
    <p:sldId id="264" r:id="rId11"/>
    <p:sldId id="265" r:id="rId12"/>
    <p:sldId id="266" r:id="rId13"/>
    <p:sldId id="270" r:id="rId14"/>
    <p:sldId id="271" r:id="rId15"/>
    <p:sldId id="280" r:id="rId16"/>
    <p:sldId id="282" r:id="rId17"/>
    <p:sldId id="274" r:id="rId18"/>
  </p:sldIdLst>
  <p:sldSz cx="9144000" cy="6858000" type="screen4x3"/>
  <p:notesSz cx="6797675" cy="9926638"/>
  <p:defaultTextStyle>
    <a:defPPr>
      <a:defRPr lang="ru-RU"/>
    </a:defPPr>
    <a:lvl1pPr algn="l" rtl="0" fontAlgn="base">
      <a:spcBef>
        <a:spcPct val="0"/>
      </a:spcBef>
      <a:spcAft>
        <a:spcPct val="0"/>
      </a:spcAft>
      <a:defRPr sz="1300" kern="1200">
        <a:solidFill>
          <a:schemeClr val="tx1"/>
        </a:solidFill>
        <a:latin typeface="Arial" charset="0"/>
        <a:ea typeface="+mn-ea"/>
        <a:cs typeface="Arial" charset="0"/>
      </a:defRPr>
    </a:lvl1pPr>
    <a:lvl2pPr marL="457200" algn="l" rtl="0" fontAlgn="base">
      <a:spcBef>
        <a:spcPct val="0"/>
      </a:spcBef>
      <a:spcAft>
        <a:spcPct val="0"/>
      </a:spcAft>
      <a:defRPr sz="1300" kern="1200">
        <a:solidFill>
          <a:schemeClr val="tx1"/>
        </a:solidFill>
        <a:latin typeface="Arial" charset="0"/>
        <a:ea typeface="+mn-ea"/>
        <a:cs typeface="Arial" charset="0"/>
      </a:defRPr>
    </a:lvl2pPr>
    <a:lvl3pPr marL="914400" algn="l" rtl="0" fontAlgn="base">
      <a:spcBef>
        <a:spcPct val="0"/>
      </a:spcBef>
      <a:spcAft>
        <a:spcPct val="0"/>
      </a:spcAft>
      <a:defRPr sz="1300" kern="1200">
        <a:solidFill>
          <a:schemeClr val="tx1"/>
        </a:solidFill>
        <a:latin typeface="Arial" charset="0"/>
        <a:ea typeface="+mn-ea"/>
        <a:cs typeface="Arial" charset="0"/>
      </a:defRPr>
    </a:lvl3pPr>
    <a:lvl4pPr marL="1371600" algn="l" rtl="0" fontAlgn="base">
      <a:spcBef>
        <a:spcPct val="0"/>
      </a:spcBef>
      <a:spcAft>
        <a:spcPct val="0"/>
      </a:spcAft>
      <a:defRPr sz="1300" kern="1200">
        <a:solidFill>
          <a:schemeClr val="tx1"/>
        </a:solidFill>
        <a:latin typeface="Arial" charset="0"/>
        <a:ea typeface="+mn-ea"/>
        <a:cs typeface="Arial" charset="0"/>
      </a:defRPr>
    </a:lvl4pPr>
    <a:lvl5pPr marL="1828800" algn="l" rtl="0" fontAlgn="base">
      <a:spcBef>
        <a:spcPct val="0"/>
      </a:spcBef>
      <a:spcAft>
        <a:spcPct val="0"/>
      </a:spcAft>
      <a:defRPr sz="1300" kern="1200">
        <a:solidFill>
          <a:schemeClr val="tx1"/>
        </a:solidFill>
        <a:latin typeface="Arial" charset="0"/>
        <a:ea typeface="+mn-ea"/>
        <a:cs typeface="Arial" charset="0"/>
      </a:defRPr>
    </a:lvl5pPr>
    <a:lvl6pPr marL="2286000" algn="l" defTabSz="914400" rtl="0" eaLnBrk="1" latinLnBrk="0" hangingPunct="1">
      <a:defRPr sz="1300" kern="1200">
        <a:solidFill>
          <a:schemeClr val="tx1"/>
        </a:solidFill>
        <a:latin typeface="Arial" charset="0"/>
        <a:ea typeface="+mn-ea"/>
        <a:cs typeface="Arial" charset="0"/>
      </a:defRPr>
    </a:lvl6pPr>
    <a:lvl7pPr marL="2743200" algn="l" defTabSz="914400" rtl="0" eaLnBrk="1" latinLnBrk="0" hangingPunct="1">
      <a:defRPr sz="1300" kern="1200">
        <a:solidFill>
          <a:schemeClr val="tx1"/>
        </a:solidFill>
        <a:latin typeface="Arial" charset="0"/>
        <a:ea typeface="+mn-ea"/>
        <a:cs typeface="Arial" charset="0"/>
      </a:defRPr>
    </a:lvl7pPr>
    <a:lvl8pPr marL="3200400" algn="l" defTabSz="914400" rtl="0" eaLnBrk="1" latinLnBrk="0" hangingPunct="1">
      <a:defRPr sz="1300" kern="1200">
        <a:solidFill>
          <a:schemeClr val="tx1"/>
        </a:solidFill>
        <a:latin typeface="Arial" charset="0"/>
        <a:ea typeface="+mn-ea"/>
        <a:cs typeface="Arial" charset="0"/>
      </a:defRPr>
    </a:lvl8pPr>
    <a:lvl9pPr marL="3657600" algn="l" defTabSz="914400" rtl="0" eaLnBrk="1" latinLnBrk="0" hangingPunct="1">
      <a:defRPr sz="13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01" autoAdjust="0"/>
    <p:restoredTop sz="94660"/>
  </p:normalViewPr>
  <p:slideViewPr>
    <p:cSldViewPr>
      <p:cViewPr>
        <p:scale>
          <a:sx n="100" d="100"/>
          <a:sy n="100" d="100"/>
        </p:scale>
        <p:origin x="-1506" y="-2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0FE337-926F-4A20-8B5C-4EC947FAE0AD}" type="doc">
      <dgm:prSet loTypeId="urn:microsoft.com/office/officeart/2009/3/layout/IncreasingArrowsProcess" loCatId="process" qsTypeId="urn:microsoft.com/office/officeart/2005/8/quickstyle/simple1#2" qsCatId="simple" csTypeId="urn:microsoft.com/office/officeart/2005/8/colors/accent0_3" csCatId="mainScheme" phldr="1"/>
      <dgm:spPr/>
      <dgm:t>
        <a:bodyPr/>
        <a:lstStyle/>
        <a:p>
          <a:endParaRPr lang="ru-RU"/>
        </a:p>
      </dgm:t>
    </dgm:pt>
    <dgm:pt modelId="{C640B8E9-AA18-47F5-AF78-E2DABAE1A0D1}">
      <dgm:prSet phldrT="[Текст]"/>
      <dgm:spPr/>
      <dgm:t>
        <a:bodyPr/>
        <a:lstStyle/>
        <a:p>
          <a:r>
            <a:rPr lang="ru-RU" b="1" dirty="0" smtClean="0">
              <a:latin typeface="+mn-lt"/>
            </a:rPr>
            <a:t>17 </a:t>
          </a:r>
          <a:r>
            <a:rPr lang="ru-RU" b="1" dirty="0" err="1" smtClean="0"/>
            <a:t>тыңдаушы</a:t>
          </a:r>
          <a:endParaRPr lang="ru-RU" dirty="0"/>
        </a:p>
      </dgm:t>
    </dgm:pt>
    <dgm:pt modelId="{0E74AC0E-641D-46EE-B72A-A98DE9F11770}" type="parTrans" cxnId="{066F4D7B-88C3-423A-BE12-4F725CC6D291}">
      <dgm:prSet/>
      <dgm:spPr/>
      <dgm:t>
        <a:bodyPr/>
        <a:lstStyle/>
        <a:p>
          <a:endParaRPr lang="ru-RU"/>
        </a:p>
      </dgm:t>
    </dgm:pt>
    <dgm:pt modelId="{B988EDA8-E2D6-493C-860A-301D89F1F709}" type="sibTrans" cxnId="{066F4D7B-88C3-423A-BE12-4F725CC6D291}">
      <dgm:prSet/>
      <dgm:spPr/>
      <dgm:t>
        <a:bodyPr/>
        <a:lstStyle/>
        <a:p>
          <a:endParaRPr lang="ru-RU"/>
        </a:p>
      </dgm:t>
    </dgm:pt>
    <dgm:pt modelId="{58D13A37-FB2A-4D01-AB48-17623C7A7DAC}">
      <dgm:prSet phldrT="[Текст]" custT="1"/>
      <dgm:spPr/>
      <dgm:t>
        <a:bodyPr/>
        <a:lstStyle/>
        <a:p>
          <a:r>
            <a:rPr lang="kk-KZ" sz="1400" dirty="0" smtClean="0"/>
            <a:t>«Қазақстан Республикасы Ұлттық Банкінің заманауи талаптардағы қызметі (филиалдардың директорлары үшін)» </a:t>
          </a:r>
          <a:endParaRPr lang="ru-RU" sz="1400" dirty="0"/>
        </a:p>
      </dgm:t>
    </dgm:pt>
    <dgm:pt modelId="{864A52C1-A4CA-46E6-ACE4-5839808279D5}" type="parTrans" cxnId="{D61DED8F-7216-4243-939C-84B3DDF8C6CF}">
      <dgm:prSet/>
      <dgm:spPr/>
      <dgm:t>
        <a:bodyPr/>
        <a:lstStyle/>
        <a:p>
          <a:endParaRPr lang="ru-RU"/>
        </a:p>
      </dgm:t>
    </dgm:pt>
    <dgm:pt modelId="{3793073A-0BA3-46E0-9898-1FD446E30CC6}" type="sibTrans" cxnId="{D61DED8F-7216-4243-939C-84B3DDF8C6CF}">
      <dgm:prSet/>
      <dgm:spPr/>
      <dgm:t>
        <a:bodyPr/>
        <a:lstStyle/>
        <a:p>
          <a:endParaRPr lang="ru-RU"/>
        </a:p>
      </dgm:t>
    </dgm:pt>
    <dgm:pt modelId="{3C8056EC-16BE-4512-A47E-134EE63B27E9}">
      <dgm:prSet phldrT="[Текст]"/>
      <dgm:spPr/>
      <dgm:t>
        <a:bodyPr/>
        <a:lstStyle/>
        <a:p>
          <a:r>
            <a:rPr lang="ru-RU" b="1" dirty="0" smtClean="0">
              <a:latin typeface="+mn-lt"/>
            </a:rPr>
            <a:t>34 </a:t>
          </a:r>
          <a:r>
            <a:rPr lang="ru-RU" b="1" dirty="0" err="1" smtClean="0"/>
            <a:t>тыңдаушы</a:t>
          </a:r>
          <a:endParaRPr lang="ru-RU" dirty="0"/>
        </a:p>
      </dgm:t>
    </dgm:pt>
    <dgm:pt modelId="{5C86DB3C-C728-46B3-88C7-95E854DA0FC9}" type="parTrans" cxnId="{1055080C-6D62-4328-8E34-016E919C4D5B}">
      <dgm:prSet/>
      <dgm:spPr/>
      <dgm:t>
        <a:bodyPr/>
        <a:lstStyle/>
        <a:p>
          <a:endParaRPr lang="ru-RU"/>
        </a:p>
      </dgm:t>
    </dgm:pt>
    <dgm:pt modelId="{11AD768A-5AE4-4CCB-B1AC-26D304349ABD}" type="sibTrans" cxnId="{1055080C-6D62-4328-8E34-016E919C4D5B}">
      <dgm:prSet/>
      <dgm:spPr/>
      <dgm:t>
        <a:bodyPr/>
        <a:lstStyle/>
        <a:p>
          <a:endParaRPr lang="ru-RU"/>
        </a:p>
      </dgm:t>
    </dgm:pt>
    <dgm:pt modelId="{B058A97D-1FCB-490C-B384-5216CFF0E0AA}">
      <dgm:prSet phldrT="[Текст]" custT="1"/>
      <dgm:spPr/>
      <dgm:t>
        <a:bodyPr/>
        <a:lstStyle/>
        <a:p>
          <a:r>
            <a:rPr lang="kk-KZ" sz="1400" dirty="0" smtClean="0"/>
            <a:t>«Қазақстан Республикасы Ұлттық Банкінің аумақтық филиалдарының валюталық бақылауды жүзеге асыруы»</a:t>
          </a:r>
          <a:endParaRPr lang="ru-RU" sz="1400" dirty="0"/>
        </a:p>
      </dgm:t>
    </dgm:pt>
    <dgm:pt modelId="{0D4DB37A-7E2E-4657-8C8A-916E7EB0C913}" type="parTrans" cxnId="{E53658D5-EF8C-4619-8FBD-5FAC503E7418}">
      <dgm:prSet/>
      <dgm:spPr/>
      <dgm:t>
        <a:bodyPr/>
        <a:lstStyle/>
        <a:p>
          <a:endParaRPr lang="ru-RU"/>
        </a:p>
      </dgm:t>
    </dgm:pt>
    <dgm:pt modelId="{44CBABD3-EF8C-4495-9246-97F86850068D}" type="sibTrans" cxnId="{E53658D5-EF8C-4619-8FBD-5FAC503E7418}">
      <dgm:prSet/>
      <dgm:spPr/>
      <dgm:t>
        <a:bodyPr/>
        <a:lstStyle/>
        <a:p>
          <a:endParaRPr lang="ru-RU"/>
        </a:p>
      </dgm:t>
    </dgm:pt>
    <dgm:pt modelId="{E7BEEB7D-3D99-4E18-91DA-8629004CFF0B}">
      <dgm:prSet phldrT="[Текст]" custT="1"/>
      <dgm:spPr/>
      <dgm:t>
        <a:bodyPr/>
        <a:lstStyle/>
        <a:p>
          <a:r>
            <a:rPr lang="kk-KZ" sz="1400" dirty="0" smtClean="0"/>
            <a:t>«Төлем балансы саласындағы статистикалық байқаулардың нысандарын әзірлеудегі және функцияларды автоматтандырудағы жаңалықтар»</a:t>
          </a:r>
          <a:endParaRPr lang="ru-RU" sz="1400" dirty="0"/>
        </a:p>
      </dgm:t>
    </dgm:pt>
    <dgm:pt modelId="{5315CCEB-F4DE-4EBA-BF9B-D17C25EAB766}" type="parTrans" cxnId="{40D3CE0E-8634-4CB3-9BF5-276E88FF839D}">
      <dgm:prSet/>
      <dgm:spPr/>
      <dgm:t>
        <a:bodyPr/>
        <a:lstStyle/>
        <a:p>
          <a:endParaRPr lang="ru-RU"/>
        </a:p>
      </dgm:t>
    </dgm:pt>
    <dgm:pt modelId="{16A63A9F-982A-4AA9-8DE0-4EE42FF6BC95}" type="sibTrans" cxnId="{40D3CE0E-8634-4CB3-9BF5-276E88FF839D}">
      <dgm:prSet/>
      <dgm:spPr/>
      <dgm:t>
        <a:bodyPr/>
        <a:lstStyle/>
        <a:p>
          <a:endParaRPr lang="ru-RU"/>
        </a:p>
      </dgm:t>
    </dgm:pt>
    <dgm:pt modelId="{10D2D9A8-EB6B-40AD-9207-E20F3215E1EA}">
      <dgm:prSet phldrT="[Текст]"/>
      <dgm:spPr/>
      <dgm:t>
        <a:bodyPr/>
        <a:lstStyle/>
        <a:p>
          <a:r>
            <a:rPr lang="ru-RU" b="1" dirty="0" smtClean="0"/>
            <a:t>31 </a:t>
          </a:r>
          <a:r>
            <a:rPr lang="ru-RU" b="1" dirty="0" err="1" smtClean="0"/>
            <a:t>тыңдаушы</a:t>
          </a:r>
          <a:endParaRPr lang="ru-RU" b="1" dirty="0"/>
        </a:p>
      </dgm:t>
    </dgm:pt>
    <dgm:pt modelId="{23A34788-166F-4216-A2ED-953CE6CD2549}" type="sibTrans" cxnId="{C9D0EC99-74E0-48F3-883E-A5A055FD5B41}">
      <dgm:prSet/>
      <dgm:spPr/>
      <dgm:t>
        <a:bodyPr/>
        <a:lstStyle/>
        <a:p>
          <a:endParaRPr lang="ru-RU"/>
        </a:p>
      </dgm:t>
    </dgm:pt>
    <dgm:pt modelId="{DCD80908-1CD8-4FCF-96A6-717556EF5D8D}" type="parTrans" cxnId="{C9D0EC99-74E0-48F3-883E-A5A055FD5B41}">
      <dgm:prSet/>
      <dgm:spPr/>
      <dgm:t>
        <a:bodyPr/>
        <a:lstStyle/>
        <a:p>
          <a:endParaRPr lang="ru-RU"/>
        </a:p>
      </dgm:t>
    </dgm:pt>
    <dgm:pt modelId="{C14D5B82-FBEE-4F13-8264-BDA75C3AA7D4}">
      <dgm:prSet phldrT="[Текст]"/>
      <dgm:spPr/>
      <dgm:t>
        <a:bodyPr/>
        <a:lstStyle/>
        <a:p>
          <a:r>
            <a:rPr lang="ru-RU" b="1" dirty="0" smtClean="0"/>
            <a:t>2 </a:t>
          </a:r>
          <a:r>
            <a:rPr lang="ru-RU" b="1" dirty="0" err="1" smtClean="0"/>
            <a:t>тыңдаушы</a:t>
          </a:r>
          <a:endParaRPr lang="ru-RU" b="1" dirty="0"/>
        </a:p>
      </dgm:t>
    </dgm:pt>
    <dgm:pt modelId="{0BA973AE-F77D-4045-AD85-147E586D31DB}" type="parTrans" cxnId="{ACB8EA6A-8978-41F6-86A7-171D38419F54}">
      <dgm:prSet/>
      <dgm:spPr/>
      <dgm:t>
        <a:bodyPr/>
        <a:lstStyle/>
        <a:p>
          <a:endParaRPr lang="ru-RU"/>
        </a:p>
      </dgm:t>
    </dgm:pt>
    <dgm:pt modelId="{9F5E9F2B-3AB0-40FF-BB88-EF9B645D5BDF}" type="sibTrans" cxnId="{ACB8EA6A-8978-41F6-86A7-171D38419F54}">
      <dgm:prSet/>
      <dgm:spPr/>
      <dgm:t>
        <a:bodyPr/>
        <a:lstStyle/>
        <a:p>
          <a:endParaRPr lang="ru-RU"/>
        </a:p>
      </dgm:t>
    </dgm:pt>
    <dgm:pt modelId="{2AEBBEB1-B46E-41E7-9DEA-D83ED3CD944F}">
      <dgm:prSet phldrT="[Текст]" custT="1"/>
      <dgm:spPr/>
      <dgm:t>
        <a:bodyPr/>
        <a:lstStyle/>
        <a:p>
          <a:r>
            <a:rPr lang="kk-KZ" sz="1400" dirty="0" smtClean="0"/>
            <a:t>«Халықтың қаржылық сауаттылығын арттыру, қаржылық қызметтерді тұтынушылардың құқықтарын қорғау»</a:t>
          </a:r>
          <a:endParaRPr lang="ru-RU" sz="1400" dirty="0"/>
        </a:p>
      </dgm:t>
    </dgm:pt>
    <dgm:pt modelId="{17FD7F13-D263-4DBD-BB4D-8E0CE23E9C34}" type="parTrans" cxnId="{3ECD3F3A-E667-4F0A-8CA6-33CD3C1C195B}">
      <dgm:prSet/>
      <dgm:spPr/>
      <dgm:t>
        <a:bodyPr/>
        <a:lstStyle/>
        <a:p>
          <a:endParaRPr lang="ru-RU"/>
        </a:p>
      </dgm:t>
    </dgm:pt>
    <dgm:pt modelId="{8589E1E4-B6A2-4098-B341-1E6CCCED7BCA}" type="sibTrans" cxnId="{3ECD3F3A-E667-4F0A-8CA6-33CD3C1C195B}">
      <dgm:prSet/>
      <dgm:spPr/>
      <dgm:t>
        <a:bodyPr/>
        <a:lstStyle/>
        <a:p>
          <a:endParaRPr lang="ru-RU"/>
        </a:p>
      </dgm:t>
    </dgm:pt>
    <dgm:pt modelId="{1D145A8B-8F09-49F2-8F2D-01C75D35C30E}" type="pres">
      <dgm:prSet presAssocID="{890FE337-926F-4A20-8B5C-4EC947FAE0AD}" presName="Name0" presStyleCnt="0">
        <dgm:presLayoutVars>
          <dgm:chMax val="5"/>
          <dgm:chPref val="5"/>
          <dgm:dir/>
          <dgm:animLvl val="lvl"/>
        </dgm:presLayoutVars>
      </dgm:prSet>
      <dgm:spPr/>
      <dgm:t>
        <a:bodyPr/>
        <a:lstStyle/>
        <a:p>
          <a:endParaRPr lang="ru-RU"/>
        </a:p>
      </dgm:t>
    </dgm:pt>
    <dgm:pt modelId="{2D25B953-897C-41DB-9FE5-89839EED6DDB}" type="pres">
      <dgm:prSet presAssocID="{C640B8E9-AA18-47F5-AF78-E2DABAE1A0D1}" presName="parentText1" presStyleLbl="node1" presStyleIdx="0" presStyleCnt="4" custScaleX="94385" custLinFactNeighborY="-27682">
        <dgm:presLayoutVars>
          <dgm:chMax/>
          <dgm:chPref val="3"/>
          <dgm:bulletEnabled val="1"/>
        </dgm:presLayoutVars>
      </dgm:prSet>
      <dgm:spPr/>
      <dgm:t>
        <a:bodyPr/>
        <a:lstStyle/>
        <a:p>
          <a:endParaRPr lang="ru-RU"/>
        </a:p>
      </dgm:t>
    </dgm:pt>
    <dgm:pt modelId="{85E434A6-05FD-4D94-B4E6-A4CEADBA4374}" type="pres">
      <dgm:prSet presAssocID="{C640B8E9-AA18-47F5-AF78-E2DABAE1A0D1}" presName="childText1" presStyleLbl="solidAlignAcc1" presStyleIdx="0" presStyleCnt="4" custScaleX="118961" custScaleY="133116">
        <dgm:presLayoutVars>
          <dgm:chMax val="0"/>
          <dgm:chPref val="0"/>
          <dgm:bulletEnabled val="1"/>
        </dgm:presLayoutVars>
      </dgm:prSet>
      <dgm:spPr/>
      <dgm:t>
        <a:bodyPr/>
        <a:lstStyle/>
        <a:p>
          <a:endParaRPr lang="ru-RU"/>
        </a:p>
      </dgm:t>
    </dgm:pt>
    <dgm:pt modelId="{3E2D393E-8373-41ED-AA7B-804D7DE03917}" type="pres">
      <dgm:prSet presAssocID="{3C8056EC-16BE-4512-A47E-134EE63B27E9}" presName="parentText2" presStyleLbl="node1" presStyleIdx="1" presStyleCnt="4" custScaleX="93333" custLinFactNeighborX="-315" custLinFactNeighborY="-17532">
        <dgm:presLayoutVars>
          <dgm:chMax/>
          <dgm:chPref val="3"/>
          <dgm:bulletEnabled val="1"/>
        </dgm:presLayoutVars>
      </dgm:prSet>
      <dgm:spPr/>
      <dgm:t>
        <a:bodyPr/>
        <a:lstStyle/>
        <a:p>
          <a:endParaRPr lang="ru-RU"/>
        </a:p>
      </dgm:t>
    </dgm:pt>
    <dgm:pt modelId="{C90A539B-A768-44A2-B1EA-6C9175E2D758}" type="pres">
      <dgm:prSet presAssocID="{3C8056EC-16BE-4512-A47E-134EE63B27E9}" presName="childText2" presStyleLbl="solidAlignAcc1" presStyleIdx="1" presStyleCnt="4" custScaleY="128751" custLinFactNeighborX="-1053" custLinFactNeighborY="3639">
        <dgm:presLayoutVars>
          <dgm:chMax val="0"/>
          <dgm:chPref val="0"/>
          <dgm:bulletEnabled val="1"/>
        </dgm:presLayoutVars>
      </dgm:prSet>
      <dgm:spPr/>
      <dgm:t>
        <a:bodyPr/>
        <a:lstStyle/>
        <a:p>
          <a:endParaRPr lang="ru-RU"/>
        </a:p>
      </dgm:t>
    </dgm:pt>
    <dgm:pt modelId="{049E7D13-1A5C-4DD8-98B9-873447BDD3EA}" type="pres">
      <dgm:prSet presAssocID="{10D2D9A8-EB6B-40AD-9207-E20F3215E1EA}" presName="parentText3" presStyleLbl="node1" presStyleIdx="2" presStyleCnt="4" custScaleX="98534" custLinFactNeighborX="-2055" custLinFactNeighborY="-6034">
        <dgm:presLayoutVars>
          <dgm:chMax/>
          <dgm:chPref val="3"/>
          <dgm:bulletEnabled val="1"/>
        </dgm:presLayoutVars>
      </dgm:prSet>
      <dgm:spPr/>
      <dgm:t>
        <a:bodyPr/>
        <a:lstStyle/>
        <a:p>
          <a:endParaRPr lang="ru-RU"/>
        </a:p>
      </dgm:t>
    </dgm:pt>
    <dgm:pt modelId="{E2F38305-09C2-45DC-98C1-916C09CE15AC}" type="pres">
      <dgm:prSet presAssocID="{10D2D9A8-EB6B-40AD-9207-E20F3215E1EA}" presName="childText3" presStyleLbl="solidAlignAcc1" presStyleIdx="2" presStyleCnt="4" custScaleY="151174" custLinFactNeighborX="-4805" custLinFactNeighborY="21284">
        <dgm:presLayoutVars>
          <dgm:chMax val="0"/>
          <dgm:chPref val="0"/>
          <dgm:bulletEnabled val="1"/>
        </dgm:presLayoutVars>
      </dgm:prSet>
      <dgm:spPr/>
      <dgm:t>
        <a:bodyPr/>
        <a:lstStyle/>
        <a:p>
          <a:endParaRPr lang="ru-RU"/>
        </a:p>
      </dgm:t>
    </dgm:pt>
    <dgm:pt modelId="{9219E888-F249-4C87-A110-83E7F3AEC133}" type="pres">
      <dgm:prSet presAssocID="{C14D5B82-FBEE-4F13-8264-BDA75C3AA7D4}" presName="parentText4" presStyleLbl="node1" presStyleIdx="3" presStyleCnt="4" custLinFactNeighborX="-9101" custLinFactNeighborY="-3500">
        <dgm:presLayoutVars>
          <dgm:chMax/>
          <dgm:chPref val="3"/>
          <dgm:bulletEnabled val="1"/>
        </dgm:presLayoutVars>
      </dgm:prSet>
      <dgm:spPr/>
      <dgm:t>
        <a:bodyPr/>
        <a:lstStyle/>
        <a:p>
          <a:endParaRPr lang="ru-RU"/>
        </a:p>
      </dgm:t>
    </dgm:pt>
    <dgm:pt modelId="{FDFC4EBE-27D7-433E-BE90-9FE53BA1850B}" type="pres">
      <dgm:prSet presAssocID="{C14D5B82-FBEE-4F13-8264-BDA75C3AA7D4}" presName="childText4" presStyleLbl="solidAlignAcc1" presStyleIdx="3" presStyleCnt="4" custScaleY="124599" custLinFactNeighborX="-8481" custLinFactNeighborY="7361">
        <dgm:presLayoutVars>
          <dgm:chMax val="0"/>
          <dgm:chPref val="0"/>
          <dgm:bulletEnabled val="1"/>
        </dgm:presLayoutVars>
      </dgm:prSet>
      <dgm:spPr/>
      <dgm:t>
        <a:bodyPr/>
        <a:lstStyle/>
        <a:p>
          <a:endParaRPr lang="ru-RU"/>
        </a:p>
      </dgm:t>
    </dgm:pt>
  </dgm:ptLst>
  <dgm:cxnLst>
    <dgm:cxn modelId="{40D3CE0E-8634-4CB3-9BF5-276E88FF839D}" srcId="{10D2D9A8-EB6B-40AD-9207-E20F3215E1EA}" destId="{E7BEEB7D-3D99-4E18-91DA-8629004CFF0B}" srcOrd="0" destOrd="0" parTransId="{5315CCEB-F4DE-4EBA-BF9B-D17C25EAB766}" sibTransId="{16A63A9F-982A-4AA9-8DE0-4EE42FF6BC95}"/>
    <dgm:cxn modelId="{41CFDDC6-4AE8-4399-9B95-7661AF6FF667}" type="presOf" srcId="{10D2D9A8-EB6B-40AD-9207-E20F3215E1EA}" destId="{049E7D13-1A5C-4DD8-98B9-873447BDD3EA}" srcOrd="0" destOrd="0" presId="urn:microsoft.com/office/officeart/2009/3/layout/IncreasingArrowsProcess"/>
    <dgm:cxn modelId="{FC7CE48B-AF1D-4928-A3B0-C124EC364547}" type="presOf" srcId="{C640B8E9-AA18-47F5-AF78-E2DABAE1A0D1}" destId="{2D25B953-897C-41DB-9FE5-89839EED6DDB}" srcOrd="0" destOrd="0" presId="urn:microsoft.com/office/officeart/2009/3/layout/IncreasingArrowsProcess"/>
    <dgm:cxn modelId="{32C79140-BB02-4CDC-89F2-B9E9EF2783DF}" type="presOf" srcId="{2AEBBEB1-B46E-41E7-9DEA-D83ED3CD944F}" destId="{FDFC4EBE-27D7-433E-BE90-9FE53BA1850B}" srcOrd="0" destOrd="0" presId="urn:microsoft.com/office/officeart/2009/3/layout/IncreasingArrowsProcess"/>
    <dgm:cxn modelId="{B7566C67-7FA8-45E1-A46B-AB3E022DF275}" type="presOf" srcId="{890FE337-926F-4A20-8B5C-4EC947FAE0AD}" destId="{1D145A8B-8F09-49F2-8F2D-01C75D35C30E}" srcOrd="0" destOrd="0" presId="urn:microsoft.com/office/officeart/2009/3/layout/IncreasingArrowsProcess"/>
    <dgm:cxn modelId="{1055080C-6D62-4328-8E34-016E919C4D5B}" srcId="{890FE337-926F-4A20-8B5C-4EC947FAE0AD}" destId="{3C8056EC-16BE-4512-A47E-134EE63B27E9}" srcOrd="1" destOrd="0" parTransId="{5C86DB3C-C728-46B3-88C7-95E854DA0FC9}" sibTransId="{11AD768A-5AE4-4CCB-B1AC-26D304349ABD}"/>
    <dgm:cxn modelId="{C9D0EC99-74E0-48F3-883E-A5A055FD5B41}" srcId="{890FE337-926F-4A20-8B5C-4EC947FAE0AD}" destId="{10D2D9A8-EB6B-40AD-9207-E20F3215E1EA}" srcOrd="2" destOrd="0" parTransId="{DCD80908-1CD8-4FCF-96A6-717556EF5D8D}" sibTransId="{23A34788-166F-4216-A2ED-953CE6CD2549}"/>
    <dgm:cxn modelId="{ACB8EA6A-8978-41F6-86A7-171D38419F54}" srcId="{890FE337-926F-4A20-8B5C-4EC947FAE0AD}" destId="{C14D5B82-FBEE-4F13-8264-BDA75C3AA7D4}" srcOrd="3" destOrd="0" parTransId="{0BA973AE-F77D-4045-AD85-147E586D31DB}" sibTransId="{9F5E9F2B-3AB0-40FF-BB88-EF9B645D5BDF}"/>
    <dgm:cxn modelId="{965D7F53-088A-4290-B51A-45AC6793B8E5}" type="presOf" srcId="{3C8056EC-16BE-4512-A47E-134EE63B27E9}" destId="{3E2D393E-8373-41ED-AA7B-804D7DE03917}" srcOrd="0" destOrd="0" presId="urn:microsoft.com/office/officeart/2009/3/layout/IncreasingArrowsProcess"/>
    <dgm:cxn modelId="{3ECD3F3A-E667-4F0A-8CA6-33CD3C1C195B}" srcId="{C14D5B82-FBEE-4F13-8264-BDA75C3AA7D4}" destId="{2AEBBEB1-B46E-41E7-9DEA-D83ED3CD944F}" srcOrd="0" destOrd="0" parTransId="{17FD7F13-D263-4DBD-BB4D-8E0CE23E9C34}" sibTransId="{8589E1E4-B6A2-4098-B341-1E6CCCED7BCA}"/>
    <dgm:cxn modelId="{D61DED8F-7216-4243-939C-84B3DDF8C6CF}" srcId="{C640B8E9-AA18-47F5-AF78-E2DABAE1A0D1}" destId="{58D13A37-FB2A-4D01-AB48-17623C7A7DAC}" srcOrd="0" destOrd="0" parTransId="{864A52C1-A4CA-46E6-ACE4-5839808279D5}" sibTransId="{3793073A-0BA3-46E0-9898-1FD446E30CC6}"/>
    <dgm:cxn modelId="{E53658D5-EF8C-4619-8FBD-5FAC503E7418}" srcId="{3C8056EC-16BE-4512-A47E-134EE63B27E9}" destId="{B058A97D-1FCB-490C-B384-5216CFF0E0AA}" srcOrd="0" destOrd="0" parTransId="{0D4DB37A-7E2E-4657-8C8A-916E7EB0C913}" sibTransId="{44CBABD3-EF8C-4495-9246-97F86850068D}"/>
    <dgm:cxn modelId="{9BA88677-0C75-4125-9048-8390517C7707}" type="presOf" srcId="{B058A97D-1FCB-490C-B384-5216CFF0E0AA}" destId="{C90A539B-A768-44A2-B1EA-6C9175E2D758}" srcOrd="0" destOrd="0" presId="urn:microsoft.com/office/officeart/2009/3/layout/IncreasingArrowsProcess"/>
    <dgm:cxn modelId="{8A31ED22-0BB5-4E62-A62A-3B9B9CA45985}" type="presOf" srcId="{C14D5B82-FBEE-4F13-8264-BDA75C3AA7D4}" destId="{9219E888-F249-4C87-A110-83E7F3AEC133}" srcOrd="0" destOrd="0" presId="urn:microsoft.com/office/officeart/2009/3/layout/IncreasingArrowsProcess"/>
    <dgm:cxn modelId="{9035701F-4DF1-47EF-8BD2-5B7D9F85DD4D}" type="presOf" srcId="{58D13A37-FB2A-4D01-AB48-17623C7A7DAC}" destId="{85E434A6-05FD-4D94-B4E6-A4CEADBA4374}" srcOrd="0" destOrd="0" presId="urn:microsoft.com/office/officeart/2009/3/layout/IncreasingArrowsProcess"/>
    <dgm:cxn modelId="{FF5EF70D-F55E-436C-9186-FC0BC8BC725C}" type="presOf" srcId="{E7BEEB7D-3D99-4E18-91DA-8629004CFF0B}" destId="{E2F38305-09C2-45DC-98C1-916C09CE15AC}" srcOrd="0" destOrd="0" presId="urn:microsoft.com/office/officeart/2009/3/layout/IncreasingArrowsProcess"/>
    <dgm:cxn modelId="{066F4D7B-88C3-423A-BE12-4F725CC6D291}" srcId="{890FE337-926F-4A20-8B5C-4EC947FAE0AD}" destId="{C640B8E9-AA18-47F5-AF78-E2DABAE1A0D1}" srcOrd="0" destOrd="0" parTransId="{0E74AC0E-641D-46EE-B72A-A98DE9F11770}" sibTransId="{B988EDA8-E2D6-493C-860A-301D89F1F709}"/>
    <dgm:cxn modelId="{CF7CF9A8-A0F5-4CD3-AA29-66BD4721A5F4}" type="presParOf" srcId="{1D145A8B-8F09-49F2-8F2D-01C75D35C30E}" destId="{2D25B953-897C-41DB-9FE5-89839EED6DDB}" srcOrd="0" destOrd="0" presId="urn:microsoft.com/office/officeart/2009/3/layout/IncreasingArrowsProcess"/>
    <dgm:cxn modelId="{48552A43-5409-4E2D-8CA6-72BE45D3F250}" type="presParOf" srcId="{1D145A8B-8F09-49F2-8F2D-01C75D35C30E}" destId="{85E434A6-05FD-4D94-B4E6-A4CEADBA4374}" srcOrd="1" destOrd="0" presId="urn:microsoft.com/office/officeart/2009/3/layout/IncreasingArrowsProcess"/>
    <dgm:cxn modelId="{6CEF291E-6499-401B-878F-666DDE0F7AAA}" type="presParOf" srcId="{1D145A8B-8F09-49F2-8F2D-01C75D35C30E}" destId="{3E2D393E-8373-41ED-AA7B-804D7DE03917}" srcOrd="2" destOrd="0" presId="urn:microsoft.com/office/officeart/2009/3/layout/IncreasingArrowsProcess"/>
    <dgm:cxn modelId="{A67975C8-FC01-4A8D-8B30-D06865CBBF58}" type="presParOf" srcId="{1D145A8B-8F09-49F2-8F2D-01C75D35C30E}" destId="{C90A539B-A768-44A2-B1EA-6C9175E2D758}" srcOrd="3" destOrd="0" presId="urn:microsoft.com/office/officeart/2009/3/layout/IncreasingArrowsProcess"/>
    <dgm:cxn modelId="{3E64F6FE-A9E4-428A-8393-EA30813236C7}" type="presParOf" srcId="{1D145A8B-8F09-49F2-8F2D-01C75D35C30E}" destId="{049E7D13-1A5C-4DD8-98B9-873447BDD3EA}" srcOrd="4" destOrd="0" presId="urn:microsoft.com/office/officeart/2009/3/layout/IncreasingArrowsProcess"/>
    <dgm:cxn modelId="{37A824C7-0CC0-453B-B30D-61C83D4B43BF}" type="presParOf" srcId="{1D145A8B-8F09-49F2-8F2D-01C75D35C30E}" destId="{E2F38305-09C2-45DC-98C1-916C09CE15AC}" srcOrd="5" destOrd="0" presId="urn:microsoft.com/office/officeart/2009/3/layout/IncreasingArrowsProcess"/>
    <dgm:cxn modelId="{D4F4FFB7-CD70-470D-877F-296E7A03B22D}" type="presParOf" srcId="{1D145A8B-8F09-49F2-8F2D-01C75D35C30E}" destId="{9219E888-F249-4C87-A110-83E7F3AEC133}" srcOrd="6" destOrd="0" presId="urn:microsoft.com/office/officeart/2009/3/layout/IncreasingArrowsProcess"/>
    <dgm:cxn modelId="{6DC418CF-1F97-41C9-B776-FCE3E71ADBA4}" type="presParOf" srcId="{1D145A8B-8F09-49F2-8F2D-01C75D35C30E}" destId="{FDFC4EBE-27D7-433E-BE90-9FE53BA1850B}" srcOrd="7"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25B953-897C-41DB-9FE5-89839EED6DDB}">
      <dsp:nvSpPr>
        <dsp:cNvPr id="0" name=""/>
        <dsp:cNvSpPr/>
      </dsp:nvSpPr>
      <dsp:spPr>
        <a:xfrm>
          <a:off x="279991" y="297205"/>
          <a:ext cx="5511216" cy="850082"/>
        </a:xfrm>
        <a:prstGeom prst="rightArrow">
          <a:avLst>
            <a:gd name="adj1" fmla="val 50000"/>
            <a:gd name="adj2" fmla="val 50000"/>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254000" bIns="134951" numCol="1" spcCol="1270" anchor="ctr" anchorCtr="0">
          <a:noAutofit/>
        </a:bodyPr>
        <a:lstStyle/>
        <a:p>
          <a:pPr lvl="0" algn="l" defTabSz="711200">
            <a:lnSpc>
              <a:spcPct val="90000"/>
            </a:lnSpc>
            <a:spcBef>
              <a:spcPct val="0"/>
            </a:spcBef>
            <a:spcAft>
              <a:spcPct val="35000"/>
            </a:spcAft>
          </a:pPr>
          <a:r>
            <a:rPr lang="ru-RU" sz="1600" b="1" kern="1200" dirty="0" smtClean="0">
              <a:latin typeface="+mn-lt"/>
            </a:rPr>
            <a:t>17 </a:t>
          </a:r>
          <a:r>
            <a:rPr lang="ru-RU" sz="1600" b="1" kern="1200" dirty="0" err="1" smtClean="0"/>
            <a:t>тыңдаушы</a:t>
          </a:r>
          <a:endParaRPr lang="ru-RU" sz="1600" kern="1200" dirty="0"/>
        </a:p>
      </dsp:txBody>
      <dsp:txXfrm>
        <a:off x="279991" y="509726"/>
        <a:ext cx="5298696" cy="425041"/>
      </dsp:txXfrm>
    </dsp:sp>
    <dsp:sp modelId="{85E434A6-05FD-4D94-B4E6-A4CEADBA4374}">
      <dsp:nvSpPr>
        <dsp:cNvPr id="0" name=""/>
        <dsp:cNvSpPr/>
      </dsp:nvSpPr>
      <dsp:spPr>
        <a:xfrm>
          <a:off x="-11539" y="929090"/>
          <a:ext cx="1601105" cy="2093110"/>
        </a:xfrm>
        <a:prstGeom prst="rect">
          <a:avLst/>
        </a:prstGeom>
        <a:solidFill>
          <a:schemeClr val="lt2">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kk-KZ" sz="1400" kern="1200" dirty="0" smtClean="0"/>
            <a:t>«Қазақстан Республикасы Ұлттық Банкінің заманауи талаптардағы қызметі (филиалдардың директорлары үшін)» </a:t>
          </a:r>
          <a:endParaRPr lang="ru-RU" sz="1400" kern="1200" dirty="0"/>
        </a:p>
      </dsp:txBody>
      <dsp:txXfrm>
        <a:off x="-11539" y="929090"/>
        <a:ext cx="1601105" cy="2093110"/>
      </dsp:txXfrm>
    </dsp:sp>
    <dsp:sp modelId="{3E2D393E-8373-41ED-AA7B-804D7DE03917}">
      <dsp:nvSpPr>
        <dsp:cNvPr id="0" name=""/>
        <dsp:cNvSpPr/>
      </dsp:nvSpPr>
      <dsp:spPr>
        <a:xfrm>
          <a:off x="1597593" y="666749"/>
          <a:ext cx="4193612" cy="850082"/>
        </a:xfrm>
        <a:prstGeom prst="rightArrow">
          <a:avLst>
            <a:gd name="adj1" fmla="val 50000"/>
            <a:gd name="adj2" fmla="val 50000"/>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254000" bIns="134951" numCol="1" spcCol="1270" anchor="ctr" anchorCtr="0">
          <a:noAutofit/>
        </a:bodyPr>
        <a:lstStyle/>
        <a:p>
          <a:pPr lvl="0" algn="l" defTabSz="711200">
            <a:lnSpc>
              <a:spcPct val="90000"/>
            </a:lnSpc>
            <a:spcBef>
              <a:spcPct val="0"/>
            </a:spcBef>
            <a:spcAft>
              <a:spcPct val="35000"/>
            </a:spcAft>
          </a:pPr>
          <a:r>
            <a:rPr lang="ru-RU" sz="1600" b="1" kern="1200" dirty="0" smtClean="0">
              <a:latin typeface="+mn-lt"/>
            </a:rPr>
            <a:t>34 </a:t>
          </a:r>
          <a:r>
            <a:rPr lang="ru-RU" sz="1600" b="1" kern="1200" dirty="0" err="1" smtClean="0"/>
            <a:t>тыңдаушы</a:t>
          </a:r>
          <a:endParaRPr lang="ru-RU" sz="1600" kern="1200" dirty="0"/>
        </a:p>
      </dsp:txBody>
      <dsp:txXfrm>
        <a:off x="1597593" y="879270"/>
        <a:ext cx="3981092" cy="425041"/>
      </dsp:txXfrm>
    </dsp:sp>
    <dsp:sp modelId="{C90A539B-A768-44A2-B1EA-6C9175E2D758}">
      <dsp:nvSpPr>
        <dsp:cNvPr id="0" name=""/>
        <dsp:cNvSpPr/>
      </dsp:nvSpPr>
      <dsp:spPr>
        <a:xfrm>
          <a:off x="1447794" y="1308191"/>
          <a:ext cx="1345908" cy="1972874"/>
        </a:xfrm>
        <a:prstGeom prst="rect">
          <a:avLst/>
        </a:prstGeom>
        <a:solidFill>
          <a:schemeClr val="lt2">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kk-KZ" sz="1400" kern="1200" dirty="0" smtClean="0"/>
            <a:t>«Қазақстан Республикасы Ұлттық Банкінің аумақтық филиалдарының валюталық бақылауды жүзеге асыруы»</a:t>
          </a:r>
          <a:endParaRPr lang="ru-RU" sz="1400" kern="1200" dirty="0"/>
        </a:p>
      </dsp:txBody>
      <dsp:txXfrm>
        <a:off x="1447794" y="1308191"/>
        <a:ext cx="1345908" cy="1972874"/>
      </dsp:txXfrm>
    </dsp:sp>
    <dsp:sp modelId="{049E7D13-1A5C-4DD8-98B9-873447BDD3EA}">
      <dsp:nvSpPr>
        <dsp:cNvPr id="0" name=""/>
        <dsp:cNvSpPr/>
      </dsp:nvSpPr>
      <dsp:spPr>
        <a:xfrm>
          <a:off x="2766268" y="1047752"/>
          <a:ext cx="3101125" cy="850082"/>
        </a:xfrm>
        <a:prstGeom prst="rightArrow">
          <a:avLst>
            <a:gd name="adj1" fmla="val 50000"/>
            <a:gd name="adj2" fmla="val 50000"/>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254000" bIns="134951" numCol="1" spcCol="1270" anchor="ctr" anchorCtr="0">
          <a:noAutofit/>
        </a:bodyPr>
        <a:lstStyle/>
        <a:p>
          <a:pPr lvl="0" algn="l" defTabSz="711200">
            <a:lnSpc>
              <a:spcPct val="90000"/>
            </a:lnSpc>
            <a:spcBef>
              <a:spcPct val="0"/>
            </a:spcBef>
            <a:spcAft>
              <a:spcPct val="35000"/>
            </a:spcAft>
          </a:pPr>
          <a:r>
            <a:rPr lang="ru-RU" sz="1600" b="1" kern="1200" dirty="0" smtClean="0"/>
            <a:t>31 </a:t>
          </a:r>
          <a:r>
            <a:rPr lang="ru-RU" sz="1600" b="1" kern="1200" dirty="0" err="1" smtClean="0"/>
            <a:t>тыңдаушы</a:t>
          </a:r>
          <a:endParaRPr lang="ru-RU" sz="1600" b="1" kern="1200" dirty="0"/>
        </a:p>
      </dsp:txBody>
      <dsp:txXfrm>
        <a:off x="2766268" y="1260273"/>
        <a:ext cx="2888605" cy="425041"/>
      </dsp:txXfrm>
    </dsp:sp>
    <dsp:sp modelId="{E2F38305-09C2-45DC-98C1-916C09CE15AC}">
      <dsp:nvSpPr>
        <dsp:cNvPr id="0" name=""/>
        <dsp:cNvSpPr/>
      </dsp:nvSpPr>
      <dsp:spPr>
        <a:xfrm>
          <a:off x="2743204" y="1689592"/>
          <a:ext cx="1345908" cy="2331954"/>
        </a:xfrm>
        <a:prstGeom prst="rect">
          <a:avLst/>
        </a:prstGeom>
        <a:solidFill>
          <a:schemeClr val="lt2">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kk-KZ" sz="1400" kern="1200" dirty="0" smtClean="0"/>
            <a:t>«Төлем балансы саласындағы статистикалық байқаулардың нысандарын әзірлеудегі және функцияларды автоматтандырудағы жаңалықтар»</a:t>
          </a:r>
          <a:endParaRPr lang="ru-RU" sz="1400" kern="1200" dirty="0"/>
        </a:p>
      </dsp:txBody>
      <dsp:txXfrm>
        <a:off x="2743204" y="1689592"/>
        <a:ext cx="1345908" cy="2331954"/>
      </dsp:txXfrm>
    </dsp:sp>
    <dsp:sp modelId="{9219E888-F249-4C87-A110-83E7F3AEC133}">
      <dsp:nvSpPr>
        <dsp:cNvPr id="0" name=""/>
        <dsp:cNvSpPr/>
      </dsp:nvSpPr>
      <dsp:spPr>
        <a:xfrm>
          <a:off x="3989841" y="1352553"/>
          <a:ext cx="1801356" cy="850082"/>
        </a:xfrm>
        <a:prstGeom prst="rightArrow">
          <a:avLst>
            <a:gd name="adj1" fmla="val 50000"/>
            <a:gd name="adj2" fmla="val 50000"/>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254000" bIns="134951" numCol="1" spcCol="1270" anchor="ctr" anchorCtr="0">
          <a:noAutofit/>
        </a:bodyPr>
        <a:lstStyle/>
        <a:p>
          <a:pPr lvl="0" algn="l" defTabSz="711200">
            <a:lnSpc>
              <a:spcPct val="90000"/>
            </a:lnSpc>
            <a:spcBef>
              <a:spcPct val="0"/>
            </a:spcBef>
            <a:spcAft>
              <a:spcPct val="35000"/>
            </a:spcAft>
          </a:pPr>
          <a:r>
            <a:rPr lang="ru-RU" sz="1600" b="1" kern="1200" dirty="0" smtClean="0"/>
            <a:t>2 </a:t>
          </a:r>
          <a:r>
            <a:rPr lang="ru-RU" sz="1600" b="1" kern="1200" dirty="0" err="1" smtClean="0"/>
            <a:t>тыңдаушы</a:t>
          </a:r>
          <a:endParaRPr lang="ru-RU" sz="1600" b="1" kern="1200" dirty="0"/>
        </a:p>
      </dsp:txBody>
      <dsp:txXfrm>
        <a:off x="3989841" y="1565074"/>
        <a:ext cx="1588836" cy="425041"/>
      </dsp:txXfrm>
    </dsp:sp>
    <dsp:sp modelId="{FDFC4EBE-27D7-433E-BE90-9FE53BA1850B}">
      <dsp:nvSpPr>
        <dsp:cNvPr id="0" name=""/>
        <dsp:cNvSpPr/>
      </dsp:nvSpPr>
      <dsp:spPr>
        <a:xfrm>
          <a:off x="4038596" y="1962156"/>
          <a:ext cx="1358170" cy="1944546"/>
        </a:xfrm>
        <a:prstGeom prst="rect">
          <a:avLst/>
        </a:prstGeom>
        <a:solidFill>
          <a:schemeClr val="lt2">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kk-KZ" sz="1400" kern="1200" dirty="0" smtClean="0"/>
            <a:t>«Халықтың қаржылық сауаттылығын арттыру, қаржылық қызметтерді тұтынушылардың құқықтарын қорғау»</a:t>
          </a:r>
          <a:endParaRPr lang="ru-RU" sz="1400" kern="1200" dirty="0"/>
        </a:p>
      </dsp:txBody>
      <dsp:txXfrm>
        <a:off x="4038596" y="1962156"/>
        <a:ext cx="1358170" cy="1944546"/>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ru-RU"/>
          </a:p>
        </p:txBody>
      </p:sp>
      <p:sp>
        <p:nvSpPr>
          <p:cNvPr id="17411"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ru-RU"/>
          </a:p>
        </p:txBody>
      </p:sp>
      <p:sp>
        <p:nvSpPr>
          <p:cNvPr id="1434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7414"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ru-RU"/>
          </a:p>
        </p:txBody>
      </p:sp>
      <p:sp>
        <p:nvSpPr>
          <p:cNvPr id="17415"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58EF1680-AE7F-4DEB-80CB-5FD878E7A3A4}" type="slidenum">
              <a:rPr lang="ru-RU"/>
              <a:pPr>
                <a:defRPr/>
              </a:pPr>
              <a:t>‹#›</a:t>
            </a:fld>
            <a:endParaRPr lang="ru-RU"/>
          </a:p>
        </p:txBody>
      </p:sp>
    </p:spTree>
    <p:extLst>
      <p:ext uri="{BB962C8B-B14F-4D97-AF65-F5344CB8AC3E}">
        <p14:creationId xmlns:p14="http://schemas.microsoft.com/office/powerpoint/2010/main" val="22173654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8"/>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5" name="Rectangle 9"/>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6" name="Date Placeholder 3"/>
          <p:cNvSpPr>
            <a:spLocks noGrp="1"/>
          </p:cNvSpPr>
          <p:nvPr>
            <p:ph type="dt" sz="half" idx="10"/>
          </p:nvPr>
        </p:nvSpPr>
        <p:spPr/>
        <p:txBody>
          <a:bodyPr/>
          <a:lstStyle>
            <a:lvl1pPr>
              <a:defRPr/>
            </a:lvl1pPr>
          </a:lstStyle>
          <a:p>
            <a:pPr>
              <a:defRPr/>
            </a:pPr>
            <a:endParaRPr lang="ru-RU"/>
          </a:p>
        </p:txBody>
      </p:sp>
      <p:sp>
        <p:nvSpPr>
          <p:cNvPr id="7" name="Footer Placeholder 4"/>
          <p:cNvSpPr>
            <a:spLocks noGrp="1"/>
          </p:cNvSpPr>
          <p:nvPr>
            <p:ph type="ftr" sz="quarter" idx="11"/>
          </p:nvPr>
        </p:nvSpPr>
        <p:spPr/>
        <p:txBody>
          <a:bodyPr/>
          <a:lstStyle>
            <a:lvl1pPr>
              <a:defRPr/>
            </a:lvl1pPr>
          </a:lstStyle>
          <a:p>
            <a:pPr>
              <a:defRPr/>
            </a:pPr>
            <a:endParaRPr lang="ru-RU"/>
          </a:p>
        </p:txBody>
      </p:sp>
      <p:sp>
        <p:nvSpPr>
          <p:cNvPr id="8" name="Slide Number Placeholder 5"/>
          <p:cNvSpPr>
            <a:spLocks noGrp="1"/>
          </p:cNvSpPr>
          <p:nvPr>
            <p:ph type="sldNum" sz="quarter" idx="12"/>
          </p:nvPr>
        </p:nvSpPr>
        <p:spPr/>
        <p:txBody>
          <a:bodyPr/>
          <a:lstStyle>
            <a:lvl1pPr>
              <a:defRPr>
                <a:solidFill>
                  <a:schemeClr val="tx1"/>
                </a:solidFill>
              </a:defRPr>
            </a:lvl1pPr>
          </a:lstStyle>
          <a:p>
            <a:pPr>
              <a:defRPr/>
            </a:pPr>
            <a:fld id="{5FB03478-0F49-432F-A0A5-EE5712BE6C6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4E930A9D-9B11-4483-B031-34770804C87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1F1F3B56-6589-4194-985C-8BBB1C549A5A}"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229600" cy="13716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981200"/>
            <a:ext cx="4038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4038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a:xfrm>
            <a:off x="3124200" y="6248400"/>
            <a:ext cx="2895600" cy="457200"/>
          </a:xfrm>
        </p:spPr>
        <p:txBody>
          <a:bodyPr/>
          <a:lstStyle>
            <a:lvl1pPr>
              <a:defRPr/>
            </a:lvl1pPr>
          </a:lstStyle>
          <a:p>
            <a:pPr>
              <a:defRPr/>
            </a:pPr>
            <a:endParaRPr lang="ru-RU"/>
          </a:p>
        </p:txBody>
      </p:sp>
      <p:sp>
        <p:nvSpPr>
          <p:cNvPr id="6" name="Номер слайда 5"/>
          <p:cNvSpPr>
            <a:spLocks noGrp="1"/>
          </p:cNvSpPr>
          <p:nvPr>
            <p:ph type="sldNum" sz="quarter" idx="11"/>
          </p:nvPr>
        </p:nvSpPr>
        <p:spPr>
          <a:xfrm>
            <a:off x="6553200" y="6248400"/>
            <a:ext cx="2133600" cy="457200"/>
          </a:xfrm>
        </p:spPr>
        <p:txBody>
          <a:bodyPr/>
          <a:lstStyle>
            <a:lvl1pPr>
              <a:defRPr/>
            </a:lvl1pPr>
          </a:lstStyle>
          <a:p>
            <a:pPr>
              <a:defRPr/>
            </a:pPr>
            <a:fld id="{B446558D-6816-4C1E-AE5D-BC0C9F4503D2}" type="slidenum">
              <a:rPr lang="ru-RU"/>
              <a:pPr>
                <a:defRPr/>
              </a:pPr>
              <a:t>‹#›</a:t>
            </a:fld>
            <a:endParaRPr lang="ru-RU"/>
          </a:p>
        </p:txBody>
      </p:sp>
      <p:sp>
        <p:nvSpPr>
          <p:cNvPr id="7" name="Дата 6"/>
          <p:cNvSpPr>
            <a:spLocks noGrp="1"/>
          </p:cNvSpPr>
          <p:nvPr>
            <p:ph type="dt" sz="half" idx="12"/>
          </p:nvPr>
        </p:nvSpPr>
        <p:spPr>
          <a:xfrm>
            <a:off x="457200" y="6245225"/>
            <a:ext cx="2133600" cy="476250"/>
          </a:xfrm>
        </p:spPr>
        <p:txBody>
          <a:bodyPr/>
          <a:lstStyle>
            <a:lvl1pPr>
              <a:defRPr/>
            </a:lvl1pPr>
          </a:lstStyle>
          <a:p>
            <a:pPr>
              <a:defRPr/>
            </a:pP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E3C7D923-B6C9-412C-8F35-F27751347F30}"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15DE7ADC-A823-40CE-8DCE-D6379FC01EA0}"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053C3677-F158-49D3-955E-F4247F36E410}"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18040439-C228-4602-97B8-F0D0198C02E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E994BDC7-26C0-4494-B35D-C87D0E38260D}"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BF3E0DBD-2259-4B78-A3CA-02F01B590C80}"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5" name="Date Placeholder 3"/>
          <p:cNvSpPr>
            <a:spLocks noGrp="1"/>
          </p:cNvSpPr>
          <p:nvPr>
            <p:ph type="dt" sz="half" idx="10"/>
          </p:nvPr>
        </p:nvSpPr>
        <p:spPr/>
        <p:txBody>
          <a:bodyPr/>
          <a:lstStyle>
            <a:lvl1pPr>
              <a:defRPr/>
            </a:lvl1pPr>
          </a:lstStyle>
          <a:p>
            <a:pPr>
              <a:defRPr/>
            </a:pPr>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67F07315-E282-47C3-8111-B66C34AC04F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8"/>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6" name="Rectangle 9"/>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Title 7"/>
          <p:cNvSpPr>
            <a:spLocks noGrp="1"/>
          </p:cNvSpPr>
          <p:nvPr>
            <p:ph type="title"/>
          </p:nvPr>
        </p:nvSpPr>
        <p:spPr>
          <a:xfrm>
            <a:off x="457200" y="4953000"/>
            <a:ext cx="8153400" cy="762000"/>
          </a:xfrm>
        </p:spPr>
        <p:txBody>
          <a:bodyPr anchor="t"/>
          <a:lstStyle>
            <a:lvl1pPr>
              <a:defRPr sz="3200"/>
            </a:lvl1pPr>
          </a:lstStyle>
          <a:p>
            <a:r>
              <a:rPr lang="ru-RU" smtClean="0"/>
              <a:t>Образец заголовка</a:t>
            </a:r>
            <a:endParaRPr lang="en-US" dirty="0"/>
          </a:p>
        </p:txBody>
      </p:sp>
      <p:sp>
        <p:nvSpPr>
          <p:cNvPr id="7" name="Date Placeholder 4"/>
          <p:cNvSpPr>
            <a:spLocks noGrp="1"/>
          </p:cNvSpPr>
          <p:nvPr>
            <p:ph type="dt" sz="half" idx="10"/>
          </p:nvPr>
        </p:nvSpPr>
        <p:spPr/>
        <p:txBody>
          <a:bodyPr/>
          <a:lstStyle>
            <a:lvl1pPr>
              <a:defRPr/>
            </a:lvl1pPr>
          </a:lstStyle>
          <a:p>
            <a:pPr>
              <a:defRPr/>
            </a:pPr>
            <a:endParaRPr lang="ru-RU"/>
          </a:p>
        </p:txBody>
      </p:sp>
      <p:sp>
        <p:nvSpPr>
          <p:cNvPr id="9" name="Footer Placeholder 5"/>
          <p:cNvSpPr>
            <a:spLocks noGrp="1"/>
          </p:cNvSpPr>
          <p:nvPr>
            <p:ph type="ftr" sz="quarter" idx="11"/>
          </p:nvPr>
        </p:nvSpPr>
        <p:spPr/>
        <p:txBody>
          <a:bodyPr/>
          <a:lstStyle>
            <a:lvl1pPr>
              <a:defRPr/>
            </a:lvl1pPr>
          </a:lstStyle>
          <a:p>
            <a:pPr>
              <a:defRPr/>
            </a:pPr>
            <a:endParaRPr lang="ru-RU"/>
          </a:p>
        </p:txBody>
      </p:sp>
      <p:sp>
        <p:nvSpPr>
          <p:cNvPr id="10" name="Slide Number Placeholder 6"/>
          <p:cNvSpPr>
            <a:spLocks noGrp="1"/>
          </p:cNvSpPr>
          <p:nvPr>
            <p:ph type="sldNum" sz="quarter" idx="12"/>
          </p:nvPr>
        </p:nvSpPr>
        <p:spPr/>
        <p:txBody>
          <a:bodyPr/>
          <a:lstStyle>
            <a:lvl1pPr>
              <a:defRPr>
                <a:solidFill>
                  <a:schemeClr val="tx1"/>
                </a:solidFill>
              </a:defRPr>
            </a:lvl1pPr>
          </a:lstStyle>
          <a:p>
            <a:pPr>
              <a:defRPr/>
            </a:pPr>
            <a:fld id="{2D2357A5-3E53-4694-996F-D801FFDE44D8}"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5791200" cy="13716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1027" name="Text Placeholder 2"/>
          <p:cNvSpPr>
            <a:spLocks noGrp="1"/>
          </p:cNvSpPr>
          <p:nvPr>
            <p:ph type="body" idx="1"/>
          </p:nvPr>
        </p:nvSpPr>
        <p:spPr bwMode="auto">
          <a:xfrm>
            <a:off x="457200" y="1752600"/>
            <a:ext cx="76200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457200" y="6172200"/>
            <a:ext cx="3429000" cy="304800"/>
          </a:xfrm>
          <a:prstGeom prst="rect">
            <a:avLst/>
          </a:prstGeom>
        </p:spPr>
        <p:txBody>
          <a:bodyPr vert="horz" lIns="91440" tIns="45720" rIns="91440" bIns="0" rtlCol="0" anchor="b"/>
          <a:lstStyle>
            <a:lvl1pPr algn="l">
              <a:defRPr sz="1000">
                <a:solidFill>
                  <a:schemeClr val="tx1"/>
                </a:solidFill>
                <a:cs typeface="+mn-cs"/>
              </a:defRPr>
            </a:lvl1pPr>
          </a:lstStyle>
          <a:p>
            <a:pPr>
              <a:defRPr/>
            </a:pPr>
            <a:endParaRPr lang="ru-RU"/>
          </a:p>
        </p:txBody>
      </p:sp>
      <p:sp>
        <p:nvSpPr>
          <p:cNvPr id="5" name="Footer Placeholder 4"/>
          <p:cNvSpPr>
            <a:spLocks noGrp="1"/>
          </p:cNvSpPr>
          <p:nvPr>
            <p:ph type="ftr" sz="quarter" idx="3"/>
          </p:nvPr>
        </p:nvSpPr>
        <p:spPr>
          <a:xfrm>
            <a:off x="457200" y="6492875"/>
            <a:ext cx="3429000" cy="284163"/>
          </a:xfrm>
          <a:prstGeom prst="rect">
            <a:avLst/>
          </a:prstGeom>
        </p:spPr>
        <p:txBody>
          <a:bodyPr vert="horz" lIns="91440" tIns="45720" rIns="91440" bIns="45720" rtlCol="0" anchor="t"/>
          <a:lstStyle>
            <a:lvl1pPr algn="l">
              <a:defRPr sz="1000">
                <a:solidFill>
                  <a:schemeClr val="tx1"/>
                </a:solidFill>
                <a:cs typeface="+mn-cs"/>
              </a:defRPr>
            </a:lvl1pPr>
          </a:lstStyle>
          <a:p>
            <a:pPr>
              <a:defRPr/>
            </a:pPr>
            <a:endParaRPr lang="ru-RU"/>
          </a:p>
        </p:txBody>
      </p:sp>
      <p:sp>
        <p:nvSpPr>
          <p:cNvPr id="6" name="Slide Number Placeholder 5"/>
          <p:cNvSpPr>
            <a:spLocks noGrp="1"/>
          </p:cNvSpPr>
          <p:nvPr>
            <p:ph type="sldNum" sz="quarter" idx="4"/>
          </p:nvPr>
        </p:nvSpPr>
        <p:spPr>
          <a:xfrm rot="16200000">
            <a:off x="8227219" y="5885656"/>
            <a:ext cx="1316038" cy="365125"/>
          </a:xfrm>
          <a:prstGeom prst="rect">
            <a:avLst/>
          </a:prstGeom>
        </p:spPr>
        <p:txBody>
          <a:bodyPr vert="horz" lIns="91440" tIns="45720" rIns="91440" bIns="45720" rtlCol="0" anchor="ctr"/>
          <a:lstStyle>
            <a:lvl1pPr algn="l">
              <a:defRPr sz="2400" b="1">
                <a:solidFill>
                  <a:schemeClr val="tx2"/>
                </a:solidFill>
                <a:cs typeface="+mn-cs"/>
              </a:defRPr>
            </a:lvl1pPr>
          </a:lstStyle>
          <a:p>
            <a:pPr>
              <a:defRPr/>
            </a:pPr>
            <a:fld id="{E2467683-E6FE-43D4-B1EC-0B0052DCBDA4}" type="slidenum">
              <a:rPr lang="ru-RU"/>
              <a:pPr>
                <a:defRPr/>
              </a:pPr>
              <a:t>‹#›</a:t>
            </a:fld>
            <a:endParaRPr lang="ru-RU"/>
          </a:p>
        </p:txBody>
      </p:sp>
      <p:sp>
        <p:nvSpPr>
          <p:cNvPr id="7" name="Rectangle 6"/>
          <p:cNvSpPr/>
          <p:nvPr/>
        </p:nvSpPr>
        <p:spPr>
          <a:xfrm>
            <a:off x="9001125" y="0"/>
            <a:ext cx="142875"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8" name="Rectangle 7"/>
          <p:cNvSpPr/>
          <p:nvPr/>
        </p:nvSpPr>
        <p:spPr>
          <a:xfrm>
            <a:off x="9001125" y="1371600"/>
            <a:ext cx="142875"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Tree>
  </p:cSld>
  <p:clrMap bg1="lt1" tx1="dk1" bg2="lt2" tx2="dk2" accent1="accent1" accent2="accent2" accent3="accent3" accent4="accent4" accent5="accent5" accent6="accent6" hlink="hlink" folHlink="folHlink"/>
  <p:sldLayoutIdLst>
    <p:sldLayoutId id="2147483709" r:id="rId1"/>
    <p:sldLayoutId id="2147483700" r:id="rId2"/>
    <p:sldLayoutId id="2147483701" r:id="rId3"/>
    <p:sldLayoutId id="2147483702" r:id="rId4"/>
    <p:sldLayoutId id="2147483703" r:id="rId5"/>
    <p:sldLayoutId id="2147483704" r:id="rId6"/>
    <p:sldLayoutId id="2147483705" r:id="rId7"/>
    <p:sldLayoutId id="2147483706" r:id="rId8"/>
    <p:sldLayoutId id="2147483710" r:id="rId9"/>
    <p:sldLayoutId id="2147483707" r:id="rId10"/>
    <p:sldLayoutId id="2147483708" r:id="rId11"/>
    <p:sldLayoutId id="2147483711" r:id="rId12"/>
  </p:sldLayoutIdLst>
  <p:txStyles>
    <p:titleStyle>
      <a:lvl1pPr algn="l" rtl="0" eaLnBrk="0" fontAlgn="base" hangingPunct="0">
        <a:spcBef>
          <a:spcPct val="0"/>
        </a:spcBef>
        <a:spcAft>
          <a:spcPct val="0"/>
        </a:spcAft>
        <a:defRPr sz="3600" kern="1200" cap="all" spc="-6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Black" pitchFamily="34" charset="0"/>
        </a:defRPr>
      </a:lvl2pPr>
      <a:lvl3pPr algn="l" rtl="0" eaLnBrk="0" fontAlgn="base" hangingPunct="0">
        <a:spcBef>
          <a:spcPct val="0"/>
        </a:spcBef>
        <a:spcAft>
          <a:spcPct val="0"/>
        </a:spcAft>
        <a:defRPr sz="3600">
          <a:solidFill>
            <a:schemeClr val="tx2"/>
          </a:solidFill>
          <a:latin typeface="Arial Black" pitchFamily="34" charset="0"/>
        </a:defRPr>
      </a:lvl3pPr>
      <a:lvl4pPr algn="l" rtl="0" eaLnBrk="0" fontAlgn="base" hangingPunct="0">
        <a:spcBef>
          <a:spcPct val="0"/>
        </a:spcBef>
        <a:spcAft>
          <a:spcPct val="0"/>
        </a:spcAft>
        <a:defRPr sz="3600">
          <a:solidFill>
            <a:schemeClr val="tx2"/>
          </a:solidFill>
          <a:latin typeface="Arial Black" pitchFamily="34" charset="0"/>
        </a:defRPr>
      </a:lvl4pPr>
      <a:lvl5pPr algn="l" rtl="0" eaLnBrk="0" fontAlgn="base" hangingPunct="0">
        <a:spcBef>
          <a:spcPct val="0"/>
        </a:spcBef>
        <a:spcAft>
          <a:spcPct val="0"/>
        </a:spcAft>
        <a:defRPr sz="3600">
          <a:solidFill>
            <a:schemeClr val="tx2"/>
          </a:solidFill>
          <a:latin typeface="Arial Black" pitchFamily="34" charset="0"/>
        </a:defRPr>
      </a:lvl5pPr>
      <a:lvl6pPr marL="457200" algn="l" rtl="0" fontAlgn="base">
        <a:spcBef>
          <a:spcPct val="0"/>
        </a:spcBef>
        <a:spcAft>
          <a:spcPct val="0"/>
        </a:spcAft>
        <a:defRPr sz="3600">
          <a:solidFill>
            <a:schemeClr val="tx2"/>
          </a:solidFill>
          <a:latin typeface="Arial Black" pitchFamily="34" charset="0"/>
        </a:defRPr>
      </a:lvl6pPr>
      <a:lvl7pPr marL="914400" algn="l" rtl="0" fontAlgn="base">
        <a:spcBef>
          <a:spcPct val="0"/>
        </a:spcBef>
        <a:spcAft>
          <a:spcPct val="0"/>
        </a:spcAft>
        <a:defRPr sz="3600">
          <a:solidFill>
            <a:schemeClr val="tx2"/>
          </a:solidFill>
          <a:latin typeface="Arial Black" pitchFamily="34" charset="0"/>
        </a:defRPr>
      </a:lvl7pPr>
      <a:lvl8pPr marL="1371600" algn="l" rtl="0" fontAlgn="base">
        <a:spcBef>
          <a:spcPct val="0"/>
        </a:spcBef>
        <a:spcAft>
          <a:spcPct val="0"/>
        </a:spcAft>
        <a:defRPr sz="3600">
          <a:solidFill>
            <a:schemeClr val="tx2"/>
          </a:solidFill>
          <a:latin typeface="Arial Black" pitchFamily="34" charset="0"/>
        </a:defRPr>
      </a:lvl8pPr>
      <a:lvl9pPr marL="1828800" algn="l" rtl="0" fontAlgn="base">
        <a:spcBef>
          <a:spcPct val="0"/>
        </a:spcBef>
        <a:spcAft>
          <a:spcPct val="0"/>
        </a:spcAft>
        <a:defRPr sz="3600">
          <a:solidFill>
            <a:schemeClr val="tx2"/>
          </a:solidFill>
          <a:latin typeface="Arial Black" pitchFamily="34" charset="0"/>
        </a:defRPr>
      </a:lvl9pPr>
    </p:titleStyle>
    <p:bodyStyle>
      <a:lvl1pPr marL="342900" indent="-342900" algn="l" rtl="0" eaLnBrk="0" fontAlgn="base" hangingPunct="0">
        <a:spcBef>
          <a:spcPct val="20000"/>
        </a:spcBef>
        <a:spcAft>
          <a:spcPts val="600"/>
        </a:spcAft>
        <a:buFont typeface="Arial" charset="0"/>
        <a:defRPr sz="2000" b="1"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tx2"/>
        </a:buClr>
        <a:buFont typeface="Arial"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www.egov.kz/"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ChangeArrowheads="1"/>
          </p:cNvSpPr>
          <p:nvPr/>
        </p:nvSpPr>
        <p:spPr bwMode="auto">
          <a:xfrm>
            <a:off x="457200" y="1794858"/>
            <a:ext cx="8001000" cy="1569660"/>
          </a:xfrm>
          <a:prstGeom prst="rect">
            <a:avLst/>
          </a:prstGeom>
          <a:noFill/>
          <a:ln w="9525">
            <a:noFill/>
            <a:miter lim="800000"/>
            <a:headEnd/>
            <a:tailEnd/>
          </a:ln>
        </p:spPr>
        <p:txBody>
          <a:bodyPr anchor="ctr">
            <a:spAutoFit/>
          </a:bodyPr>
          <a:lstStyle/>
          <a:p>
            <a:pPr algn="ctr"/>
            <a:r>
              <a:rPr lang="kk-KZ" sz="2400" b="1" dirty="0"/>
              <a:t>Қазақстан Республикасы Ұлттық Банкінің мемлекеттік қызметтер көрсету</a:t>
            </a:r>
          </a:p>
          <a:p>
            <a:pPr algn="ctr"/>
            <a:r>
              <a:rPr lang="kk-KZ" sz="2400" b="1" dirty="0"/>
              <a:t> мәселелері бойынша </a:t>
            </a:r>
            <a:r>
              <a:rPr lang="kk-KZ" sz="2400" b="1" dirty="0" smtClean="0"/>
              <a:t>2015 </a:t>
            </a:r>
            <a:r>
              <a:rPr lang="kk-KZ" sz="2400" b="1" dirty="0"/>
              <a:t>жылғы қызметі туралы</a:t>
            </a:r>
          </a:p>
          <a:p>
            <a:pPr algn="ctr"/>
            <a:r>
              <a:rPr lang="kk-KZ" sz="2400" b="1" dirty="0"/>
              <a:t>ЕСЕП</a:t>
            </a:r>
            <a:r>
              <a:rPr lang="ru-RU" sz="2400" dirty="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smtClean="0"/>
              <a:t>III</a:t>
            </a:r>
            <a:r>
              <a:rPr lang="ru-RU" sz="2000" b="1" cap="none" smtClean="0"/>
              <a:t>. </a:t>
            </a:r>
            <a:r>
              <a:rPr lang="kk-KZ" sz="2000" b="1" cap="none" smtClean="0"/>
              <a:t>МЕМЛЕКЕТТІК ҚЫЗМЕТТЕРДІ КӨРСЕТУ ПРОЦЕСТЕРІН ЖЕТІЛДІРУ БОЙЫНША ҚЫЗМЕТ</a:t>
            </a:r>
            <a:endParaRPr lang="ru-RU" sz="2000" b="1" cap="none" smtClean="0"/>
          </a:p>
        </p:txBody>
      </p:sp>
      <p:sp>
        <p:nvSpPr>
          <p:cNvPr id="24578" name="Номер слайда 4"/>
          <p:cNvSpPr>
            <a:spLocks noGrp="1"/>
          </p:cNvSpPr>
          <p:nvPr>
            <p:ph type="sldNum" sz="quarter" idx="12"/>
          </p:nvPr>
        </p:nvSpPr>
        <p:spPr bwMode="auto">
          <a:xfrm>
            <a:off x="8382000" y="6400800"/>
            <a:ext cx="533400" cy="365125"/>
          </a:xfrm>
          <a:noFill/>
          <a:ln>
            <a:miter lim="800000"/>
            <a:headEnd/>
            <a:tailEnd/>
          </a:ln>
        </p:spPr>
        <p:txBody>
          <a:bodyPr wrap="square" numCol="1" anchorCtr="0" compatLnSpc="1">
            <a:prstTxWarp prst="textNoShape">
              <a:avLst/>
            </a:prstTxWarp>
          </a:bodyPr>
          <a:lstStyle/>
          <a:p>
            <a:fld id="{EBB0B73E-06E8-41C3-A8D9-B50312A9FA60}" type="slidenum">
              <a:rPr lang="ru-RU" smtClean="0">
                <a:cs typeface="Arial" charset="0"/>
              </a:rPr>
              <a:pPr/>
              <a:t>10</a:t>
            </a:fld>
            <a:endParaRPr lang="ru-RU" smtClean="0">
              <a:cs typeface="Arial" charset="0"/>
            </a:endParaRPr>
          </a:p>
        </p:txBody>
      </p:sp>
      <p:sp>
        <p:nvSpPr>
          <p:cNvPr id="13" name="Rectangle 7"/>
          <p:cNvSpPr>
            <a:spLocks noChangeArrowheads="1"/>
          </p:cNvSpPr>
          <p:nvPr/>
        </p:nvSpPr>
        <p:spPr bwMode="auto">
          <a:xfrm>
            <a:off x="152400" y="914400"/>
            <a:ext cx="4938713" cy="161925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a:lstStyle/>
          <a:p>
            <a:pPr marL="285750" indent="-285750">
              <a:buClr>
                <a:srgbClr val="C00000"/>
              </a:buClr>
              <a:buFont typeface="Wingdings" pitchFamily="2" charset="2"/>
              <a:buChar char="§"/>
              <a:defRPr/>
            </a:pPr>
            <a:r>
              <a:rPr lang="kk-KZ" sz="1400" dirty="0"/>
              <a:t>Ұлттық Банктің аумақтық филиалдарының қызметкерлері үшін мемлекеттік қызмет көрсету саласындағы біліктілігін арттыруға бағытталған </a:t>
            </a:r>
            <a:br>
              <a:rPr lang="kk-KZ" sz="1400" dirty="0"/>
            </a:br>
            <a:r>
              <a:rPr lang="kk-KZ" sz="1400" dirty="0"/>
              <a:t>іс-шаралар шеңберінде </a:t>
            </a:r>
            <a:r>
              <a:rPr lang="kk-KZ" sz="1400" b="1" dirty="0" smtClean="0">
                <a:solidFill>
                  <a:srgbClr val="000000"/>
                </a:solidFill>
                <a:cs typeface="Arial" charset="0"/>
              </a:rPr>
              <a:t>2015 жылы </a:t>
            </a:r>
            <a:r>
              <a:rPr lang="kk-KZ" sz="1400" b="1" dirty="0" smtClean="0"/>
              <a:t>мынадай </a:t>
            </a:r>
            <a:r>
              <a:rPr lang="kk-KZ" sz="1400" b="1" dirty="0"/>
              <a:t>тақырыптар бойынша семинарлар ұйымдастырылды</a:t>
            </a:r>
            <a:r>
              <a:rPr lang="ru-RU" sz="1400" b="1" dirty="0" smtClean="0">
                <a:solidFill>
                  <a:schemeClr val="tx1"/>
                </a:solidFill>
                <a:cs typeface="Arial" charset="0"/>
              </a:rPr>
              <a:t> </a:t>
            </a:r>
            <a:r>
              <a:rPr lang="ru-RU" sz="1400" b="1" dirty="0">
                <a:solidFill>
                  <a:srgbClr val="000000"/>
                </a:solidFill>
                <a:cs typeface="Arial" charset="0"/>
              </a:rPr>
              <a:t>:</a:t>
            </a:r>
          </a:p>
        </p:txBody>
      </p:sp>
      <p:sp>
        <p:nvSpPr>
          <p:cNvPr id="8" name="Rectangle 7"/>
          <p:cNvSpPr>
            <a:spLocks noChangeArrowheads="1"/>
          </p:cNvSpPr>
          <p:nvPr/>
        </p:nvSpPr>
        <p:spPr bwMode="auto">
          <a:xfrm>
            <a:off x="5715000" y="762000"/>
            <a:ext cx="3429000" cy="609600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a:lstStyle/>
          <a:p>
            <a:pPr>
              <a:buClr>
                <a:srgbClr val="C00000"/>
              </a:buClr>
            </a:pPr>
            <a:r>
              <a:rPr lang="kk-KZ" dirty="0"/>
              <a:t>Сонымен қатар, Ұлттық Банктің аумақтық филиалдарының қызметкерлері Ұлттық Банктің Орталық аппаратында тағылымдамалардан өтті, Ұлттық Банктің аумақтық филиалдарының директорлары үшін лекциялар және дөңгелек үстелдер </a:t>
            </a:r>
            <a:r>
              <a:rPr lang="kk-KZ" dirty="0" smtClean="0"/>
              <a:t>өткізілді</a:t>
            </a:r>
          </a:p>
          <a:p>
            <a:pPr>
              <a:buClr>
                <a:srgbClr val="C00000"/>
              </a:buClr>
            </a:pPr>
            <a:r>
              <a:rPr lang="kk-KZ" dirty="0"/>
              <a:t>Ұлттық Банктің Орталық аппаратының қызметкерлері үшін 2015 жылы мынадай тақырыптар бойынша семинарлар ұйымдастырылды</a:t>
            </a:r>
            <a:r>
              <a:rPr lang="kk-KZ" dirty="0" smtClean="0"/>
              <a:t>:</a:t>
            </a:r>
          </a:p>
          <a:p>
            <a:pPr marL="285750" indent="-285750">
              <a:buFont typeface="Arial" panose="020B0604020202020204" pitchFamily="34" charset="0"/>
              <a:buChar char="•"/>
            </a:pPr>
            <a:r>
              <a:rPr lang="kk-KZ" dirty="0"/>
              <a:t>«Банктік қадағалаудың негізгі элементтері»;</a:t>
            </a:r>
            <a:endParaRPr lang="ru-RU" dirty="0"/>
          </a:p>
          <a:p>
            <a:pPr marL="285750" indent="-285750">
              <a:buFont typeface="Arial" panose="020B0604020202020204" pitchFamily="34" charset="0"/>
              <a:buChar char="•"/>
            </a:pPr>
            <a:r>
              <a:rPr lang="kk-KZ" dirty="0"/>
              <a:t>«Әзірбайжанның актуарийлер қауымдастығы» өткізген өңірлік семинар»;</a:t>
            </a:r>
            <a:endParaRPr lang="ru-RU" dirty="0"/>
          </a:p>
          <a:p>
            <a:pPr marL="285750" indent="-285750">
              <a:buFont typeface="Arial" panose="020B0604020202020204" pitchFamily="34" charset="0"/>
              <a:buChar char="•"/>
            </a:pPr>
            <a:r>
              <a:rPr lang="kk-KZ" dirty="0"/>
              <a:t>«Халықтың қаржылық сауаттылығын арттыру, қаржылық қызметтерді тұтынушылардың құқықтарын қорғау»;</a:t>
            </a:r>
            <a:endParaRPr lang="ru-RU" dirty="0"/>
          </a:p>
          <a:p>
            <a:pPr marL="285750" indent="-285750">
              <a:buFont typeface="Arial" panose="020B0604020202020204" pitchFamily="34" charset="0"/>
              <a:buChar char="•"/>
            </a:pPr>
            <a:r>
              <a:rPr lang="kk-KZ" dirty="0"/>
              <a:t>«Қазақстан Республикасы Ұлттық Банкінің аумақтық филиалдарының валюталық бақылауды жүзеге асыруы»;</a:t>
            </a:r>
            <a:endParaRPr lang="ru-RU" dirty="0"/>
          </a:p>
          <a:p>
            <a:pPr marL="285750" indent="-285750">
              <a:buFont typeface="Arial" panose="020B0604020202020204" pitchFamily="34" charset="0"/>
              <a:buChar char="•"/>
            </a:pPr>
            <a:r>
              <a:rPr lang="kk-KZ" dirty="0"/>
              <a:t>«Мемлекеттік рәсімдерді </a:t>
            </a:r>
            <a:r>
              <a:rPr lang="kk-KZ" dirty="0" err="1"/>
              <a:t>талдау-зерттеуді</a:t>
            </a:r>
            <a:r>
              <a:rPr lang="kk-KZ" dirty="0"/>
              <a:t> және сыртқы экономикалық қызметпен байланысты </a:t>
            </a:r>
            <a:r>
              <a:rPr lang="kk-KZ" dirty="0" err="1"/>
              <a:t>бизнес-процестерді</a:t>
            </a:r>
            <a:r>
              <a:rPr lang="kk-KZ" dirty="0"/>
              <a:t> орындау жөніндегі семинар» және т.б.</a:t>
            </a:r>
            <a:endParaRPr lang="ru-RU" dirty="0"/>
          </a:p>
        </p:txBody>
      </p:sp>
      <p:graphicFrame>
        <p:nvGraphicFramePr>
          <p:cNvPr id="7" name="Схема 6"/>
          <p:cNvGraphicFramePr/>
          <p:nvPr>
            <p:extLst>
              <p:ext uri="{D42A27DB-BD31-4B8C-83A1-F6EECF244321}">
                <p14:modId xmlns:p14="http://schemas.microsoft.com/office/powerpoint/2010/main" val="3198686857"/>
              </p:ext>
            </p:extLst>
          </p:nvPr>
        </p:nvGraphicFramePr>
        <p:xfrm>
          <a:off x="0" y="2507492"/>
          <a:ext cx="5943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Номер слайда 5"/>
          <p:cNvSpPr>
            <a:spLocks noGrp="1"/>
          </p:cNvSpPr>
          <p:nvPr>
            <p:ph type="sldNum" sz="quarter" idx="11"/>
          </p:nvPr>
        </p:nvSpPr>
        <p:spPr bwMode="auto">
          <a:xfrm>
            <a:off x="8382000" y="6324600"/>
            <a:ext cx="609600" cy="457200"/>
          </a:xfrm>
          <a:noFill/>
          <a:ln>
            <a:miter lim="800000"/>
            <a:headEnd/>
            <a:tailEnd/>
          </a:ln>
        </p:spPr>
        <p:txBody>
          <a:bodyPr wrap="square" numCol="1" anchorCtr="0" compatLnSpc="1">
            <a:prstTxWarp prst="textNoShape">
              <a:avLst/>
            </a:prstTxWarp>
          </a:bodyPr>
          <a:lstStyle/>
          <a:p>
            <a:fld id="{64FADED7-16F2-4FE1-973B-81BE49874BA9}" type="slidenum">
              <a:rPr lang="ru-RU" smtClean="0">
                <a:cs typeface="Arial" charset="0"/>
              </a:rPr>
              <a:pPr/>
              <a:t>11</a:t>
            </a:fld>
            <a:endParaRPr lang="ru-RU" smtClean="0">
              <a:cs typeface="Arial" charset="0"/>
            </a:endParaRPr>
          </a:p>
        </p:txBody>
      </p:sp>
      <p:graphicFrame>
        <p:nvGraphicFramePr>
          <p:cNvPr id="25615" name="Group 15"/>
          <p:cNvGraphicFramePr>
            <a:graphicFrameLocks noGrp="1"/>
          </p:cNvGraphicFramePr>
          <p:nvPr>
            <p:extLst>
              <p:ext uri="{D42A27DB-BD31-4B8C-83A1-F6EECF244321}">
                <p14:modId xmlns:p14="http://schemas.microsoft.com/office/powerpoint/2010/main" val="3524639616"/>
              </p:ext>
            </p:extLst>
          </p:nvPr>
        </p:nvGraphicFramePr>
        <p:xfrm>
          <a:off x="152400" y="1447800"/>
          <a:ext cx="8763000" cy="5090160"/>
        </p:xfrm>
        <a:graphic>
          <a:graphicData uri="http://schemas.openxmlformats.org/drawingml/2006/table">
            <a:tbl>
              <a:tblPr/>
              <a:tblGrid>
                <a:gridCol w="8763000"/>
              </a:tblGrid>
              <a:tr h="2286000">
                <a:tc>
                  <a:txBody>
                    <a:bodyPr/>
                    <a:lstStyle/>
                    <a:p>
                      <a:r>
                        <a:rPr lang="kk-KZ" sz="1400" kern="1200" dirty="0" smtClean="0">
                          <a:solidFill>
                            <a:schemeClr val="tx1"/>
                          </a:solidFill>
                          <a:effectLst/>
                          <a:latin typeface="+mn-lt"/>
                          <a:ea typeface="+mn-ea"/>
                          <a:cs typeface="+mn-cs"/>
                        </a:rPr>
                        <a:t>Ұлттық Банк Басқармасының № 756 Қаулысымен Тізілімге енгізілген өзгерістер мен толықтыруларды іске асыру мақсатында 4 жаңа және </a:t>
                      </a:r>
                      <a:br>
                        <a:rPr lang="kk-KZ" sz="1400" kern="1200" dirty="0" smtClean="0">
                          <a:solidFill>
                            <a:schemeClr val="tx1"/>
                          </a:solidFill>
                          <a:effectLst/>
                          <a:latin typeface="+mn-lt"/>
                          <a:ea typeface="+mn-ea"/>
                          <a:cs typeface="+mn-cs"/>
                        </a:rPr>
                      </a:br>
                      <a:r>
                        <a:rPr lang="kk-KZ" sz="1400" kern="1200" dirty="0" smtClean="0">
                          <a:solidFill>
                            <a:schemeClr val="tx1"/>
                          </a:solidFill>
                          <a:effectLst/>
                          <a:latin typeface="+mn-lt"/>
                          <a:ea typeface="+mn-ea"/>
                          <a:cs typeface="+mn-cs"/>
                        </a:rPr>
                        <a:t>2 қолданыстағы мемлекеттік көрсетілетін қызметтердің стандарттарын бекітуді көздейтін «Қазақстан Республикасы Ұлттық Банкінің мемлекеттік көрсетілетін қызметтер стандарттарын бекіту туралы» Қазақстан Республикасы Ұлттық Банкі Басқармасының 2015 жылғы 30 сәуірдегі № 71 қаулысына өзгерістер мен толықтырулар енгізу туралы Қазақстан Республикасы Ұлттық Банкі Басқармасының 2015 жылғы 9 желтоқсандағы № 213 Қаулысы қабылданды.</a:t>
                      </a:r>
                      <a:endParaRPr lang="ru-RU" sz="1400" kern="1200" dirty="0" smtClean="0">
                        <a:solidFill>
                          <a:schemeClr val="tx1"/>
                        </a:solidFill>
                        <a:effectLst/>
                        <a:latin typeface="+mn-lt"/>
                        <a:ea typeface="+mn-ea"/>
                        <a:cs typeface="+mn-cs"/>
                      </a:endParaRPr>
                    </a:p>
                    <a:p>
                      <a:r>
                        <a:rPr lang="kk-KZ" sz="1400" kern="1200" dirty="0" smtClean="0">
                          <a:solidFill>
                            <a:schemeClr val="tx1"/>
                          </a:solidFill>
                          <a:effectLst/>
                          <a:latin typeface="+mn-lt"/>
                          <a:ea typeface="+mn-ea"/>
                          <a:cs typeface="+mn-cs"/>
                        </a:rPr>
                        <a:t>№ 213 қаулы бойынша Қазақстан Республикасының Ұлттық кәсіпкерлер палатасымен және «Қазақстан қаржыгерлерінің қауымдастығы» </a:t>
                      </a:r>
                      <a:r>
                        <a:rPr lang="kk-KZ" sz="1400" kern="1200" dirty="0" err="1" smtClean="0">
                          <a:solidFill>
                            <a:schemeClr val="tx1"/>
                          </a:solidFill>
                          <a:effectLst/>
                          <a:latin typeface="+mn-lt"/>
                          <a:ea typeface="+mn-ea"/>
                          <a:cs typeface="+mn-cs"/>
                        </a:rPr>
                        <a:t>ЗТБ-мен</a:t>
                      </a:r>
                      <a:r>
                        <a:rPr lang="kk-KZ" sz="1400" kern="1200" dirty="0" smtClean="0">
                          <a:solidFill>
                            <a:schemeClr val="tx1"/>
                          </a:solidFill>
                          <a:effectLst/>
                          <a:latin typeface="+mn-lt"/>
                          <a:ea typeface="+mn-ea"/>
                          <a:cs typeface="+mn-cs"/>
                        </a:rPr>
                        <a:t>, Қазақстан Республикасы Инвестициялар және даму, ұлттық экономика министрліктерімен және Қазақстан Республикасы Президентінің Әкімшілігімен жария талқылау, келісу бойынша іс-шаралар  өткізілді.</a:t>
                      </a:r>
                      <a:endParaRPr lang="ru-RU" sz="1400" kern="1200" dirty="0" smtClean="0">
                        <a:solidFill>
                          <a:schemeClr val="tx1"/>
                        </a:solidFill>
                        <a:effectLst/>
                        <a:latin typeface="+mn-lt"/>
                        <a:ea typeface="+mn-ea"/>
                        <a:cs typeface="+mn-cs"/>
                      </a:endParaRPr>
                    </a:p>
                    <a:p>
                      <a:r>
                        <a:rPr lang="kk-KZ" sz="1400" kern="1200" dirty="0" smtClean="0">
                          <a:solidFill>
                            <a:schemeClr val="tx1"/>
                          </a:solidFill>
                          <a:effectLst/>
                          <a:latin typeface="+mn-lt"/>
                          <a:ea typeface="+mn-ea"/>
                          <a:cs typeface="+mn-cs"/>
                        </a:rPr>
                        <a:t>Нормативтік құқықтық актілерді мемлекеттік тіркеу тізіліміне № 13025 енгізіліп 2016 жылғы 9 ақпанда Қазақстан Республикасы Әділет министрлігінде тіркелді</a:t>
                      </a:r>
                      <a:endParaRPr kumimoji="0" lang="ru-RU" sz="1400" b="0" i="0" u="none" strike="noStrike" cap="none" normalizeH="0" baseline="0" dirty="0" smtClean="0">
                        <a:ln>
                          <a:noFill/>
                        </a:ln>
                        <a:solidFill>
                          <a:schemeClr val="tx1"/>
                        </a:solidFill>
                        <a:effectLst/>
                        <a:latin typeface="Arial" charset="0"/>
                        <a:cs typeface="Times New Roman" pitchFamily="18"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603250">
                <a:tc>
                  <a:txBody>
                    <a:bodyPr/>
                    <a:lstStyle/>
                    <a:p>
                      <a:endParaRPr lang="kk-KZ" sz="1400" kern="1200" dirty="0" smtClean="0">
                        <a:solidFill>
                          <a:schemeClr val="tx1"/>
                        </a:solidFill>
                        <a:effectLst/>
                        <a:latin typeface="+mn-lt"/>
                        <a:ea typeface="+mn-ea"/>
                        <a:cs typeface="+mn-cs"/>
                      </a:endParaRPr>
                    </a:p>
                    <a:p>
                      <a:r>
                        <a:rPr lang="kk-KZ" sz="1400" kern="1200" dirty="0" smtClean="0">
                          <a:solidFill>
                            <a:schemeClr val="tx1"/>
                          </a:solidFill>
                          <a:effectLst/>
                          <a:latin typeface="+mn-lt"/>
                          <a:ea typeface="+mn-ea"/>
                          <a:cs typeface="+mn-cs"/>
                        </a:rPr>
                        <a:t>Мемлекеттік көрсетілетін қызметтер туралы» Қазақстан Республикасы Заңының 16-бабының 1-тармағына сәйкес көрсетілетін қызметті алушылардың қызметтерін ұйымдастыру үшін мемлекеттік көрсетілетін қызметтердің стандарттары бекітілгеннен кейін отыз күнтізбелік күн ішінде орталық мемлекеттік органдар мемлекеттік көрсетілетін қызметтердің регламенттерін әзірлейді және бекітеді.</a:t>
                      </a:r>
                      <a:endParaRPr lang="ru-RU" sz="1400" kern="1200" dirty="0" smtClean="0">
                        <a:solidFill>
                          <a:schemeClr val="tx1"/>
                        </a:solidFill>
                        <a:effectLst/>
                        <a:latin typeface="+mn-lt"/>
                        <a:ea typeface="+mn-ea"/>
                        <a:cs typeface="+mn-cs"/>
                      </a:endParaRPr>
                    </a:p>
                    <a:p>
                      <a:r>
                        <a:rPr lang="kk-KZ" sz="1400" kern="1200" dirty="0" smtClean="0">
                          <a:solidFill>
                            <a:schemeClr val="tx1"/>
                          </a:solidFill>
                          <a:effectLst/>
                          <a:latin typeface="+mn-lt"/>
                          <a:ea typeface="+mn-ea"/>
                          <a:cs typeface="+mn-cs"/>
                        </a:rPr>
                        <a:t>Осыған байланысты Ұлттық Банк Басқармасының 2016 жылғы </a:t>
                      </a:r>
                      <a:br>
                        <a:rPr lang="kk-KZ" sz="1400" kern="1200" dirty="0" smtClean="0">
                          <a:solidFill>
                            <a:schemeClr val="tx1"/>
                          </a:solidFill>
                          <a:effectLst/>
                          <a:latin typeface="+mn-lt"/>
                          <a:ea typeface="+mn-ea"/>
                          <a:cs typeface="+mn-cs"/>
                        </a:rPr>
                      </a:br>
                      <a:r>
                        <a:rPr lang="kk-KZ" sz="1400" kern="1200" dirty="0" smtClean="0">
                          <a:solidFill>
                            <a:schemeClr val="tx1"/>
                          </a:solidFill>
                          <a:effectLst/>
                          <a:latin typeface="+mn-lt"/>
                          <a:ea typeface="+mn-ea"/>
                          <a:cs typeface="+mn-cs"/>
                        </a:rPr>
                        <a:t>1 қаңтардағы қаулысымен № 213 қаулысын іске асыруға бағытталған мемлекеттік көрсетілетін қызметтердің регламенттері бекітілді;</a:t>
                      </a:r>
                      <a:endParaRPr lang="ru-RU" sz="1400" kern="1200" dirty="0" smtClean="0">
                        <a:solidFill>
                          <a:schemeClr val="tx1"/>
                        </a:solidFill>
                        <a:effectLst/>
                        <a:latin typeface="+mn-lt"/>
                        <a:ea typeface="+mn-ea"/>
                        <a:cs typeface="+mn-cs"/>
                      </a:endParaRPr>
                    </a:p>
                    <a:p>
                      <a:r>
                        <a:rPr lang="kk-KZ" sz="1400" kern="1200" dirty="0" smtClean="0">
                          <a:solidFill>
                            <a:schemeClr val="tx1"/>
                          </a:solidFill>
                          <a:effectLst/>
                          <a:latin typeface="+mn-lt"/>
                          <a:ea typeface="+mn-ea"/>
                          <a:cs typeface="+mn-cs"/>
                        </a:rPr>
                        <a:t>Нормативтік құқықтық актілерді мемлекеттік тіркеу тізіліміне </a:t>
                      </a:r>
                      <a:br>
                        <a:rPr lang="kk-KZ" sz="1400" kern="1200" dirty="0" smtClean="0">
                          <a:solidFill>
                            <a:schemeClr val="tx1"/>
                          </a:solidFill>
                          <a:effectLst/>
                          <a:latin typeface="+mn-lt"/>
                          <a:ea typeface="+mn-ea"/>
                          <a:cs typeface="+mn-cs"/>
                        </a:rPr>
                      </a:br>
                      <a:r>
                        <a:rPr lang="kk-KZ" sz="1400" kern="1200" dirty="0" smtClean="0">
                          <a:solidFill>
                            <a:schemeClr val="tx1"/>
                          </a:solidFill>
                          <a:effectLst/>
                          <a:latin typeface="+mn-lt"/>
                          <a:ea typeface="+mn-ea"/>
                          <a:cs typeface="+mn-cs"/>
                        </a:rPr>
                        <a:t>№ 13108 енгізіліп 2016 жылғы 18 ақпанда Қазақстан Республикасы Әділет министрлігінде тіркелді.</a:t>
                      </a:r>
                      <a:endParaRPr kumimoji="0" lang="ru-RU"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bl>
          </a:graphicData>
        </a:graphic>
      </p:graphicFrame>
      <p:sp>
        <p:nvSpPr>
          <p:cNvPr id="44" name="AutoShape 4"/>
          <p:cNvSpPr>
            <a:spLocks noChangeArrowheads="1"/>
          </p:cNvSpPr>
          <p:nvPr/>
        </p:nvSpPr>
        <p:spPr bwMode="auto">
          <a:xfrm>
            <a:off x="152400" y="838200"/>
            <a:ext cx="8763000" cy="609600"/>
          </a:xfrm>
          <a:prstGeom prst="roundRect">
            <a:avLst>
              <a:gd name="adj" fmla="val 16667"/>
            </a:avLst>
          </a:prstGeom>
          <a:ln>
            <a:headEnd/>
            <a:tailEnd/>
          </a:ln>
          <a:effectLst>
            <a:outerShdw blurRad="50800" dist="38100" algn="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kk-KZ" sz="1400">
                <a:solidFill>
                  <a:srgbClr val="FFFFFF"/>
                </a:solidFill>
                <a:cs typeface="Arial" charset="0"/>
              </a:rPr>
              <a:t>Мемлекеттік қызметтер көрсету процестерін нормативтік-құқықтық </a:t>
            </a:r>
          </a:p>
          <a:p>
            <a:pPr algn="ctr">
              <a:defRPr/>
            </a:pPr>
            <a:r>
              <a:rPr lang="kk-KZ" sz="1400">
                <a:solidFill>
                  <a:srgbClr val="FFFFFF"/>
                </a:solidFill>
                <a:cs typeface="Arial" charset="0"/>
              </a:rPr>
              <a:t>жетілдіру мақсатында мынадай іс-шаралар өткізілді</a:t>
            </a:r>
            <a:r>
              <a:rPr lang="ru-RU" sz="1400">
                <a:solidFill>
                  <a:schemeClr val="tx1"/>
                </a:solidFill>
                <a:cs typeface="Arial" charset="0"/>
              </a:rPr>
              <a:t> </a:t>
            </a:r>
            <a:r>
              <a:rPr lang="ru-RU" sz="1400" b="1">
                <a:solidFill>
                  <a:srgbClr val="FFFFFF"/>
                </a:solidFill>
                <a:cs typeface="Arial" charset="0"/>
              </a:rPr>
              <a:t>:</a:t>
            </a:r>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smtClean="0"/>
              <a:t>III</a:t>
            </a:r>
            <a:r>
              <a:rPr lang="ru-RU" sz="2000" b="1" cap="none" smtClean="0"/>
              <a:t>. </a:t>
            </a:r>
            <a:r>
              <a:rPr lang="kk-KZ" sz="2000" b="1" cap="none" smtClean="0">
                <a:latin typeface="Arial" charset="0"/>
              </a:rPr>
              <a:t>МЕМЛЕКЕТТІК ҚЫЗМЕТТЕР КӨРСЕТУ ПРОЦЕСТЕРІН НОРМАТИВТІК-ҚҰҚЫҚТЫҚ ЖЕТІЛДІРУ</a:t>
            </a:r>
            <a:r>
              <a:rPr lang="en-US" sz="2000" b="1" cap="none" smtClean="0">
                <a:latin typeface="Arial" charset="0"/>
              </a:rPr>
              <a:t> </a:t>
            </a:r>
            <a:r>
              <a:rPr lang="kk-KZ" sz="2000" b="1" cap="none" smtClean="0">
                <a:latin typeface="Arial" charset="0"/>
              </a:rPr>
              <a:t>ҚЫЗМЕТІ</a:t>
            </a:r>
            <a:endParaRPr lang="ru-RU" sz="2000" b="1" cap="none" smtClean="0">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Номер слайда 5"/>
          <p:cNvSpPr>
            <a:spLocks noGrp="1"/>
          </p:cNvSpPr>
          <p:nvPr>
            <p:ph type="sldNum" sz="quarter" idx="11"/>
          </p:nvPr>
        </p:nvSpPr>
        <p:spPr bwMode="auto">
          <a:xfrm>
            <a:off x="8382000" y="6324600"/>
            <a:ext cx="609600" cy="457200"/>
          </a:xfrm>
          <a:noFill/>
          <a:ln>
            <a:miter lim="800000"/>
            <a:headEnd/>
            <a:tailEnd/>
          </a:ln>
        </p:spPr>
        <p:txBody>
          <a:bodyPr wrap="square" numCol="1" anchorCtr="0" compatLnSpc="1">
            <a:prstTxWarp prst="textNoShape">
              <a:avLst/>
            </a:prstTxWarp>
          </a:bodyPr>
          <a:lstStyle/>
          <a:p>
            <a:fld id="{E3E70923-920B-4CF5-97E7-5F6D2CD4A398}" type="slidenum">
              <a:rPr lang="ru-RU" smtClean="0">
                <a:cs typeface="Arial" charset="0"/>
              </a:rPr>
              <a:pPr/>
              <a:t>12</a:t>
            </a:fld>
            <a:endParaRPr lang="ru-RU" smtClean="0">
              <a:cs typeface="Arial" charset="0"/>
            </a:endParaRPr>
          </a:p>
        </p:txBody>
      </p:sp>
      <p:graphicFrame>
        <p:nvGraphicFramePr>
          <p:cNvPr id="26647" name="Group 23"/>
          <p:cNvGraphicFramePr>
            <a:graphicFrameLocks noGrp="1"/>
          </p:cNvGraphicFramePr>
          <p:nvPr>
            <p:extLst>
              <p:ext uri="{D42A27DB-BD31-4B8C-83A1-F6EECF244321}">
                <p14:modId xmlns:p14="http://schemas.microsoft.com/office/powerpoint/2010/main" val="499083489"/>
              </p:ext>
            </p:extLst>
          </p:nvPr>
        </p:nvGraphicFramePr>
        <p:xfrm>
          <a:off x="228600" y="1447800"/>
          <a:ext cx="8534400" cy="4049650"/>
        </p:xfrm>
        <a:graphic>
          <a:graphicData uri="http://schemas.openxmlformats.org/drawingml/2006/table">
            <a:tbl>
              <a:tblPr/>
              <a:tblGrid>
                <a:gridCol w="371475"/>
                <a:gridCol w="8162925"/>
              </a:tblGrid>
              <a:tr h="285750">
                <a:tc gridSpan="2">
                  <a:txBody>
                    <a:bodyPr/>
                    <a:lstStyle/>
                    <a:p>
                      <a:pPr marL="0" marR="0" lvl="0" indent="0" algn="just" defTabSz="914400" rtl="0" eaLnBrk="1" fontAlgn="base" latinLnBrk="0" hangingPunct="1">
                        <a:lnSpc>
                          <a:spcPct val="100000"/>
                        </a:lnSpc>
                        <a:spcBef>
                          <a:spcPct val="0"/>
                        </a:spcBef>
                        <a:spcAft>
                          <a:spcPct val="0"/>
                        </a:spcAft>
                        <a:buClr>
                          <a:srgbClr val="C00000"/>
                        </a:buClr>
                        <a:buSzTx/>
                        <a:buFont typeface="Wingdings" pitchFamily="2" charset="2"/>
                        <a:buNone/>
                        <a:tabLst/>
                      </a:pPr>
                      <a:r>
                        <a:rPr kumimoji="0" lang="kk-KZ" sz="1400" b="1" i="0" u="none" strike="noStrike" kern="1200" cap="none" normalizeH="0" baseline="0" dirty="0" smtClean="0">
                          <a:ln>
                            <a:noFill/>
                          </a:ln>
                          <a:solidFill>
                            <a:schemeClr val="tx1"/>
                          </a:solidFill>
                          <a:effectLst/>
                          <a:latin typeface="Times New Roman" pitchFamily="18" charset="0"/>
                          <a:ea typeface="+mn-ea"/>
                          <a:cs typeface="Times New Roman" pitchFamily="18" charset="0"/>
                        </a:rPr>
                        <a:t>«Қазақстан Республикасының кейбір заңнамалық актілеріне сақтандыру және исламдық қаржыландыру мәселелері бойынша өзгерістер мен толықтырулар енгізу туралы» 2015 жылғы 27 сәуірдегі № 311-V ҚРЗ Қазақстан Республикасының Заңын (бұдан әрі – Заң) іске асыру мақсатында Тізілімге өзгерістер енгізу бойынша жұмыс жүргізілді, соның нәтижесінде Тізілімнен алып тасталды:</a:t>
                      </a:r>
                      <a:endParaRPr kumimoji="0" lang="ru-RU" sz="1400" b="1" i="0" u="none" strike="noStrike" kern="1200" cap="none" normalizeH="0" baseline="0" dirty="0" smtClean="0">
                        <a:ln>
                          <a:noFill/>
                        </a:ln>
                        <a:solidFill>
                          <a:schemeClr val="tx1"/>
                        </a:solidFill>
                        <a:effectLst/>
                        <a:latin typeface="Times New Roman" pitchFamily="18" charset="0"/>
                        <a:ea typeface="+mn-ea"/>
                        <a:cs typeface="Times New Roman" pitchFamily="18"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hMerge="1">
                  <a:txBody>
                    <a:bodyPr/>
                    <a:lstStyle/>
                    <a:p>
                      <a:endParaRPr lang="ru-RU"/>
                    </a:p>
                  </a:txBody>
                  <a:tcPr/>
                </a:tc>
              </a:tr>
              <a:tr h="47625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1</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0" i="1" u="none" strike="noStrike" kern="1200" cap="none" normalizeH="0" baseline="0" dirty="0" smtClean="0">
                          <a:ln>
                            <a:noFill/>
                          </a:ln>
                          <a:solidFill>
                            <a:schemeClr val="tx1"/>
                          </a:solidFill>
                          <a:effectLst/>
                          <a:latin typeface="Arial" charset="0"/>
                          <a:ea typeface="+mn-ea"/>
                          <a:cs typeface="Arial" charset="0"/>
                        </a:rPr>
                        <a:t>«Сақтандыру төлемдеріне кепілдік беру қоры» акционерлік қоғамын ерікті түрде қайта ұйымдастыруға рұқсат беру»</a:t>
                      </a:r>
                      <a:endParaRPr kumimoji="0" lang="ru-RU" sz="1400" b="0" i="1"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67151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2</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0" i="1" u="none" strike="noStrike" kern="1200" cap="none" normalizeH="0" baseline="0" dirty="0" smtClean="0">
                          <a:ln>
                            <a:noFill/>
                          </a:ln>
                          <a:solidFill>
                            <a:schemeClr val="tx1"/>
                          </a:solidFill>
                          <a:effectLst/>
                          <a:latin typeface="Arial" charset="0"/>
                          <a:ea typeface="+mn-ea"/>
                          <a:cs typeface="Arial" charset="0"/>
                        </a:rPr>
                        <a:t>«Сақтандыру төлемдеріне кепілдік беру қоры» акционерлік қоғамын ерікті түрде таратуға рұқсат беру»</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67151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0" i="0" u="none" strike="noStrike" cap="none" normalizeH="0" baseline="0" dirty="0" smtClean="0">
                          <a:ln>
                            <a:noFill/>
                          </a:ln>
                          <a:solidFill>
                            <a:schemeClr val="tx1"/>
                          </a:solidFill>
                          <a:effectLst/>
                          <a:latin typeface="Arial" charset="0"/>
                          <a:cs typeface="Arial" charset="0"/>
                        </a:rPr>
                        <a:t>3</a:t>
                      </a:r>
                      <a:endParaRPr kumimoji="0" lang="ru-RU"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исламдық сақтандыру (қайта сақтандыру) ұйымдарын лицензиялау бойынша Ұлттық Банктің 4 жаңа мемлекеттік қызметі енгізілді</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1003934">
                <a:tc gridSpan="2">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ru-RU" sz="14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dirty="0" err="1" smtClean="0">
                          <a:ln>
                            <a:noFill/>
                          </a:ln>
                          <a:solidFill>
                            <a:schemeClr val="tx1"/>
                          </a:solidFill>
                          <a:effectLst/>
                          <a:latin typeface="Arial" charset="0"/>
                          <a:cs typeface="Arial" charset="0"/>
                        </a:rPr>
                        <a:t>Одан</a:t>
                      </a:r>
                      <a:r>
                        <a:rPr kumimoji="0" lang="ru-RU" sz="1400" b="0" i="0" u="none" strike="noStrike" cap="none" normalizeH="0" baseline="0" dirty="0" smtClean="0">
                          <a:ln>
                            <a:noFill/>
                          </a:ln>
                          <a:solidFill>
                            <a:schemeClr val="tx1"/>
                          </a:solidFill>
                          <a:effectLst/>
                          <a:latin typeface="Arial" charset="0"/>
                          <a:cs typeface="Arial" charset="0"/>
                        </a:rPr>
                        <a:t> </a:t>
                      </a:r>
                      <a:r>
                        <a:rPr kumimoji="0" lang="ru-RU" sz="1400" b="0" i="0" u="none" strike="noStrike" cap="none" normalizeH="0" baseline="0" dirty="0" err="1" smtClean="0">
                          <a:ln>
                            <a:noFill/>
                          </a:ln>
                          <a:solidFill>
                            <a:schemeClr val="tx1"/>
                          </a:solidFill>
                          <a:effectLst/>
                          <a:latin typeface="Arial" charset="0"/>
                          <a:cs typeface="Arial" charset="0"/>
                        </a:rPr>
                        <a:t>басқа</a:t>
                      </a:r>
                      <a:r>
                        <a:rPr kumimoji="0" lang="ru-RU" sz="1400" b="0" i="0" u="none" strike="noStrike" cap="none" normalizeH="0" baseline="0" dirty="0" smtClean="0">
                          <a:ln>
                            <a:noFill/>
                          </a:ln>
                          <a:solidFill>
                            <a:schemeClr val="tx1"/>
                          </a:solidFill>
                          <a:effectLst/>
                          <a:latin typeface="Arial" charset="0"/>
                          <a:cs typeface="Arial" charset="0"/>
                        </a:rPr>
                        <a:t>, </a:t>
                      </a:r>
                      <a:r>
                        <a:rPr kumimoji="0" lang="kk-KZ" sz="1400" b="0" i="0" u="none" strike="noStrike" kern="1200" cap="none" normalizeH="0" baseline="0" dirty="0" smtClean="0">
                          <a:ln>
                            <a:noFill/>
                          </a:ln>
                          <a:solidFill>
                            <a:schemeClr val="tx1"/>
                          </a:solidFill>
                          <a:effectLst/>
                          <a:latin typeface="Arial" charset="0"/>
                          <a:ea typeface="+mn-ea"/>
                          <a:cs typeface="Arial" charset="0"/>
                        </a:rPr>
                        <a:t>Ұлттық Банктің бірқатар нормативтік құқықтық актілеріне мемлекеттік көрсетілетін қызметтерді электрондық форматта көрсету бөлігінде нақтылау сипатындағы толықтырулар енгізілді.</a:t>
                      </a:r>
                    </a:p>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hMerge="1">
                  <a:txBody>
                    <a:bodyPr/>
                    <a:lstStyle/>
                    <a:p>
                      <a:endParaRPr lang="ru-RU"/>
                    </a:p>
                  </a:txBody>
                  <a:tcPr/>
                </a:tc>
              </a:tr>
            </a:tbl>
          </a:graphicData>
        </a:graphic>
      </p:graphicFrame>
      <p:sp>
        <p:nvSpPr>
          <p:cNvPr id="44" name="AutoShape 4"/>
          <p:cNvSpPr>
            <a:spLocks noChangeArrowheads="1"/>
          </p:cNvSpPr>
          <p:nvPr/>
        </p:nvSpPr>
        <p:spPr bwMode="auto">
          <a:xfrm>
            <a:off x="228600" y="838200"/>
            <a:ext cx="8458200" cy="609600"/>
          </a:xfrm>
          <a:prstGeom prst="roundRect">
            <a:avLst>
              <a:gd name="adj" fmla="val 16667"/>
            </a:avLst>
          </a:prstGeom>
          <a:ln>
            <a:headEnd/>
            <a:tailEnd/>
          </a:ln>
          <a:effectLst>
            <a:outerShdw blurRad="50800" dist="38100" algn="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kk-KZ" sz="1400">
                <a:solidFill>
                  <a:srgbClr val="FFFFFF"/>
                </a:solidFill>
                <a:cs typeface="Arial" charset="0"/>
              </a:rPr>
              <a:t>Мемлекеттік қызметтер көрсету процестерін нормативтік-құқықтық </a:t>
            </a:r>
          </a:p>
          <a:p>
            <a:pPr algn="ctr">
              <a:defRPr/>
            </a:pPr>
            <a:r>
              <a:rPr lang="kk-KZ" sz="1400">
                <a:solidFill>
                  <a:srgbClr val="FFFFFF"/>
                </a:solidFill>
                <a:cs typeface="Arial" charset="0"/>
              </a:rPr>
              <a:t>жетілдіру мақсатында мынадай іс-шаралар өткізілді</a:t>
            </a:r>
            <a:r>
              <a:rPr lang="ru-RU" sz="1400" b="1">
                <a:solidFill>
                  <a:srgbClr val="FFFFFF"/>
                </a:solidFill>
                <a:cs typeface="Arial" charset="0"/>
              </a:rPr>
              <a:t>:</a:t>
            </a:r>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smtClean="0"/>
              <a:t>III</a:t>
            </a:r>
            <a:r>
              <a:rPr lang="ru-RU" sz="2000" b="1" cap="none" smtClean="0"/>
              <a:t>. </a:t>
            </a:r>
            <a:r>
              <a:rPr lang="kk-KZ" sz="2000" b="1" cap="none" smtClean="0">
                <a:latin typeface="Arial" charset="0"/>
              </a:rPr>
              <a:t>МЕМЛЕКЕТТІК ҚЫЗМЕТТЕР КӨРСЕТУ ПРОЦЕСТЕРІН НОРМАТИВТІК-ҚҰҚЫҚТЫҚ ЖЕТІЛДІРУ</a:t>
            </a:r>
            <a:r>
              <a:rPr lang="en-US" sz="2000" b="1" cap="none" smtClean="0">
                <a:latin typeface="Arial" charset="0"/>
              </a:rPr>
              <a:t> </a:t>
            </a:r>
            <a:r>
              <a:rPr lang="kk-KZ" sz="2000" b="1" cap="none" smtClean="0">
                <a:latin typeface="Arial" charset="0"/>
              </a:rPr>
              <a:t>ҚЫЗМЕТІ</a:t>
            </a:r>
            <a:endParaRPr lang="ru-RU" sz="2000" b="1" cap="none" smtClean="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Номер слайда 5"/>
          <p:cNvSpPr>
            <a:spLocks noGrp="1"/>
          </p:cNvSpPr>
          <p:nvPr>
            <p:ph type="sldNum" sz="quarter" idx="11"/>
          </p:nvPr>
        </p:nvSpPr>
        <p:spPr bwMode="auto">
          <a:xfrm>
            <a:off x="8382000" y="6324600"/>
            <a:ext cx="609600" cy="457200"/>
          </a:xfrm>
          <a:noFill/>
          <a:ln>
            <a:miter lim="800000"/>
            <a:headEnd/>
            <a:tailEnd/>
          </a:ln>
        </p:spPr>
        <p:txBody>
          <a:bodyPr wrap="square" numCol="1" anchorCtr="0" compatLnSpc="1">
            <a:prstTxWarp prst="textNoShape">
              <a:avLst/>
            </a:prstTxWarp>
          </a:bodyPr>
          <a:lstStyle/>
          <a:p>
            <a:fld id="{75775105-E40B-4EE5-9E8D-8038C0CAF005}" type="slidenum">
              <a:rPr lang="ru-RU" smtClean="0">
                <a:cs typeface="Arial" charset="0"/>
              </a:rPr>
              <a:pPr/>
              <a:t>13</a:t>
            </a:fld>
            <a:endParaRPr lang="ru-RU" smtClean="0">
              <a:cs typeface="Arial" charset="0"/>
            </a:endParaRPr>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200" b="1" cap="none" smtClean="0"/>
              <a:t>IV</a:t>
            </a:r>
            <a:r>
              <a:rPr lang="ru-RU" sz="2200" b="1" cap="none" smtClean="0"/>
              <a:t>. МЕМЛЕКЕТТІК КӨРСЕТІЛЕТІН ҚЫЗМЕТТЕРДІҢ САПАСЫН БАҚЫЛАУ</a:t>
            </a:r>
          </a:p>
        </p:txBody>
      </p:sp>
      <p:sp>
        <p:nvSpPr>
          <p:cNvPr id="6" name="Rectangle 7"/>
          <p:cNvSpPr>
            <a:spLocks noChangeArrowheads="1"/>
          </p:cNvSpPr>
          <p:nvPr/>
        </p:nvSpPr>
        <p:spPr bwMode="auto">
          <a:xfrm>
            <a:off x="152401" y="914400"/>
            <a:ext cx="2438399" cy="19812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b="1" dirty="0">
                <a:solidFill>
                  <a:srgbClr val="000000"/>
                </a:solidFill>
                <a:cs typeface="Arial" charset="0"/>
              </a:rPr>
              <a:t>Көрсетілетін қызметті алушылардан </a:t>
            </a:r>
            <a:r>
              <a:rPr lang="kk-KZ" sz="1400" dirty="0">
                <a:solidFill>
                  <a:srgbClr val="000000"/>
                </a:solidFill>
                <a:cs typeface="Arial" charset="0"/>
              </a:rPr>
              <a:t>есепті кезеңде Ұлттық Банктің мемлекеттік көрсетілетін қызметтерінің мәселелері бойынша шағымдар </a:t>
            </a:r>
            <a:r>
              <a:rPr lang="kk-KZ" sz="1400" b="1" dirty="0">
                <a:solidFill>
                  <a:srgbClr val="000000"/>
                </a:solidFill>
                <a:cs typeface="Arial" charset="0"/>
              </a:rPr>
              <a:t>келіп түскен жоқ</a:t>
            </a:r>
            <a:r>
              <a:rPr lang="ru-RU" sz="1400" b="1" dirty="0">
                <a:solidFill>
                  <a:srgbClr val="000000"/>
                </a:solidFill>
                <a:cs typeface="Arial" charset="0"/>
              </a:rPr>
              <a:t>. </a:t>
            </a:r>
          </a:p>
        </p:txBody>
      </p:sp>
      <p:sp>
        <p:nvSpPr>
          <p:cNvPr id="9" name="Rectangle 7"/>
          <p:cNvSpPr>
            <a:spLocks noChangeArrowheads="1"/>
          </p:cNvSpPr>
          <p:nvPr/>
        </p:nvSpPr>
        <p:spPr bwMode="auto">
          <a:xfrm>
            <a:off x="2819400" y="914400"/>
            <a:ext cx="3505200" cy="37338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t>Мемлекеттік қызметтердің уақтылы көрсетілуін және </a:t>
            </a:r>
            <a:br>
              <a:rPr lang="kk-KZ" sz="1400" dirty="0"/>
            </a:br>
            <a:r>
              <a:rPr lang="kk-KZ" sz="1400" dirty="0"/>
              <a:t>«</a:t>
            </a:r>
            <a:r>
              <a:rPr lang="kk-KZ" sz="1400" dirty="0" err="1"/>
              <a:t>Е-лицензиялау</a:t>
            </a:r>
            <a:r>
              <a:rPr lang="kk-KZ" sz="1400" dirty="0"/>
              <a:t>» мемлекеттік деректер қоры» ақпараттық жүйесінде </a:t>
            </a:r>
            <a:br>
              <a:rPr lang="kk-KZ" sz="1400" dirty="0"/>
            </a:br>
            <a:r>
              <a:rPr lang="kk-KZ" sz="1400" dirty="0" smtClean="0"/>
              <a:t>деректерді </a:t>
            </a:r>
            <a:r>
              <a:rPr lang="kk-KZ" sz="1400" dirty="0"/>
              <a:t>енгізудің дәйектілігін тексеру мақсатында Ұлттық Банк 2015 жылдың ішінде ЕЛ МДҚ </a:t>
            </a:r>
            <a:r>
              <a:rPr lang="kk-KZ" sz="1400" dirty="0" err="1"/>
              <a:t>АЖ-дағы</a:t>
            </a:r>
            <a:r>
              <a:rPr lang="kk-KZ" sz="1400" dirty="0"/>
              <a:t> деректерге мониторинг жүргізді, оның шегінде ақпарат мемлекеттік қызметті көрсететін Ұлттық Банктің бөлімшелері ұсынатын ай сайынғы есептік деректермен салыстырылды және айырмашылықтар болған кезде олардың себебін анықтау бойынша жұмыс жүргізілді.</a:t>
            </a:r>
            <a:endParaRPr lang="ru-RU" sz="1400" dirty="0">
              <a:solidFill>
                <a:srgbClr val="000000"/>
              </a:solidFill>
              <a:cs typeface="Arial" charset="0"/>
            </a:endParaRPr>
          </a:p>
        </p:txBody>
      </p:sp>
      <p:sp>
        <p:nvSpPr>
          <p:cNvPr id="3" name="Прямоугольник 2"/>
          <p:cNvSpPr/>
          <p:nvPr/>
        </p:nvSpPr>
        <p:spPr>
          <a:xfrm>
            <a:off x="2819401" y="4876800"/>
            <a:ext cx="3505199"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t>Бұл факті бойынша ЕЛ МДБ </a:t>
            </a:r>
            <a:r>
              <a:rPr lang="kk-KZ" b="1" dirty="0" err="1"/>
              <a:t>АЖ-да</a:t>
            </a:r>
            <a:r>
              <a:rPr lang="kk-KZ" b="1" dirty="0"/>
              <a:t> мемлекеттік көрсетілетін қызметті алуға өтінімді уақтылы </a:t>
            </a:r>
            <a:r>
              <a:rPr lang="kk-KZ" b="1" dirty="0" err="1"/>
              <a:t>тіркемеуінен</a:t>
            </a:r>
            <a:r>
              <a:rPr lang="kk-KZ" b="1" dirty="0"/>
              <a:t> көрінген теріс қылық жасаған үшін Ұлттық Банктің 1 жауапты қызметкеріне ескерту түріндегі 1 тәртіптік жаза қолданылды.</a:t>
            </a:r>
            <a:endParaRPr lang="ru-RU" sz="1100" b="1" dirty="0">
              <a:solidFill>
                <a:schemeClr val="bg1"/>
              </a:solidFill>
              <a:cs typeface="Arial" charset="0"/>
            </a:endParaRPr>
          </a:p>
        </p:txBody>
      </p:sp>
      <p:sp>
        <p:nvSpPr>
          <p:cNvPr id="8" name="Rectangle 7"/>
          <p:cNvSpPr>
            <a:spLocks noChangeArrowheads="1"/>
          </p:cNvSpPr>
          <p:nvPr/>
        </p:nvSpPr>
        <p:spPr bwMode="auto">
          <a:xfrm>
            <a:off x="6562270" y="914400"/>
            <a:ext cx="2200729" cy="12192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b="1">
                <a:solidFill>
                  <a:srgbClr val="000000"/>
                </a:solidFill>
                <a:cs typeface="Arial" charset="0"/>
              </a:rPr>
              <a:t>Филиалдарда </a:t>
            </a:r>
            <a:r>
              <a:rPr lang="kk-KZ">
                <a:solidFill>
                  <a:srgbClr val="000000"/>
                </a:solidFill>
                <a:cs typeface="Arial" charset="0"/>
              </a:rPr>
              <a:t>мемлекеттік көрсетілетін қызметтердің мерзімін </a:t>
            </a:r>
            <a:r>
              <a:rPr lang="kk-KZ" b="1">
                <a:solidFill>
                  <a:srgbClr val="000000"/>
                </a:solidFill>
                <a:cs typeface="Arial" charset="0"/>
              </a:rPr>
              <a:t>бұзу тіркелмеді</a:t>
            </a:r>
            <a:r>
              <a:rPr lang="ru-RU" sz="1200" b="1">
                <a:solidFill>
                  <a:srgbClr val="000000"/>
                </a:solidFill>
                <a:cs typeface="Arial" charset="0"/>
              </a:rPr>
              <a:t>.</a:t>
            </a:r>
          </a:p>
          <a:p>
            <a:pPr marL="285750" indent="-285750">
              <a:buClr>
                <a:srgbClr val="C00000"/>
              </a:buClr>
              <a:buFont typeface="Wingdings" pitchFamily="2" charset="2"/>
              <a:buChar char="§"/>
              <a:defRPr/>
            </a:pPr>
            <a:endParaRPr lang="ru-RU" sz="1200" b="1">
              <a:solidFill>
                <a:srgbClr val="000000"/>
              </a:solidFill>
              <a:cs typeface="Arial" charset="0"/>
            </a:endParaRPr>
          </a:p>
        </p:txBody>
      </p:sp>
      <p:sp>
        <p:nvSpPr>
          <p:cNvPr id="4" name="Стрелка вправо 3"/>
          <p:cNvSpPr/>
          <p:nvPr/>
        </p:nvSpPr>
        <p:spPr>
          <a:xfrm>
            <a:off x="6324600" y="1349375"/>
            <a:ext cx="238125"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800"/>
          </a:p>
        </p:txBody>
      </p:sp>
      <p:sp>
        <p:nvSpPr>
          <p:cNvPr id="10" name="Стрелка вправо 9"/>
          <p:cNvSpPr/>
          <p:nvPr/>
        </p:nvSpPr>
        <p:spPr>
          <a:xfrm>
            <a:off x="6372225" y="2895600"/>
            <a:ext cx="236538"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800"/>
          </a:p>
        </p:txBody>
      </p:sp>
      <p:sp>
        <p:nvSpPr>
          <p:cNvPr id="11" name="Rectangle 7"/>
          <p:cNvSpPr>
            <a:spLocks noChangeArrowheads="1"/>
          </p:cNvSpPr>
          <p:nvPr/>
        </p:nvSpPr>
        <p:spPr bwMode="auto">
          <a:xfrm>
            <a:off x="6587671" y="2286000"/>
            <a:ext cx="2200729" cy="3140529"/>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dirty="0"/>
              <a:t>Аталған мониторингтің нәтижелері бойынша 2015 жылғы 3-тоқсанда «Жалпы сақтандыру» саласы бойынша сақтандыру (қайта сақтандыру) қызметін жүзеге асыру құқығына лицензия беру» мемлекеттік көрсетілетін қызметтің мерзімін бұзудың 1 фактісі анықталды</a:t>
            </a:r>
            <a:endParaRPr lang="ru-RU" sz="1200" dirty="0">
              <a:solidFill>
                <a:srgbClr val="000000"/>
              </a:solidFill>
              <a:cs typeface="Arial" charset="0"/>
            </a:endParaRPr>
          </a:p>
        </p:txBody>
      </p:sp>
      <p:sp>
        <p:nvSpPr>
          <p:cNvPr id="12" name="Стрелка вправо 11"/>
          <p:cNvSpPr/>
          <p:nvPr/>
        </p:nvSpPr>
        <p:spPr>
          <a:xfrm flipH="1">
            <a:off x="6346055" y="4876800"/>
            <a:ext cx="237670" cy="381000"/>
          </a:xfrm>
          <a:prstGeom prst="rightArrow">
            <a:avLst/>
          </a:prstGeom>
          <a:solidFill>
            <a:srgbClr val="C00000"/>
          </a:solidFill>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ru-RU" sz="18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Номер слайда 5"/>
          <p:cNvSpPr>
            <a:spLocks noGrp="1"/>
          </p:cNvSpPr>
          <p:nvPr>
            <p:ph type="sldNum" sz="quarter" idx="11"/>
          </p:nvPr>
        </p:nvSpPr>
        <p:spPr bwMode="auto">
          <a:xfrm>
            <a:off x="8458200" y="6324600"/>
            <a:ext cx="609600" cy="457200"/>
          </a:xfrm>
          <a:noFill/>
          <a:ln>
            <a:miter lim="800000"/>
            <a:headEnd/>
            <a:tailEnd/>
          </a:ln>
        </p:spPr>
        <p:txBody>
          <a:bodyPr wrap="square" numCol="1" anchorCtr="0" compatLnSpc="1">
            <a:prstTxWarp prst="textNoShape">
              <a:avLst/>
            </a:prstTxWarp>
          </a:bodyPr>
          <a:lstStyle/>
          <a:p>
            <a:fld id="{B1A7A5A8-4948-45BB-A855-3F85E3A26114}" type="slidenum">
              <a:rPr lang="ru-RU" smtClean="0">
                <a:cs typeface="Arial" charset="0"/>
              </a:rPr>
              <a:pPr/>
              <a:t>14</a:t>
            </a:fld>
            <a:endParaRPr lang="ru-RU" smtClean="0">
              <a:cs typeface="Arial" charset="0"/>
            </a:endParaRPr>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200" b="1" cap="none" smtClean="0"/>
              <a:t>IV</a:t>
            </a:r>
            <a:r>
              <a:rPr lang="ru-RU" sz="2200" b="1" cap="none" smtClean="0"/>
              <a:t>. </a:t>
            </a:r>
            <a:r>
              <a:rPr lang="kk-KZ" sz="2200" b="1" cap="none" smtClean="0"/>
              <a:t>МЕМЛЕКЕТТІК ҚЫЗМЕТ КӨРСЕТУ САПАСЫН  БАҚЫЛАУ</a:t>
            </a:r>
            <a:endParaRPr lang="ru-RU" sz="2200" b="1" cap="none" smtClean="0"/>
          </a:p>
        </p:txBody>
      </p:sp>
      <p:sp>
        <p:nvSpPr>
          <p:cNvPr id="6" name="Rectangle 7"/>
          <p:cNvSpPr>
            <a:spLocks noChangeArrowheads="1"/>
          </p:cNvSpPr>
          <p:nvPr/>
        </p:nvSpPr>
        <p:spPr bwMode="auto">
          <a:xfrm>
            <a:off x="152401" y="914400"/>
            <a:ext cx="8610598" cy="12192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smtClean="0"/>
              <a:t>Ұлттық </a:t>
            </a:r>
            <a:r>
              <a:rPr lang="kk-KZ" sz="1400" dirty="0"/>
              <a:t>Банк 2015 жылы Ұлттық Банктің бөлімшелері көрсететін мемлекеттік қызметтерді көрсету карточкаларында қамтыған ақпаратты жинау және жинақтау жөнінде іс-шаралар </a:t>
            </a:r>
            <a:r>
              <a:rPr lang="kk-KZ" sz="1400" dirty="0" smtClean="0"/>
              <a:t>жүргізді.</a:t>
            </a:r>
            <a:endParaRPr lang="ru-RU" sz="1400" dirty="0">
              <a:solidFill>
                <a:srgbClr val="000000"/>
              </a:solidFill>
              <a:cs typeface="Arial" charset="0"/>
            </a:endParaRPr>
          </a:p>
          <a:p>
            <a:pPr marL="285750" indent="-285750">
              <a:buClr>
                <a:srgbClr val="C00000"/>
              </a:buClr>
              <a:buFont typeface="Wingdings" pitchFamily="2" charset="2"/>
              <a:buChar char="§"/>
              <a:defRPr/>
            </a:pPr>
            <a:r>
              <a:rPr lang="kk-KZ" sz="1400" b="1" dirty="0" smtClean="0">
                <a:solidFill>
                  <a:srgbClr val="000000"/>
                </a:solidFill>
                <a:cs typeface="Arial" charset="0"/>
              </a:rPr>
              <a:t>2015 </a:t>
            </a:r>
            <a:r>
              <a:rPr lang="kk-KZ" sz="1400" b="1" dirty="0" smtClean="0"/>
              <a:t>жылы </a:t>
            </a:r>
            <a:r>
              <a:rPr lang="kk-KZ" sz="1400" b="1" dirty="0"/>
              <a:t>мемлекеттік қызметтерді көрсетудің 3 969 карточкасы жиналды және аталған карточкалардың талдамасы </a:t>
            </a:r>
            <a:r>
              <a:rPr lang="kk-KZ" sz="1400" b="1" dirty="0" err="1"/>
              <a:t>төмендегіні</a:t>
            </a:r>
            <a:r>
              <a:rPr lang="kk-KZ" sz="1400" b="1" dirty="0"/>
              <a:t> көрсетті</a:t>
            </a:r>
            <a:r>
              <a:rPr lang="ru-RU" sz="1400" b="1" dirty="0" smtClean="0">
                <a:solidFill>
                  <a:srgbClr val="000000"/>
                </a:solidFill>
                <a:cs typeface="Arial" charset="0"/>
              </a:rPr>
              <a:t>:</a:t>
            </a:r>
            <a:endParaRPr lang="ru-RU" sz="1400" b="1" dirty="0">
              <a:solidFill>
                <a:srgbClr val="000000"/>
              </a:solidFill>
              <a:cs typeface="Arial" charset="0"/>
            </a:endParaRPr>
          </a:p>
        </p:txBody>
      </p:sp>
      <p:graphicFrame>
        <p:nvGraphicFramePr>
          <p:cNvPr id="8" name="Group 47"/>
          <p:cNvGraphicFramePr>
            <a:graphicFrameLocks noGrp="1"/>
          </p:cNvGraphicFramePr>
          <p:nvPr>
            <p:extLst>
              <p:ext uri="{D42A27DB-BD31-4B8C-83A1-F6EECF244321}">
                <p14:modId xmlns:p14="http://schemas.microsoft.com/office/powerpoint/2010/main" val="251967668"/>
              </p:ext>
            </p:extLst>
          </p:nvPr>
        </p:nvGraphicFramePr>
        <p:xfrm>
          <a:off x="266700" y="2057400"/>
          <a:ext cx="8381999" cy="2560320"/>
        </p:xfrm>
        <a:graphic>
          <a:graphicData uri="http://schemas.openxmlformats.org/drawingml/2006/table">
            <a:tbl>
              <a:tblPr/>
              <a:tblGrid>
                <a:gridCol w="4153243"/>
                <a:gridCol w="4228756"/>
              </a:tblGrid>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1" i="0" u="sng" strike="noStrike" kern="1200" cap="none" normalizeH="0" baseline="0" dirty="0" smtClean="0">
                          <a:ln>
                            <a:noFill/>
                          </a:ln>
                          <a:solidFill>
                            <a:schemeClr val="bg1"/>
                          </a:solidFill>
                          <a:effectLst/>
                          <a:latin typeface="Arial" charset="0"/>
                          <a:ea typeface="+mn-ea"/>
                          <a:cs typeface="Arial" charset="0"/>
                        </a:rPr>
                        <a:t>карточка нысаны бөлігінде мемлекеттік қызметтерді көрсету сапасын көрсетілетін қызметті алушылар былай бағалады</a:t>
                      </a:r>
                      <a:r>
                        <a:rPr kumimoji="0" lang="ru-RU" sz="1400" b="1" i="0" u="sng" strike="noStrike" kern="1200" cap="none" normalizeH="0" baseline="0" dirty="0" smtClean="0">
                          <a:ln>
                            <a:noFill/>
                          </a:ln>
                          <a:solidFill>
                            <a:schemeClr val="bg1"/>
                          </a:solidFill>
                          <a:effectLst/>
                          <a:latin typeface="Arial" charset="0"/>
                          <a:ea typeface="+mn-ea"/>
                          <a:cs typeface="Arial" charset="0"/>
                        </a:rPr>
                        <a:t>:</a:t>
                      </a:r>
                      <a:endParaRPr kumimoji="0" lang="ru-RU" sz="1400" b="1" i="0" u="sng" strike="noStrike" kern="1200" cap="none" normalizeH="0" baseline="0" dirty="0" smtClean="0">
                        <a:ln>
                          <a:noFill/>
                        </a:ln>
                        <a:solidFill>
                          <a:schemeClr val="bg1"/>
                        </a:solidFill>
                        <a:effectLst/>
                        <a:latin typeface="Arial" charset="0"/>
                        <a:ea typeface="+mn-ea"/>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hMerge="1">
                  <a:txBody>
                    <a:bodyPr/>
                    <a:lstStyle/>
                    <a:p>
                      <a:endParaRPr lang="ru-RU"/>
                    </a:p>
                  </a:txBody>
                  <a:tcPr/>
                </a:tc>
              </a:tr>
              <a:tr h="28892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r>
              <a:tr h="28892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chemeClr val="bg1"/>
                          </a:solidFill>
                          <a:effectLst/>
                          <a:latin typeface="Arial" charset="0"/>
                          <a:cs typeface="Arial" charset="0"/>
                        </a:rPr>
                        <a:t>Қанағаттанды:</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hMerge="1">
                  <a:txBody>
                    <a:bodyPr/>
                    <a:lstStyle/>
                    <a:p>
                      <a:endParaRPr lang="ru-RU"/>
                    </a:p>
                  </a:txBody>
                  <a:tcPr/>
                </a:tc>
              </a:tr>
              <a:tr h="288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қызметтердің дер кезінде көрсетілуіне</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3 969 көрсетілетін </a:t>
                      </a:r>
                      <a:r>
                        <a:rPr kumimoji="0" lang="kk-KZ" sz="1400" b="0" i="0" u="none" strike="noStrike" kern="1200" cap="none" normalizeH="0" baseline="0" dirty="0" smtClean="0">
                          <a:ln>
                            <a:noFill/>
                          </a:ln>
                          <a:solidFill>
                            <a:schemeClr val="tx1"/>
                          </a:solidFill>
                          <a:effectLst/>
                          <a:latin typeface="Arial" charset="0"/>
                          <a:ea typeface="+mn-ea"/>
                          <a:cs typeface="Arial" charset="0"/>
                        </a:rPr>
                        <a:t>қызметті алушы</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 көрсету процесінің сапасына</a:t>
                      </a:r>
                      <a:r>
                        <a:rPr kumimoji="0" lang="ru-RU" sz="1400" b="0" i="0" u="none" strike="noStrike" cap="none" normalizeH="0" baseline="0" smtClean="0">
                          <a:ln>
                            <a:noFill/>
                          </a:ln>
                          <a:solidFill>
                            <a:schemeClr val="tx1"/>
                          </a:solidFill>
                          <a:effectLst/>
                          <a:latin typeface="Arial" charset="0"/>
                          <a:cs typeface="Arial" charset="0"/>
                        </a:rPr>
                        <a:t>» </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3 968 көрсетілетін қызметті алушы</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 көрсету тәртібі туралы ақпараттың қолжетімділігіне</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3 967 </a:t>
                      </a:r>
                      <a:r>
                        <a:rPr kumimoji="0" lang="ru-RU" sz="1400" b="0" i="0" u="none" strike="noStrike" kern="1200" cap="none" normalizeH="0" baseline="0" dirty="0" smtClean="0">
                          <a:ln>
                            <a:noFill/>
                          </a:ln>
                          <a:solidFill>
                            <a:schemeClr val="tx1"/>
                          </a:solidFill>
                          <a:effectLst/>
                          <a:latin typeface="Arial" charset="0"/>
                          <a:ea typeface="+mn-ea"/>
                          <a:cs typeface="Arial" charset="0"/>
                        </a:rPr>
                        <a:t> </a:t>
                      </a:r>
                      <a:r>
                        <a:rPr kumimoji="0" lang="kk-KZ" sz="1400" b="0" i="0" u="none" strike="noStrike" kern="1200" cap="none" normalizeH="0" baseline="0" dirty="0" smtClean="0">
                          <a:ln>
                            <a:noFill/>
                          </a:ln>
                          <a:solidFill>
                            <a:schemeClr val="tx1"/>
                          </a:solidFill>
                          <a:effectLst/>
                          <a:latin typeface="Arial" charset="0"/>
                          <a:ea typeface="+mn-ea"/>
                          <a:cs typeface="Arial" charset="0"/>
                        </a:rPr>
                        <a:t>көрсетілетін қызметті алушы</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қызметтердің дер кезінде көрсетілуіне</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3 969 көрсетілетін </a:t>
                      </a:r>
                      <a:r>
                        <a:rPr kumimoji="0" lang="kk-KZ" sz="1400" b="0" i="0" u="none" strike="noStrike" kern="1200" cap="none" normalizeH="0" baseline="0" dirty="0" smtClean="0">
                          <a:ln>
                            <a:noFill/>
                          </a:ln>
                          <a:solidFill>
                            <a:schemeClr val="tx1"/>
                          </a:solidFill>
                          <a:effectLst/>
                          <a:latin typeface="Arial" charset="0"/>
                          <a:ea typeface="+mn-ea"/>
                          <a:cs typeface="Arial" charset="0"/>
                        </a:rPr>
                        <a:t>қызметті алушы</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9" name="Group 48"/>
          <p:cNvGraphicFramePr>
            <a:graphicFrameLocks noGrp="1"/>
          </p:cNvGraphicFramePr>
          <p:nvPr>
            <p:extLst>
              <p:ext uri="{D42A27DB-BD31-4B8C-83A1-F6EECF244321}">
                <p14:modId xmlns:p14="http://schemas.microsoft.com/office/powerpoint/2010/main" val="440009844"/>
              </p:ext>
            </p:extLst>
          </p:nvPr>
        </p:nvGraphicFramePr>
        <p:xfrm>
          <a:off x="266700" y="4648200"/>
          <a:ext cx="8382000" cy="1804035"/>
        </p:xfrm>
        <a:graphic>
          <a:graphicData uri="http://schemas.openxmlformats.org/drawingml/2006/table">
            <a:tbl>
              <a:tblPr/>
              <a:tblGrid>
                <a:gridCol w="4191000"/>
                <a:gridCol w="4191000"/>
              </a:tblGrid>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chemeClr val="bg1"/>
                          </a:solidFill>
                          <a:effectLst/>
                          <a:latin typeface="Arial" charset="0"/>
                          <a:cs typeface="Arial" charset="0"/>
                        </a:rPr>
                        <a:t>Қанағаттанған</a:t>
                      </a:r>
                      <a:r>
                        <a:rPr kumimoji="0" lang="ru-RU" sz="1400" b="1" i="0" u="none" strike="noStrike" cap="none" normalizeH="0" baseline="0" dirty="0" smtClean="0">
                          <a:ln>
                            <a:noFill/>
                          </a:ln>
                          <a:solidFill>
                            <a:schemeClr val="bg1"/>
                          </a:solidFill>
                          <a:effectLst/>
                          <a:latin typeface="Arial" charset="0"/>
                          <a:cs typeface="Arial" charset="0"/>
                        </a:rPr>
                        <a:t> </a:t>
                      </a:r>
                      <a:r>
                        <a:rPr kumimoji="0" lang="ru-RU" sz="1400" b="1" i="0" u="none" strike="noStrike" cap="none" normalizeH="0" baseline="0" dirty="0" err="1" smtClean="0">
                          <a:ln>
                            <a:noFill/>
                          </a:ln>
                          <a:solidFill>
                            <a:schemeClr val="bg1"/>
                          </a:solidFill>
                          <a:effectLst/>
                          <a:latin typeface="Arial" charset="0"/>
                          <a:cs typeface="Arial" charset="0"/>
                        </a:rPr>
                        <a:t>жоқ</a:t>
                      </a:r>
                      <a:r>
                        <a:rPr kumimoji="0" lang="ru-RU" sz="1400" b="1" i="0" u="none" strike="noStrike" cap="none" normalizeH="0" baseline="0" dirty="0" smtClean="0">
                          <a:ln>
                            <a:noFill/>
                          </a:ln>
                          <a:solidFill>
                            <a:schemeClr val="bg1"/>
                          </a:solidFill>
                          <a:effectLst/>
                          <a:latin typeface="Arial" charset="0"/>
                          <a:cs typeface="Arial" charset="0"/>
                        </a:rPr>
                        <a:t> :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hMerge="1">
                  <a:txBody>
                    <a:bodyPr/>
                    <a:lstStyle/>
                    <a:p>
                      <a:endParaRPr lang="ru-RU"/>
                    </a:p>
                  </a:txBody>
                  <a:tcPr/>
                </a:tc>
              </a:tr>
              <a:tr h="288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қызметтердің дер кезінде көрсетілуіне</a:t>
                      </a:r>
                      <a:r>
                        <a:rPr kumimoji="0" lang="ru-RU" sz="1400" b="0" i="0" u="none" strike="noStrike" cap="none" normalizeH="0" baseline="0" smtClean="0">
                          <a:ln>
                            <a:noFill/>
                          </a:ln>
                          <a:solidFill>
                            <a:schemeClr val="tx1"/>
                          </a:solidFill>
                          <a:effectLst/>
                          <a:latin typeface="Arial" charset="0"/>
                          <a:cs typeface="Arial" charset="0"/>
                        </a:rPr>
                        <a:t>»</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charset="0"/>
                          <a:cs typeface="Arial" charset="0"/>
                        </a:rPr>
                        <a:t>0 </a:t>
                      </a:r>
                      <a:r>
                        <a:rPr kumimoji="0" lang="kk-KZ" sz="1400" b="0" i="0" u="none" strike="noStrike" cap="none" normalizeH="0" baseline="0" dirty="0" smtClean="0">
                          <a:ln>
                            <a:noFill/>
                          </a:ln>
                          <a:solidFill>
                            <a:schemeClr val="tx1"/>
                          </a:solidFill>
                          <a:effectLst/>
                          <a:latin typeface="Arial" charset="0"/>
                          <a:cs typeface="Arial" charset="0"/>
                        </a:rPr>
                        <a:t>көрсетілетін қызметті алушы</a:t>
                      </a:r>
                      <a:endParaRPr kumimoji="0" lang="ru-RU" sz="1400" b="0" i="0" u="none" strike="noStrike" cap="none" normalizeH="0" baseline="0" dirty="0" smtClean="0">
                        <a:ln>
                          <a:noFill/>
                        </a:ln>
                        <a:solidFill>
                          <a:schemeClr val="tx1"/>
                        </a:solidFill>
                        <a:effectLst/>
                        <a:latin typeface="Arial" charset="0"/>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 көрсету процесінің сапасына</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1 </a:t>
                      </a:r>
                      <a:r>
                        <a:rPr kumimoji="0" lang="kk-KZ" sz="1400" b="0" i="0" u="none" strike="noStrike" cap="none" normalizeH="0" baseline="0" smtClean="0">
                          <a:ln>
                            <a:noFill/>
                          </a:ln>
                          <a:solidFill>
                            <a:schemeClr val="tx1"/>
                          </a:solidFill>
                          <a:effectLst/>
                          <a:latin typeface="Arial" charset="0"/>
                          <a:cs typeface="Arial" charset="0"/>
                        </a:rPr>
                        <a:t>көрсетілетін қызметті алушы</a:t>
                      </a:r>
                      <a:endParaRPr kumimoji="0" lang="ru-RU" sz="1400" b="0" i="0" u="none" strike="noStrike" cap="none" normalizeH="0" baseline="0" smtClean="0">
                        <a:ln>
                          <a:noFill/>
                        </a:ln>
                        <a:solidFill>
                          <a:schemeClr val="tx1"/>
                        </a:solidFill>
                        <a:effectLst/>
                        <a:latin typeface="Arial" charset="0"/>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 көрсету тәртібі туралы ақпараттың қолжетімділігіне</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charset="0"/>
                          <a:cs typeface="Arial" charset="0"/>
                        </a:rPr>
                        <a:t>2 </a:t>
                      </a:r>
                      <a:r>
                        <a:rPr kumimoji="0" lang="kk-KZ" sz="1400" b="0" i="0" u="none" strike="noStrike" cap="none" normalizeH="0" baseline="0" dirty="0" smtClean="0">
                          <a:ln>
                            <a:noFill/>
                          </a:ln>
                          <a:solidFill>
                            <a:schemeClr val="tx1"/>
                          </a:solidFill>
                          <a:effectLst/>
                          <a:latin typeface="Arial" charset="0"/>
                          <a:cs typeface="Arial" charset="0"/>
                        </a:rPr>
                        <a:t>көрсетілетін қызметті алушы</a:t>
                      </a:r>
                      <a:endParaRPr kumimoji="0" lang="ru-RU" sz="1400" b="0" i="0" u="none" strike="noStrike" cap="none" normalizeH="0" baseline="0" dirty="0" smtClean="0">
                        <a:ln>
                          <a:noFill/>
                        </a:ln>
                        <a:solidFill>
                          <a:schemeClr val="tx1"/>
                        </a:solidFill>
                        <a:effectLst/>
                        <a:latin typeface="Arial" charset="0"/>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қызметкерлердің сыпайылығына</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charset="0"/>
                          <a:cs typeface="Arial" charset="0"/>
                        </a:rPr>
                        <a:t>1 </a:t>
                      </a:r>
                      <a:r>
                        <a:rPr kumimoji="0" lang="kk-KZ" sz="1400" b="0" i="0" u="none" strike="noStrike" cap="none" normalizeH="0" baseline="0" dirty="0" smtClean="0">
                          <a:ln>
                            <a:noFill/>
                          </a:ln>
                          <a:solidFill>
                            <a:schemeClr val="tx1"/>
                          </a:solidFill>
                          <a:effectLst/>
                          <a:latin typeface="Arial" charset="0"/>
                          <a:cs typeface="Arial" charset="0"/>
                        </a:rPr>
                        <a:t>көрсетілетін қызметті алушы</a:t>
                      </a:r>
                      <a:endParaRPr kumimoji="0" lang="ru-RU" sz="1400" b="0" i="0" u="none" strike="noStrike" cap="none" normalizeH="0" baseline="0" dirty="0" smtClean="0">
                        <a:ln>
                          <a:noFill/>
                        </a:ln>
                        <a:solidFill>
                          <a:schemeClr val="tx1"/>
                        </a:solidFill>
                        <a:effectLst/>
                        <a:latin typeface="Arial" charset="0"/>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Номер слайда 5"/>
          <p:cNvSpPr>
            <a:spLocks noGrp="1"/>
          </p:cNvSpPr>
          <p:nvPr>
            <p:ph type="sldNum" sz="quarter" idx="11"/>
          </p:nvPr>
        </p:nvSpPr>
        <p:spPr bwMode="auto">
          <a:xfrm>
            <a:off x="8382000" y="6324600"/>
            <a:ext cx="609600" cy="457200"/>
          </a:xfrm>
          <a:noFill/>
          <a:ln>
            <a:miter lim="800000"/>
            <a:headEnd/>
            <a:tailEnd/>
          </a:ln>
        </p:spPr>
        <p:txBody>
          <a:bodyPr wrap="square" numCol="1" anchorCtr="0" compatLnSpc="1">
            <a:prstTxWarp prst="textNoShape">
              <a:avLst/>
            </a:prstTxWarp>
          </a:bodyPr>
          <a:lstStyle/>
          <a:p>
            <a:fld id="{10FE27B5-EE31-439C-89FF-7375AE59441D}" type="slidenum">
              <a:rPr lang="ru-RU" smtClean="0">
                <a:cs typeface="Arial" charset="0"/>
              </a:rPr>
              <a:pPr/>
              <a:t>15</a:t>
            </a:fld>
            <a:endParaRPr lang="ru-RU" smtClean="0">
              <a:cs typeface="Arial" charset="0"/>
            </a:endParaRPr>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200" b="1" cap="none" dirty="0" smtClean="0"/>
              <a:t>IV</a:t>
            </a:r>
            <a:r>
              <a:rPr lang="ru-RU" sz="2200" b="1" cap="none" dirty="0" smtClean="0"/>
              <a:t>. </a:t>
            </a:r>
            <a:r>
              <a:rPr lang="kk-KZ" sz="2200" b="1" cap="none" dirty="0" smtClean="0"/>
              <a:t>МЕМЛЕКЕТТІК ҚЫЗМЕТТЕРДІ КӨРСЕТУ САПАСЫН БАҚЫЛАУ</a:t>
            </a:r>
            <a:endParaRPr lang="ru-RU" sz="2200" b="1" cap="none" dirty="0" smtClean="0"/>
          </a:p>
        </p:txBody>
      </p:sp>
      <p:sp>
        <p:nvSpPr>
          <p:cNvPr id="12" name="Rectangle 7"/>
          <p:cNvSpPr>
            <a:spLocks noChangeArrowheads="1"/>
          </p:cNvSpPr>
          <p:nvPr/>
        </p:nvSpPr>
        <p:spPr bwMode="auto">
          <a:xfrm>
            <a:off x="236173" y="1524000"/>
            <a:ext cx="8383952" cy="1447801"/>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Font typeface="Arial" panose="020B0604020202020204" pitchFamily="34" charset="0"/>
              <a:buChar char="•"/>
            </a:pPr>
            <a:r>
              <a:rPr lang="kk-KZ" sz="1400" dirty="0"/>
              <a:t>Жалпы алғанда, Ұлттық Банк бөлімшелері 2015 жылы – 5 365, оның ішінде Ұлттық Банктің Орталық аппараты – 2 744, аумақтық филиалдары - 2 621 мемлекеттік қызмет көрсетті. </a:t>
            </a:r>
            <a:endParaRPr lang="ru-RU" sz="1400" dirty="0"/>
          </a:p>
          <a:p>
            <a:pPr marL="285750" indent="-285750">
              <a:buFont typeface="Arial" panose="020B0604020202020204" pitchFamily="34" charset="0"/>
              <a:buChar char="•"/>
            </a:pPr>
            <a:r>
              <a:rPr lang="kk-KZ" sz="1400" dirty="0"/>
              <a:t>Мемлекеттік қызметтің көрсетілу сапасын бағалау және бақылау жөніндегі уәкілетті орган жүргізген мемлекеттік қызметтердің көрсетілу сапасын бақылау нәтижелері 2016 жылғы 4 сәуірдегі жағдай бойынша Ұлттық Банкке келіп түскен жоқ.</a:t>
            </a:r>
            <a:endParaRPr lang="ru-RU" sz="1400" dirty="0"/>
          </a:p>
        </p:txBody>
      </p:sp>
      <p:sp>
        <p:nvSpPr>
          <p:cNvPr id="8" name="Rectangle 7"/>
          <p:cNvSpPr>
            <a:spLocks noChangeArrowheads="1"/>
          </p:cNvSpPr>
          <p:nvPr/>
        </p:nvSpPr>
        <p:spPr bwMode="auto">
          <a:xfrm>
            <a:off x="226648" y="3621314"/>
            <a:ext cx="8383952" cy="2474686"/>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Font typeface="Arial" panose="020B0604020202020204" pitchFamily="34" charset="0"/>
              <a:buChar char="•"/>
            </a:pPr>
            <a:r>
              <a:rPr lang="kk-KZ" sz="1400" dirty="0" err="1"/>
              <a:t>МҚІжәнеСЖҚА-ның</a:t>
            </a:r>
            <a:r>
              <a:rPr lang="kk-KZ" sz="1400" dirty="0"/>
              <a:t> 2016 жылғы 4 ақпандағы № 02-3-16/514 хатында Ұлттық Банктің «Валюталық операцияны тіркеу» және «Акцияларды орналастыру қорытындылары туралы есепті бекіту» мемлекеттік көрсетілетін қызметі бойынша «Қоғамдық пікір» зерттеу институты» (бұдан әрі – институт) мемлекеттік қызметтердің көрсетілу сапасына жүргізген қоғамдық мониторингінің нәтижесі ұсынылды</a:t>
            </a:r>
            <a:r>
              <a:rPr lang="kk-KZ" sz="1400" dirty="0" smtClean="0"/>
              <a:t>.</a:t>
            </a:r>
          </a:p>
          <a:p>
            <a:pPr marL="285750" indent="-285750">
              <a:buFont typeface="Arial" panose="020B0604020202020204" pitchFamily="34" charset="0"/>
              <a:buChar char="•"/>
            </a:pPr>
            <a:endParaRPr lang="ru-RU" sz="1400" dirty="0"/>
          </a:p>
          <a:p>
            <a:pPr marL="285750" indent="-285750">
              <a:buFont typeface="Arial" panose="020B0604020202020204" pitchFamily="34" charset="0"/>
              <a:buChar char="•"/>
            </a:pPr>
            <a:r>
              <a:rPr lang="kk-KZ" sz="1400" dirty="0"/>
              <a:t>Қоғамдық мониторинг мемлекеттік қызмет көрсетудің жоғарғы деңгейін, сондай-ақ Ұлттық Банктің «хабардар болу», «</a:t>
            </a:r>
            <a:r>
              <a:rPr lang="kk-KZ" sz="1400" dirty="0" err="1"/>
              <a:t>қолжетімділік</a:t>
            </a:r>
            <a:r>
              <a:rPr lang="kk-KZ" sz="1400" dirty="0"/>
              <a:t>», «сапа», мемлекеттік қызмет көрсету нәтижесі» көрсеткіштері бойынша көшбасшылық ұстанымын көрсетті. Сондай-ақ оларды көрсетудің орнықты тетігінің – қызмет туралы сұратуға дереу ден ою, жеңілдетілген рәсімдер және басқалары бар екендігі атап өтілген.</a:t>
            </a:r>
            <a:endParaRPr lang="ru-RU" sz="1400"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Номер слайда 5"/>
          <p:cNvSpPr>
            <a:spLocks noGrp="1"/>
          </p:cNvSpPr>
          <p:nvPr>
            <p:ph type="sldNum" sz="quarter" idx="11"/>
          </p:nvPr>
        </p:nvSpPr>
        <p:spPr bwMode="auto">
          <a:xfrm>
            <a:off x="8534400" y="6477000"/>
            <a:ext cx="609600" cy="457200"/>
          </a:xfrm>
          <a:noFill/>
          <a:ln>
            <a:miter lim="800000"/>
            <a:headEnd/>
            <a:tailEnd/>
          </a:ln>
        </p:spPr>
        <p:txBody>
          <a:bodyPr wrap="square" numCol="1" anchorCtr="0" compatLnSpc="1">
            <a:prstTxWarp prst="textNoShape">
              <a:avLst/>
            </a:prstTxWarp>
          </a:bodyPr>
          <a:lstStyle/>
          <a:p>
            <a:fld id="{15581FCA-6DD3-4BC3-A934-7B0F3CF27FF1}" type="slidenum">
              <a:rPr lang="ru-RU" smtClean="0">
                <a:cs typeface="Arial" charset="0"/>
              </a:rPr>
              <a:pPr/>
              <a:t>16</a:t>
            </a:fld>
            <a:endParaRPr lang="ru-RU" dirty="0" smtClean="0">
              <a:cs typeface="Arial" charset="0"/>
            </a:endParaRPr>
          </a:p>
        </p:txBody>
      </p:sp>
      <p:graphicFrame>
        <p:nvGraphicFramePr>
          <p:cNvPr id="8" name="Объект 6"/>
          <p:cNvGraphicFramePr>
            <a:graphicFrameLocks noGrp="1"/>
          </p:cNvGraphicFramePr>
          <p:nvPr>
            <p:ph sz="half" idx="2"/>
            <p:extLst>
              <p:ext uri="{D42A27DB-BD31-4B8C-83A1-F6EECF244321}">
                <p14:modId xmlns:p14="http://schemas.microsoft.com/office/powerpoint/2010/main" val="1943797993"/>
              </p:ext>
            </p:extLst>
          </p:nvPr>
        </p:nvGraphicFramePr>
        <p:xfrm>
          <a:off x="29414" y="10482"/>
          <a:ext cx="6599986" cy="6929946"/>
        </p:xfrm>
        <a:graphic>
          <a:graphicData uri="http://schemas.openxmlformats.org/drawingml/2006/table">
            <a:tbl>
              <a:tblPr firstRow="1" firstCol="1" bandRow="1" bandCol="1">
                <a:tableStyleId>{69012ECD-51FC-41F1-AA8D-1B2483CD663E}</a:tableStyleId>
              </a:tblPr>
              <a:tblGrid>
                <a:gridCol w="4771186"/>
                <a:gridCol w="710348"/>
                <a:gridCol w="1118452"/>
              </a:tblGrid>
              <a:tr h="370518">
                <a:tc>
                  <a:txBody>
                    <a:bodyPr/>
                    <a:lstStyle/>
                    <a:p>
                      <a:pPr algn="ctr">
                        <a:spcAft>
                          <a:spcPts val="0"/>
                        </a:spcAft>
                      </a:pPr>
                      <a:r>
                        <a:rPr lang="kk-KZ" sz="1000" b="1" kern="1200" dirty="0" smtClean="0">
                          <a:solidFill>
                            <a:schemeClr val="bg1"/>
                          </a:solidFill>
                          <a:effectLst/>
                          <a:latin typeface="+mn-lt"/>
                          <a:ea typeface="+mn-ea"/>
                          <a:cs typeface="+mn-cs"/>
                        </a:rPr>
                        <a:t>Көрсеткіштер</a:t>
                      </a:r>
                      <a:endParaRPr lang="ru-RU" sz="1000" dirty="0">
                        <a:solidFill>
                          <a:schemeClr val="bg1"/>
                        </a:solidFill>
                        <a:effectLst/>
                        <a:latin typeface="Times New Roman"/>
                        <a:ea typeface="Times New Roman"/>
                      </a:endParaRPr>
                    </a:p>
                  </a:txBody>
                  <a:tcPr marL="24172" marR="24172" marT="0" marB="0">
                    <a:solidFill>
                      <a:schemeClr val="tx1"/>
                    </a:solidFill>
                  </a:tcPr>
                </a:tc>
                <a:tc>
                  <a:txBody>
                    <a:bodyPr/>
                    <a:lstStyle/>
                    <a:p>
                      <a:pPr algn="ctr">
                        <a:spcAft>
                          <a:spcPts val="0"/>
                        </a:spcAft>
                      </a:pPr>
                      <a:r>
                        <a:rPr lang="kk-KZ" sz="700" b="1" kern="1200" dirty="0" smtClean="0">
                          <a:solidFill>
                            <a:schemeClr val="bg1"/>
                          </a:solidFill>
                          <a:effectLst/>
                          <a:latin typeface="+mn-lt"/>
                          <a:ea typeface="+mn-ea"/>
                          <a:cs typeface="+mn-cs"/>
                        </a:rPr>
                        <a:t>Валюталық операцияны тіркеу</a:t>
                      </a:r>
                      <a:endParaRPr lang="ru-RU" sz="700" b="1" kern="1200" dirty="0">
                        <a:solidFill>
                          <a:schemeClr val="bg1"/>
                        </a:solidFill>
                        <a:effectLst/>
                        <a:latin typeface="+mn-lt"/>
                        <a:ea typeface="+mn-ea"/>
                        <a:cs typeface="+mn-cs"/>
                      </a:endParaRPr>
                    </a:p>
                  </a:txBody>
                  <a:tcPr marL="24172" marR="24172" marT="0" marB="0">
                    <a:solidFill>
                      <a:schemeClr val="tx1"/>
                    </a:solidFill>
                  </a:tcPr>
                </a:tc>
                <a:tc>
                  <a:txBody>
                    <a:bodyPr/>
                    <a:lstStyle/>
                    <a:p>
                      <a:pPr algn="ctr">
                        <a:spcAft>
                          <a:spcPts val="0"/>
                        </a:spcAft>
                      </a:pPr>
                      <a:r>
                        <a:rPr lang="kk-KZ" sz="700" b="1" kern="1200" dirty="0" smtClean="0">
                          <a:solidFill>
                            <a:schemeClr val="bg1"/>
                          </a:solidFill>
                          <a:effectLst/>
                          <a:latin typeface="+mn-lt"/>
                          <a:ea typeface="+mn-ea"/>
                          <a:cs typeface="+mn-cs"/>
                        </a:rPr>
                        <a:t>Акцияларды орналастыру қорытындылары туралы есепті бекіту</a:t>
                      </a:r>
                      <a:endParaRPr lang="ru-RU" sz="700" b="1" kern="1200" dirty="0">
                        <a:solidFill>
                          <a:schemeClr val="bg1"/>
                        </a:solidFill>
                        <a:effectLst/>
                        <a:latin typeface="+mn-lt"/>
                        <a:ea typeface="+mn-ea"/>
                        <a:cs typeface="+mn-cs"/>
                      </a:endParaRPr>
                    </a:p>
                  </a:txBody>
                  <a:tcPr marL="24172" marR="24172" marT="0" marB="0">
                    <a:solidFill>
                      <a:schemeClr val="tx1"/>
                    </a:solidFill>
                  </a:tcPr>
                </a:tc>
              </a:tr>
              <a:tr h="104549">
                <a:tc>
                  <a:txBody>
                    <a:bodyPr/>
                    <a:lstStyle/>
                    <a:p>
                      <a:pPr algn="ctr">
                        <a:spcAft>
                          <a:spcPts val="0"/>
                        </a:spcAft>
                      </a:pPr>
                      <a:r>
                        <a:rPr lang="kk-KZ" sz="800" b="1" kern="1200" dirty="0">
                          <a:solidFill>
                            <a:schemeClr val="tx2">
                              <a:lumMod val="75000"/>
                            </a:schemeClr>
                          </a:solidFill>
                          <a:effectLst/>
                          <a:latin typeface="+mn-lt"/>
                          <a:ea typeface="+mn-ea"/>
                          <a:cs typeface="+mn-cs"/>
                        </a:rPr>
                        <a:t>МЕМЛЕКЕТТІК КӨРСЕТІЛІТІН ҚЫЗМЕТКЕ ҚАНАҒАТТАНУДЫҢ ОРНТАША БАЛЫ </a:t>
                      </a:r>
                      <a:endParaRPr lang="ru-RU" sz="800" b="1" kern="1200" dirty="0">
                        <a:solidFill>
                          <a:schemeClr val="tx2">
                            <a:lumMod val="75000"/>
                          </a:schemeClr>
                        </a:solidFill>
                        <a:effectLst/>
                        <a:latin typeface="+mn-lt"/>
                        <a:ea typeface="+mn-ea"/>
                        <a:cs typeface="+mn-cs"/>
                      </a:endParaRPr>
                    </a:p>
                  </a:txBody>
                  <a:tcPr marL="68580" marR="68580" marT="0" marB="0"/>
                </a:tc>
                <a:tc>
                  <a:txBody>
                    <a:bodyPr/>
                    <a:lstStyle/>
                    <a:p>
                      <a:pPr algn="ctr">
                        <a:spcAft>
                          <a:spcPts val="0"/>
                        </a:spcAft>
                      </a:pPr>
                      <a:r>
                        <a:rPr lang="ru-RU" sz="850" b="1" dirty="0">
                          <a:solidFill>
                            <a:schemeClr val="tx2">
                              <a:lumMod val="75000"/>
                            </a:schemeClr>
                          </a:solidFill>
                          <a:effectLst/>
                        </a:rPr>
                        <a:t>9,0</a:t>
                      </a:r>
                      <a:endParaRPr lang="ru-RU" sz="850" b="1" dirty="0">
                        <a:solidFill>
                          <a:schemeClr val="tx2">
                            <a:lumMod val="75000"/>
                          </a:schemeClr>
                        </a:solidFill>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50" b="1" kern="1200" dirty="0">
                          <a:solidFill>
                            <a:schemeClr val="tx2">
                              <a:lumMod val="75000"/>
                            </a:schemeClr>
                          </a:solidFill>
                          <a:effectLst/>
                        </a:rPr>
                        <a:t>9,6</a:t>
                      </a:r>
                      <a:endParaRPr lang="ru-RU" sz="850" b="1" kern="1200" dirty="0">
                        <a:solidFill>
                          <a:schemeClr val="tx2">
                            <a:lumMod val="75000"/>
                          </a:schemeClr>
                        </a:solidFill>
                        <a:effectLst/>
                        <a:latin typeface="+mn-lt"/>
                        <a:ea typeface="+mn-ea"/>
                        <a:cs typeface="+mn-cs"/>
                      </a:endParaRPr>
                    </a:p>
                  </a:txBody>
                  <a:tcPr marL="68580" marR="68580" marT="0" marB="0"/>
                </a:tc>
              </a:tr>
              <a:tr h="104549">
                <a:tc>
                  <a:txBody>
                    <a:bodyPr/>
                    <a:lstStyle/>
                    <a:p>
                      <a:pPr>
                        <a:spcAft>
                          <a:spcPts val="0"/>
                        </a:spcAft>
                      </a:pPr>
                      <a:r>
                        <a:rPr lang="kk-KZ" sz="800" b="1" i="1" dirty="0">
                          <a:solidFill>
                            <a:schemeClr val="bg1"/>
                          </a:solidFill>
                          <a:effectLst/>
                          <a:latin typeface="Times New Roman"/>
                          <a:ea typeface="Times New Roman"/>
                        </a:rPr>
                        <a:t>Қызметтің </a:t>
                      </a:r>
                      <a:r>
                        <a:rPr lang="kk-KZ" sz="800" b="1" i="1" dirty="0" err="1">
                          <a:solidFill>
                            <a:schemeClr val="bg1"/>
                          </a:solidFill>
                          <a:effectLst/>
                          <a:latin typeface="Times New Roman"/>
                          <a:ea typeface="Times New Roman"/>
                        </a:rPr>
                        <a:t>қолжетімділігі</a:t>
                      </a:r>
                      <a:r>
                        <a:rPr lang="ru-RU" sz="800" b="1" i="1" dirty="0">
                          <a:solidFill>
                            <a:schemeClr val="bg1"/>
                          </a:solidFill>
                          <a:effectLst/>
                          <a:latin typeface="Times New Roman"/>
                          <a:ea typeface="Times New Roman"/>
                        </a:rPr>
                        <a:t> </a:t>
                      </a:r>
                      <a:endParaRPr lang="ru-RU" sz="800" dirty="0">
                        <a:solidFill>
                          <a:schemeClr val="bg1"/>
                        </a:solidFill>
                        <a:effectLst/>
                        <a:latin typeface="Times New Roman"/>
                        <a:ea typeface="Times New Roman"/>
                      </a:endParaRPr>
                    </a:p>
                  </a:txBody>
                  <a:tcPr marL="68580" marR="68580" marT="0" marB="0">
                    <a:solidFill>
                      <a:schemeClr val="tx1"/>
                    </a:solidFill>
                  </a:tcPr>
                </a:tc>
                <a:tc>
                  <a:txBody>
                    <a:bodyPr/>
                    <a:lstStyle/>
                    <a:p>
                      <a:pPr>
                        <a:spcAft>
                          <a:spcPts val="0"/>
                        </a:spcAft>
                      </a:pPr>
                      <a:r>
                        <a:rPr lang="ru-RU" sz="800" dirty="0">
                          <a:solidFill>
                            <a:schemeClr val="bg1"/>
                          </a:solidFill>
                          <a:effectLst/>
                        </a:rPr>
                        <a:t> </a:t>
                      </a:r>
                      <a:endParaRPr lang="ru-RU" sz="800" dirty="0">
                        <a:solidFill>
                          <a:schemeClr val="bg1"/>
                        </a:solidFill>
                        <a:effectLst/>
                        <a:latin typeface="Times New Roman"/>
                        <a:ea typeface="Times New Roman"/>
                      </a:endParaRPr>
                    </a:p>
                  </a:txBody>
                  <a:tcPr marL="24172" marR="24172" marT="0" marB="0">
                    <a:solidFill>
                      <a:schemeClr val="tx1"/>
                    </a:solidFill>
                  </a:tcPr>
                </a:tc>
                <a:tc>
                  <a:txBody>
                    <a:bodyPr/>
                    <a:lstStyle/>
                    <a:p>
                      <a:pPr marL="0" algn="ctr" defTabSz="914400" rtl="0" eaLnBrk="1" latinLnBrk="0" hangingPunct="1">
                        <a:spcAft>
                          <a:spcPts val="0"/>
                        </a:spcAft>
                      </a:pPr>
                      <a:r>
                        <a:rPr lang="ru-RU" sz="800" kern="1200" dirty="0">
                          <a:solidFill>
                            <a:schemeClr val="bg1"/>
                          </a:solidFill>
                          <a:effectLst/>
                        </a:rPr>
                        <a:t> </a:t>
                      </a:r>
                      <a:endParaRPr lang="ru-RU" sz="800" kern="1200" dirty="0">
                        <a:solidFill>
                          <a:schemeClr val="bg1"/>
                        </a:solidFill>
                        <a:effectLst/>
                        <a:latin typeface="+mn-lt"/>
                        <a:ea typeface="+mn-ea"/>
                        <a:cs typeface="+mn-cs"/>
                      </a:endParaRPr>
                    </a:p>
                  </a:txBody>
                  <a:tcPr marL="68580" marR="68580" marT="0" marB="0">
                    <a:solidFill>
                      <a:schemeClr val="tx1"/>
                    </a:solidFill>
                  </a:tcPr>
                </a:tc>
              </a:tr>
              <a:tr h="80998">
                <a:tc>
                  <a:txBody>
                    <a:bodyPr/>
                    <a:lstStyle/>
                    <a:p>
                      <a:pPr>
                        <a:spcAft>
                          <a:spcPts val="0"/>
                        </a:spcAft>
                      </a:pPr>
                      <a:r>
                        <a:rPr lang="kk-KZ" sz="800" dirty="0">
                          <a:solidFill>
                            <a:srgbClr val="000000"/>
                          </a:solidFill>
                          <a:effectLst/>
                          <a:latin typeface="Times New Roman"/>
                          <a:ea typeface="Times New Roman"/>
                        </a:rPr>
                        <a:t>Мемлекеттік қызметті көрсететін мекеменің ыңғайлы орналасуы </a:t>
                      </a:r>
                      <a:endParaRPr lang="ru-RU" sz="800" dirty="0">
                        <a:effectLst/>
                        <a:latin typeface="Times New Roman"/>
                        <a:ea typeface="Times New Roman"/>
                      </a:endParaRPr>
                    </a:p>
                  </a:txBody>
                  <a:tcPr marL="68580" marR="68580" marT="0" marB="0"/>
                </a:tc>
                <a:tc>
                  <a:txBody>
                    <a:bodyPr/>
                    <a:lstStyle/>
                    <a:p>
                      <a:pPr algn="ctr">
                        <a:spcAft>
                          <a:spcPts val="0"/>
                        </a:spcAft>
                      </a:pPr>
                      <a:r>
                        <a:rPr lang="kk-KZ" sz="800">
                          <a:effectLst/>
                        </a:rPr>
                        <a:t>8</a:t>
                      </a:r>
                      <a:r>
                        <a:rPr lang="ru-RU" sz="800">
                          <a:effectLst/>
                        </a:rPr>
                        <a:t>,2</a:t>
                      </a:r>
                      <a:endParaRPr lang="ru-RU" sz="800">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00" kern="1200" dirty="0">
                          <a:effectLst/>
                        </a:rPr>
                        <a:t>9,7</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Тұрғылықты жері бойынша мемлекеттік көрсетілетін қызметті алу мүмкіндігі </a:t>
                      </a:r>
                      <a:endParaRPr lang="ru-RU" sz="800" dirty="0">
                        <a:effectLst/>
                        <a:latin typeface="Times New Roman"/>
                        <a:ea typeface="Times New Roman"/>
                      </a:endParaRPr>
                    </a:p>
                  </a:txBody>
                  <a:tcPr marL="68580" marR="68580" marT="0" marB="0"/>
                </a:tc>
                <a:tc>
                  <a:txBody>
                    <a:bodyPr/>
                    <a:lstStyle/>
                    <a:p>
                      <a:pPr algn="ctr">
                        <a:spcAft>
                          <a:spcPts val="0"/>
                        </a:spcAft>
                      </a:pPr>
                      <a:r>
                        <a:rPr lang="kk-KZ" sz="800">
                          <a:effectLst/>
                        </a:rPr>
                        <a:t>8</a:t>
                      </a:r>
                      <a:r>
                        <a:rPr lang="ru-RU" sz="800">
                          <a:effectLst/>
                        </a:rPr>
                        <a:t>,0</a:t>
                      </a:r>
                      <a:endParaRPr lang="ru-RU" sz="800">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00" kern="1200" dirty="0">
                          <a:effectLst/>
                        </a:rPr>
                        <a:t>9,5</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Мекеменің жұмыс кестесі </a:t>
                      </a:r>
                      <a:endParaRPr lang="ru-RU" sz="800">
                        <a:effectLst/>
                        <a:latin typeface="Times New Roman"/>
                        <a:ea typeface="Times New Roman"/>
                      </a:endParaRPr>
                    </a:p>
                  </a:txBody>
                  <a:tcPr marL="68580" marR="68580" marT="0" marB="0"/>
                </a:tc>
                <a:tc>
                  <a:txBody>
                    <a:bodyPr/>
                    <a:lstStyle/>
                    <a:p>
                      <a:pPr algn="ctr">
                        <a:spcAft>
                          <a:spcPts val="0"/>
                        </a:spcAft>
                      </a:pPr>
                      <a:r>
                        <a:rPr lang="kk-KZ" sz="800">
                          <a:effectLst/>
                        </a:rPr>
                        <a:t>8</a:t>
                      </a:r>
                      <a:r>
                        <a:rPr lang="ru-RU" sz="800">
                          <a:effectLst/>
                        </a:rPr>
                        <a:t>,1</a:t>
                      </a:r>
                      <a:endParaRPr lang="ru-RU" sz="800">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00" kern="1200" dirty="0">
                          <a:effectLst/>
                        </a:rPr>
                        <a:t>9,7</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Қызмет көрсету мерзімі</a:t>
                      </a:r>
                      <a:endParaRPr lang="ru-RU" sz="800" dirty="0">
                        <a:effectLst/>
                        <a:latin typeface="Times New Roman"/>
                        <a:ea typeface="Times New Roman"/>
                      </a:endParaRPr>
                    </a:p>
                  </a:txBody>
                  <a:tcPr marL="68580" marR="68580" marT="0" marB="0"/>
                </a:tc>
                <a:tc>
                  <a:txBody>
                    <a:bodyPr/>
                    <a:lstStyle/>
                    <a:p>
                      <a:pPr algn="ctr">
                        <a:spcAft>
                          <a:spcPts val="0"/>
                        </a:spcAft>
                      </a:pPr>
                      <a:r>
                        <a:rPr lang="kk-KZ" sz="800">
                          <a:effectLst/>
                        </a:rPr>
                        <a:t>7,9</a:t>
                      </a:r>
                      <a:endParaRPr lang="ru-RU" sz="800">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00" kern="1200" dirty="0">
                          <a:effectLst/>
                        </a:rPr>
                        <a:t>9,7</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Қызметтің т</a:t>
                      </a:r>
                      <a:r>
                        <a:rPr lang="ru-RU" sz="800" dirty="0" err="1">
                          <a:solidFill>
                            <a:srgbClr val="000000"/>
                          </a:solidFill>
                          <a:effectLst/>
                          <a:latin typeface="Times New Roman"/>
                          <a:ea typeface="Times New Roman"/>
                        </a:rPr>
                        <a:t>ехни</a:t>
                      </a:r>
                      <a:r>
                        <a:rPr lang="kk-KZ" sz="800" dirty="0" err="1">
                          <a:solidFill>
                            <a:srgbClr val="000000"/>
                          </a:solidFill>
                          <a:effectLst/>
                          <a:latin typeface="Times New Roman"/>
                          <a:ea typeface="Times New Roman"/>
                        </a:rPr>
                        <a:t>калық</a:t>
                      </a:r>
                      <a:r>
                        <a:rPr lang="kk-KZ" sz="800" dirty="0">
                          <a:solidFill>
                            <a:srgbClr val="000000"/>
                          </a:solidFill>
                          <a:effectLst/>
                          <a:latin typeface="Times New Roman"/>
                          <a:ea typeface="Times New Roman"/>
                        </a:rPr>
                        <a:t> қиындығы </a:t>
                      </a:r>
                      <a:endParaRPr lang="ru-RU" sz="800" dirty="0">
                        <a:effectLst/>
                        <a:latin typeface="Times New Roman"/>
                        <a:ea typeface="Times New Roman"/>
                      </a:endParaRPr>
                    </a:p>
                  </a:txBody>
                  <a:tcPr marL="68580" marR="68580" marT="0" marB="0"/>
                </a:tc>
                <a:tc>
                  <a:txBody>
                    <a:bodyPr/>
                    <a:lstStyle/>
                    <a:p>
                      <a:pPr algn="ctr">
                        <a:spcAft>
                          <a:spcPts val="0"/>
                        </a:spcAft>
                      </a:pPr>
                      <a:r>
                        <a:rPr lang="kk-KZ" sz="800">
                          <a:effectLst/>
                        </a:rPr>
                        <a:t>8</a:t>
                      </a:r>
                      <a:r>
                        <a:rPr lang="ru-RU" sz="800">
                          <a:effectLst/>
                        </a:rPr>
                        <a:t>,2</a:t>
                      </a:r>
                      <a:endParaRPr lang="ru-RU" sz="800">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00" kern="1200" dirty="0">
                          <a:effectLst/>
                        </a:rPr>
                        <a:t>9,5</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Көрсетілетін қызметті алушының әлеуметтік мәртебесіне қарамастан </a:t>
                      </a:r>
                      <a:endParaRPr lang="ru-RU" sz="800">
                        <a:effectLst/>
                        <a:latin typeface="Times New Roman"/>
                        <a:ea typeface="Times New Roman"/>
                      </a:endParaRPr>
                    </a:p>
                  </a:txBody>
                  <a:tcPr marL="68580" marR="68580" marT="0" marB="0"/>
                </a:tc>
                <a:tc>
                  <a:txBody>
                    <a:bodyPr/>
                    <a:lstStyle/>
                    <a:p>
                      <a:pPr algn="ctr">
                        <a:spcAft>
                          <a:spcPts val="0"/>
                        </a:spcAft>
                      </a:pPr>
                      <a:r>
                        <a:rPr lang="kk-KZ" sz="800">
                          <a:effectLst/>
                        </a:rPr>
                        <a:t>8</a:t>
                      </a:r>
                      <a:r>
                        <a:rPr lang="ru-RU" sz="800">
                          <a:effectLst/>
                        </a:rPr>
                        <a:t>,2</a:t>
                      </a:r>
                      <a:endParaRPr lang="ru-RU" sz="800">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00" kern="1200">
                          <a:effectLst/>
                        </a:rPr>
                        <a:t>9,5</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Қатыстылықтың, таныстықтың болмауы</a:t>
                      </a:r>
                      <a:r>
                        <a:rPr lang="ru-RU" sz="800">
                          <a:solidFill>
                            <a:srgbClr val="000000"/>
                          </a:solidFill>
                          <a:effectLst/>
                          <a:latin typeface="Times New Roman"/>
                          <a:ea typeface="Times New Roman"/>
                        </a:rPr>
                        <a:t> </a:t>
                      </a:r>
                      <a:endParaRPr lang="ru-RU" sz="800">
                        <a:effectLst/>
                        <a:latin typeface="Times New Roman"/>
                        <a:ea typeface="Times New Roman"/>
                      </a:endParaRPr>
                    </a:p>
                  </a:txBody>
                  <a:tcPr marL="68580" marR="68580" marT="0" marB="0"/>
                </a:tc>
                <a:tc>
                  <a:txBody>
                    <a:bodyPr/>
                    <a:lstStyle/>
                    <a:p>
                      <a:pPr algn="ctr">
                        <a:spcAft>
                          <a:spcPts val="0"/>
                        </a:spcAft>
                      </a:pPr>
                      <a:r>
                        <a:rPr lang="kk-KZ" sz="800">
                          <a:effectLst/>
                        </a:rPr>
                        <a:t>8,1</a:t>
                      </a:r>
                      <a:endParaRPr lang="ru-RU" sz="800">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00" kern="1200" dirty="0">
                          <a:effectLst/>
                        </a:rPr>
                        <a:t>9,7</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Қызметті екі тілде алуға қолжетімділік </a:t>
                      </a:r>
                      <a:r>
                        <a:rPr lang="ru-RU" sz="800">
                          <a:solidFill>
                            <a:srgbClr val="000000"/>
                          </a:solidFill>
                          <a:effectLst/>
                          <a:latin typeface="Times New Roman"/>
                          <a:ea typeface="Times New Roman"/>
                        </a:rPr>
                        <a:t> </a:t>
                      </a:r>
                      <a:endParaRPr lang="ru-RU" sz="800">
                        <a:effectLst/>
                        <a:latin typeface="Times New Roman"/>
                        <a:ea typeface="Times New Roman"/>
                      </a:endParaRPr>
                    </a:p>
                  </a:txBody>
                  <a:tcPr marL="68580" marR="68580" marT="0" marB="0"/>
                </a:tc>
                <a:tc>
                  <a:txBody>
                    <a:bodyPr/>
                    <a:lstStyle/>
                    <a:p>
                      <a:pPr algn="ctr">
                        <a:spcAft>
                          <a:spcPts val="0"/>
                        </a:spcAft>
                      </a:pPr>
                      <a:r>
                        <a:rPr lang="kk-KZ" sz="800">
                          <a:effectLst/>
                        </a:rPr>
                        <a:t>8,5</a:t>
                      </a:r>
                      <a:endParaRPr lang="ru-RU" sz="800">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00" kern="1200" dirty="0">
                          <a:effectLst/>
                        </a:rPr>
                        <a:t>9,6</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b="1" i="1" kern="1200" dirty="0" smtClean="0">
                          <a:solidFill>
                            <a:schemeClr val="bg1"/>
                          </a:solidFill>
                          <a:effectLst/>
                          <a:latin typeface="Times New Roman"/>
                          <a:ea typeface="Times New Roman"/>
                          <a:cs typeface="+mn-cs"/>
                        </a:rPr>
                        <a:t>Сапасы</a:t>
                      </a:r>
                      <a:endParaRPr lang="ru-RU" sz="800" b="1" i="1" kern="1200" dirty="0">
                        <a:solidFill>
                          <a:schemeClr val="bg1"/>
                        </a:solidFill>
                        <a:effectLst/>
                        <a:latin typeface="Times New Roman"/>
                        <a:ea typeface="Times New Roman"/>
                        <a:cs typeface="+mn-cs"/>
                      </a:endParaRPr>
                    </a:p>
                  </a:txBody>
                  <a:tcPr marL="68580" marR="68580" marT="0" marB="0">
                    <a:solidFill>
                      <a:schemeClr val="tx1"/>
                    </a:solidFill>
                  </a:tcPr>
                </a:tc>
                <a:tc>
                  <a:txBody>
                    <a:bodyPr/>
                    <a:lstStyle/>
                    <a:p>
                      <a:pPr algn="ctr">
                        <a:spcAft>
                          <a:spcPts val="0"/>
                        </a:spcAft>
                      </a:pPr>
                      <a:r>
                        <a:rPr lang="ru-RU" sz="800" dirty="0">
                          <a:effectLst/>
                        </a:rPr>
                        <a:t> </a:t>
                      </a:r>
                      <a:endParaRPr lang="ru-RU" sz="800" dirty="0">
                        <a:effectLst/>
                        <a:latin typeface="Times New Roman"/>
                        <a:ea typeface="Times New Roman"/>
                      </a:endParaRPr>
                    </a:p>
                  </a:txBody>
                  <a:tcPr marL="24172" marR="24172" marT="0" marB="0">
                    <a:solidFill>
                      <a:schemeClr val="tx1"/>
                    </a:solidFill>
                  </a:tcPr>
                </a:tc>
                <a:tc>
                  <a:txBody>
                    <a:bodyPr/>
                    <a:lstStyle/>
                    <a:p>
                      <a:pPr marL="0" algn="ctr" defTabSz="914400" rtl="0" eaLnBrk="1" latinLnBrk="0" hangingPunct="1">
                        <a:spcAft>
                          <a:spcPts val="0"/>
                        </a:spcAft>
                      </a:pPr>
                      <a:r>
                        <a:rPr lang="ru-RU" sz="800" kern="1200" dirty="0">
                          <a:effectLst/>
                        </a:rPr>
                        <a:t> </a:t>
                      </a:r>
                      <a:endParaRPr lang="ru-RU" sz="800" kern="1200" dirty="0">
                        <a:solidFill>
                          <a:schemeClr val="dk1"/>
                        </a:solidFill>
                        <a:effectLst/>
                        <a:latin typeface="+mn-lt"/>
                        <a:ea typeface="+mn-ea"/>
                        <a:cs typeface="+mn-cs"/>
                      </a:endParaRPr>
                    </a:p>
                  </a:txBody>
                  <a:tcPr marL="68580" marR="68580" marT="0" marB="0" anchor="ctr">
                    <a:solidFill>
                      <a:schemeClr val="tx1"/>
                    </a:solidFill>
                  </a:tcPr>
                </a:tc>
              </a:tr>
              <a:tr h="104549">
                <a:tc>
                  <a:txBody>
                    <a:bodyPr/>
                    <a:lstStyle/>
                    <a:p>
                      <a:pPr>
                        <a:spcAft>
                          <a:spcPts val="0"/>
                        </a:spcAft>
                      </a:pPr>
                      <a:r>
                        <a:rPr lang="kk-KZ" sz="800">
                          <a:solidFill>
                            <a:srgbClr val="000000"/>
                          </a:solidFill>
                          <a:effectLst/>
                          <a:latin typeface="Times New Roman"/>
                          <a:ea typeface="Times New Roman"/>
                        </a:rPr>
                        <a:t>Көрсетілетін мемлекеттік қызмет сапасына қанағаттану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a:t>
                      </a:r>
                      <a:r>
                        <a:rPr lang="kk-KZ" sz="800">
                          <a:effectLst/>
                        </a:rPr>
                        <a:t>5</a:t>
                      </a:r>
                      <a:endParaRPr lang="ru-RU" sz="800">
                        <a:effectLst/>
                        <a:latin typeface="Times New Roman"/>
                        <a:ea typeface="Times New Roman"/>
                      </a:endParaRPr>
                    </a:p>
                  </a:txBody>
                  <a:tcPr marL="24172" marR="24172" marT="0" marB="0"/>
                </a:tc>
                <a:tc>
                  <a:txBody>
                    <a:bodyPr/>
                    <a:lstStyle/>
                    <a:p>
                      <a:pPr marL="0" algn="ctr" defTabSz="914400" rtl="0" eaLnBrk="1" latinLnBrk="0" hangingPunct="1">
                        <a:spcAft>
                          <a:spcPts val="0"/>
                        </a:spcAft>
                      </a:pPr>
                      <a:r>
                        <a:rPr lang="ru-RU" sz="800" kern="1200" dirty="0">
                          <a:effectLst/>
                        </a:rPr>
                        <a:t>9,7</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Мекеме үй-жайларындағы тазалық</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9,3</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dirty="0">
                          <a:effectLst/>
                        </a:rPr>
                        <a:t>9,6</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Үй-жайдың безендірілуі</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9,1</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dirty="0">
                          <a:effectLst/>
                        </a:rPr>
                        <a:t>9,6</a:t>
                      </a:r>
                      <a:endParaRPr lang="ru-RU" sz="800" kern="1200" dirty="0">
                        <a:solidFill>
                          <a:schemeClr val="dk1"/>
                        </a:solidFill>
                        <a:effectLst/>
                        <a:latin typeface="+mn-lt"/>
                        <a:ea typeface="+mn-ea"/>
                        <a:cs typeface="+mn-cs"/>
                      </a:endParaRPr>
                    </a:p>
                  </a:txBody>
                  <a:tcPr marL="68580" marR="68580" marT="0" marB="0" anchor="ctr"/>
                </a:tc>
              </a:tr>
              <a:tr h="54761">
                <a:tc>
                  <a:txBody>
                    <a:bodyPr/>
                    <a:lstStyle/>
                    <a:p>
                      <a:pPr>
                        <a:spcAft>
                          <a:spcPts val="0"/>
                        </a:spcAft>
                      </a:pPr>
                      <a:r>
                        <a:rPr lang="kk-KZ" sz="800">
                          <a:solidFill>
                            <a:srgbClr val="000000"/>
                          </a:solidFill>
                          <a:effectLst/>
                          <a:latin typeface="Times New Roman"/>
                          <a:ea typeface="Times New Roman"/>
                        </a:rPr>
                        <a:t>Көрсетілетін мемлекеттік қызметті алу кезінде компьютерлер мен жабдықтардың жұмысы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9,1</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dirty="0">
                          <a:effectLst/>
                        </a:rPr>
                        <a:t>9,7</a:t>
                      </a:r>
                      <a:endParaRPr lang="ru-RU" sz="800" kern="1200" dirty="0">
                        <a:solidFill>
                          <a:schemeClr val="dk1"/>
                        </a:solidFill>
                        <a:effectLst/>
                        <a:latin typeface="+mn-lt"/>
                        <a:ea typeface="+mn-ea"/>
                        <a:cs typeface="+mn-cs"/>
                      </a:endParaRPr>
                    </a:p>
                  </a:txBody>
                  <a:tcPr marL="68580" marR="68580" marT="0" marB="0" anchor="ctr"/>
                </a:tc>
              </a:tr>
              <a:tr h="43408">
                <a:tc>
                  <a:txBody>
                    <a:bodyPr/>
                    <a:lstStyle/>
                    <a:p>
                      <a:pPr>
                        <a:spcAft>
                          <a:spcPts val="0"/>
                        </a:spcAft>
                      </a:pPr>
                      <a:r>
                        <a:rPr lang="kk-KZ" sz="800">
                          <a:solidFill>
                            <a:srgbClr val="000000"/>
                          </a:solidFill>
                          <a:effectLst/>
                          <a:latin typeface="Times New Roman"/>
                          <a:ea typeface="Times New Roman"/>
                        </a:rPr>
                        <a:t>Мемлекеттік қызмет көрсетілетін үй-жайдың күтуге лайықты болуы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9,2</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9,7</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Қызметкерлердің сыртқы келбеті</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9,2</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9,6</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Мекеме қызметкерлерінің сыпайылығы, әдептілігі және жанашырлығы</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9,2</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9,6</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Барлық қызметкерлердің құзыреттілігі және кәсіптілік деңгейі</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a:t>
                      </a:r>
                      <a:r>
                        <a:rPr lang="kk-KZ" sz="800">
                          <a:effectLst/>
                        </a:rPr>
                        <a:t>5</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9,7</a:t>
                      </a:r>
                      <a:endParaRPr lang="ru-RU" sz="800" kern="1200">
                        <a:solidFill>
                          <a:schemeClr val="dk1"/>
                        </a:solidFill>
                        <a:effectLst/>
                        <a:latin typeface="+mn-lt"/>
                        <a:ea typeface="+mn-ea"/>
                        <a:cs typeface="+mn-cs"/>
                      </a:endParaRPr>
                    </a:p>
                  </a:txBody>
                  <a:tcPr marL="68580" marR="68580" marT="0" marB="0" anchor="ctr"/>
                </a:tc>
              </a:tr>
              <a:tr h="39822">
                <a:tc>
                  <a:txBody>
                    <a:bodyPr/>
                    <a:lstStyle/>
                    <a:p>
                      <a:pPr>
                        <a:spcAft>
                          <a:spcPts val="0"/>
                        </a:spcAft>
                      </a:pPr>
                      <a:r>
                        <a:rPr lang="kk-KZ" sz="800">
                          <a:solidFill>
                            <a:srgbClr val="000000"/>
                          </a:solidFill>
                          <a:effectLst/>
                          <a:latin typeface="Times New Roman"/>
                          <a:ea typeface="Times New Roman"/>
                        </a:rPr>
                        <a:t>Осы мекеме қызметкерлерінің келушілерге өмірлік қиын жағдайларда өз регламентінен аса көмек көрсетуге тырысуы</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9,2</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dirty="0">
                          <a:effectLst/>
                        </a:rPr>
                        <a:t>9,6</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Қызмет көрсету жылдамдығы</a:t>
                      </a:r>
                      <a:endParaRPr lang="ru-RU" sz="800" dirty="0">
                        <a:effectLst/>
                        <a:latin typeface="Times New Roman"/>
                        <a:ea typeface="Times New Roman"/>
                      </a:endParaRPr>
                    </a:p>
                  </a:txBody>
                  <a:tcPr marL="68580" marR="68580" marT="0" marB="0"/>
                </a:tc>
                <a:tc>
                  <a:txBody>
                    <a:bodyPr/>
                    <a:lstStyle/>
                    <a:p>
                      <a:pPr algn="ctr">
                        <a:spcAft>
                          <a:spcPts val="0"/>
                        </a:spcAft>
                      </a:pPr>
                      <a:r>
                        <a:rPr lang="ru-RU" sz="800">
                          <a:effectLst/>
                        </a:rPr>
                        <a:t>9,2</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a:t>
                      </a:r>
                      <a:r>
                        <a:rPr lang="kk-KZ" sz="800" kern="1200">
                          <a:effectLst/>
                        </a:rPr>
                        <a:t>8</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Осы мекеме қызметтерінің нәтижелілігі </a:t>
                      </a:r>
                      <a:endParaRPr lang="ru-RU" sz="800" dirty="0">
                        <a:effectLst/>
                        <a:latin typeface="Times New Roman"/>
                        <a:ea typeface="Times New Roman"/>
                      </a:endParaRPr>
                    </a:p>
                  </a:txBody>
                  <a:tcPr marL="68580" marR="68580" marT="0" marB="0"/>
                </a:tc>
                <a:tc>
                  <a:txBody>
                    <a:bodyPr/>
                    <a:lstStyle/>
                    <a:p>
                      <a:pPr algn="ctr">
                        <a:spcAft>
                          <a:spcPts val="0"/>
                        </a:spcAft>
                      </a:pPr>
                      <a:r>
                        <a:rPr lang="ru-RU" sz="800">
                          <a:effectLst/>
                        </a:rPr>
                        <a:t>9,3</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dirty="0">
                          <a:effectLst/>
                        </a:rPr>
                        <a:t>9,</a:t>
                      </a:r>
                      <a:r>
                        <a:rPr lang="kk-KZ" sz="800" kern="1200" dirty="0">
                          <a:effectLst/>
                        </a:rPr>
                        <a:t>8</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Өз пікірін білдіру, шағымдану мүмкіндігі </a:t>
                      </a:r>
                      <a:endParaRPr lang="ru-RU" sz="800" dirty="0">
                        <a:effectLst/>
                        <a:latin typeface="Times New Roman"/>
                        <a:ea typeface="Times New Roman"/>
                      </a:endParaRPr>
                    </a:p>
                  </a:txBody>
                  <a:tcPr marL="68580" marR="68580" marT="0" marB="0"/>
                </a:tc>
                <a:tc>
                  <a:txBody>
                    <a:bodyPr/>
                    <a:lstStyle/>
                    <a:p>
                      <a:pPr algn="ctr">
                        <a:spcAft>
                          <a:spcPts val="0"/>
                        </a:spcAft>
                      </a:pPr>
                      <a:r>
                        <a:rPr lang="ru-RU" sz="800">
                          <a:effectLst/>
                        </a:rPr>
                        <a:t>9,3</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9,5</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Қызмет көрсету тілінің сапасы </a:t>
                      </a:r>
                      <a:endParaRPr lang="ru-RU" sz="800">
                        <a:effectLst/>
                        <a:latin typeface="Times New Roman"/>
                        <a:ea typeface="Times New Roman"/>
                      </a:endParaRPr>
                    </a:p>
                  </a:txBody>
                  <a:tcPr marL="68580" marR="68580" marT="0" marB="0"/>
                </a:tc>
                <a:tc>
                  <a:txBody>
                    <a:bodyPr/>
                    <a:lstStyle/>
                    <a:p>
                      <a:pPr algn="ctr">
                        <a:spcAft>
                          <a:spcPts val="0"/>
                        </a:spcAft>
                      </a:pPr>
                      <a:r>
                        <a:rPr lang="ru-RU" sz="800" dirty="0">
                          <a:effectLst/>
                        </a:rPr>
                        <a:t>9,3</a:t>
                      </a:r>
                      <a:endParaRPr lang="ru-RU" sz="800" dirty="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a:t>
                      </a:r>
                      <a:r>
                        <a:rPr lang="kk-KZ" sz="800" kern="1200">
                          <a:effectLst/>
                        </a:rPr>
                        <a:t>8</a:t>
                      </a:r>
                      <a:endParaRPr lang="ru-RU" sz="800" kern="1200">
                        <a:solidFill>
                          <a:schemeClr val="dk1"/>
                        </a:solidFill>
                        <a:effectLst/>
                        <a:latin typeface="+mn-lt"/>
                        <a:ea typeface="+mn-ea"/>
                        <a:cs typeface="+mn-cs"/>
                      </a:endParaRPr>
                    </a:p>
                  </a:txBody>
                  <a:tcPr marL="68580" marR="68580" marT="0" marB="0" anchor="ctr"/>
                </a:tc>
              </a:tr>
              <a:tr h="141918">
                <a:tc>
                  <a:txBody>
                    <a:bodyPr/>
                    <a:lstStyle/>
                    <a:p>
                      <a:pPr marL="0" algn="l" defTabSz="914400" rtl="0" eaLnBrk="1" latinLnBrk="0" hangingPunct="1">
                        <a:spcAft>
                          <a:spcPts val="0"/>
                        </a:spcAft>
                      </a:pPr>
                      <a:r>
                        <a:rPr lang="kk-KZ" sz="800" b="1" i="1" kern="1200" dirty="0">
                          <a:solidFill>
                            <a:schemeClr val="bg1"/>
                          </a:solidFill>
                          <a:effectLst/>
                          <a:latin typeface="Times New Roman"/>
                          <a:ea typeface="Times New Roman"/>
                          <a:cs typeface="+mn-cs"/>
                        </a:rPr>
                        <a:t>Рәсімі </a:t>
                      </a:r>
                      <a:r>
                        <a:rPr lang="ru-RU" sz="800" b="1" i="1" kern="1200" dirty="0">
                          <a:solidFill>
                            <a:schemeClr val="bg1"/>
                          </a:solidFill>
                          <a:effectLst/>
                          <a:latin typeface="Times New Roman"/>
                          <a:ea typeface="Times New Roman"/>
                          <a:cs typeface="+mn-cs"/>
                        </a:rPr>
                        <a:t>(</a:t>
                      </a:r>
                      <a:r>
                        <a:rPr lang="kk-KZ" sz="800" b="1" i="1" kern="1200" dirty="0">
                          <a:solidFill>
                            <a:schemeClr val="bg1"/>
                          </a:solidFill>
                          <a:effectLst/>
                          <a:latin typeface="Times New Roman"/>
                          <a:ea typeface="Times New Roman"/>
                          <a:cs typeface="+mn-cs"/>
                        </a:rPr>
                        <a:t>қағаз </a:t>
                      </a:r>
                      <a:r>
                        <a:rPr lang="ru-RU" sz="800" b="1" i="1" kern="1200" dirty="0">
                          <a:solidFill>
                            <a:schemeClr val="bg1"/>
                          </a:solidFill>
                          <a:effectLst/>
                          <a:latin typeface="Times New Roman"/>
                          <a:ea typeface="Times New Roman"/>
                          <a:cs typeface="+mn-cs"/>
                        </a:rPr>
                        <a:t>формат)</a:t>
                      </a:r>
                    </a:p>
                  </a:txBody>
                  <a:tcPr marL="68580" marR="68580" marT="0" marB="0">
                    <a:solidFill>
                      <a:schemeClr val="tx1"/>
                    </a:solidFill>
                  </a:tcPr>
                </a:tc>
                <a:tc>
                  <a:txBody>
                    <a:bodyPr/>
                    <a:lstStyle/>
                    <a:p>
                      <a:pPr algn="ctr">
                        <a:spcAft>
                          <a:spcPts val="0"/>
                        </a:spcAft>
                      </a:pPr>
                      <a:r>
                        <a:rPr lang="ru-RU" sz="800" dirty="0">
                          <a:effectLst/>
                        </a:rPr>
                        <a:t> </a:t>
                      </a:r>
                      <a:endParaRPr lang="ru-RU" sz="800" dirty="0">
                        <a:effectLst/>
                        <a:latin typeface="Times New Roman"/>
                        <a:ea typeface="Times New Roman"/>
                      </a:endParaRPr>
                    </a:p>
                  </a:txBody>
                  <a:tcPr marL="24172" marR="24172" marT="0" marB="0">
                    <a:solidFill>
                      <a:schemeClr val="tx1"/>
                    </a:solidFill>
                  </a:tcPr>
                </a:tc>
                <a:tc>
                  <a:txBody>
                    <a:bodyPr/>
                    <a:lstStyle/>
                    <a:p>
                      <a:pPr marL="0" algn="ctr" defTabSz="914400" rtl="0" eaLnBrk="1" latinLnBrk="0" hangingPunct="1">
                        <a:spcAft>
                          <a:spcPts val="0"/>
                        </a:spcAft>
                      </a:pPr>
                      <a:r>
                        <a:rPr lang="ru-RU" sz="800" kern="1200" dirty="0">
                          <a:effectLst/>
                        </a:rPr>
                        <a:t> </a:t>
                      </a:r>
                      <a:endParaRPr lang="ru-RU" sz="800" kern="1200" dirty="0">
                        <a:solidFill>
                          <a:schemeClr val="dk1"/>
                        </a:solidFill>
                        <a:effectLst/>
                        <a:latin typeface="+mn-lt"/>
                        <a:ea typeface="+mn-ea"/>
                        <a:cs typeface="+mn-cs"/>
                      </a:endParaRPr>
                    </a:p>
                  </a:txBody>
                  <a:tcPr marL="68580" marR="68580" marT="0" marB="0" anchor="ctr">
                    <a:solidFill>
                      <a:schemeClr val="tx1"/>
                    </a:solidFill>
                  </a:tcPr>
                </a:tc>
              </a:tr>
              <a:tr h="104549">
                <a:tc>
                  <a:txBody>
                    <a:bodyPr/>
                    <a:lstStyle/>
                    <a:p>
                      <a:pPr>
                        <a:spcAft>
                          <a:spcPts val="0"/>
                        </a:spcAft>
                      </a:pPr>
                      <a:r>
                        <a:rPr lang="kk-KZ" sz="800" dirty="0">
                          <a:solidFill>
                            <a:srgbClr val="000000"/>
                          </a:solidFill>
                          <a:effectLst/>
                          <a:latin typeface="Times New Roman"/>
                          <a:ea typeface="Times New Roman"/>
                        </a:rPr>
                        <a:t>Рәсімдердің нақтылығы, түсініктілігі </a:t>
                      </a:r>
                      <a:endParaRPr lang="ru-RU" sz="800" dirty="0">
                        <a:effectLst/>
                        <a:latin typeface="Times New Roman"/>
                        <a:ea typeface="Times New Roman"/>
                      </a:endParaRPr>
                    </a:p>
                  </a:txBody>
                  <a:tcPr marL="68580" marR="68580" marT="0" marB="0"/>
                </a:tc>
                <a:tc>
                  <a:txBody>
                    <a:bodyPr/>
                    <a:lstStyle/>
                    <a:p>
                      <a:pPr algn="ctr">
                        <a:spcAft>
                          <a:spcPts val="0"/>
                        </a:spcAft>
                      </a:pPr>
                      <a:r>
                        <a:rPr lang="ru-RU" sz="800">
                          <a:effectLst/>
                        </a:rPr>
                        <a:t>9,2</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9,6</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Осы мекемедегі қызмет түрлері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8,9</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9,5</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Қызметті </a:t>
                      </a:r>
                      <a:r>
                        <a:rPr lang="ru-RU" sz="800" dirty="0">
                          <a:solidFill>
                            <a:srgbClr val="000000"/>
                          </a:solidFill>
                          <a:effectLst/>
                          <a:latin typeface="Times New Roman"/>
                          <a:ea typeface="Times New Roman"/>
                        </a:rPr>
                        <a:t>электрон</a:t>
                      </a:r>
                      <a:r>
                        <a:rPr lang="kk-KZ" sz="800" dirty="0">
                          <a:solidFill>
                            <a:srgbClr val="000000"/>
                          </a:solidFill>
                          <a:effectLst/>
                          <a:latin typeface="Times New Roman"/>
                          <a:ea typeface="Times New Roman"/>
                        </a:rPr>
                        <a:t>дық түрде алу тілегі </a:t>
                      </a:r>
                      <a:endParaRPr lang="ru-RU" sz="800" dirty="0">
                        <a:effectLst/>
                        <a:latin typeface="Times New Roman"/>
                        <a:ea typeface="Times New Roman"/>
                      </a:endParaRPr>
                    </a:p>
                  </a:txBody>
                  <a:tcPr marL="68580" marR="68580" marT="0" marB="0"/>
                </a:tc>
                <a:tc>
                  <a:txBody>
                    <a:bodyPr/>
                    <a:lstStyle/>
                    <a:p>
                      <a:pPr algn="ctr">
                        <a:spcAft>
                          <a:spcPts val="0"/>
                        </a:spcAft>
                      </a:pPr>
                      <a:r>
                        <a:rPr lang="ru-RU" sz="800">
                          <a:effectLst/>
                        </a:rPr>
                        <a:t>7,6</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a:t>
                      </a:r>
                      <a:r>
                        <a:rPr lang="kk-KZ" sz="800" kern="1200">
                          <a:effectLst/>
                        </a:rPr>
                        <a:t>8</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Қажетті құжаттар санының негізділігі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9,0</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9,6</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Құжаттарды толтыру және беру жеңілдігі </a:t>
                      </a:r>
                      <a:endParaRPr lang="ru-RU" sz="800" dirty="0">
                        <a:effectLst/>
                        <a:latin typeface="Times New Roman"/>
                        <a:ea typeface="Times New Roman"/>
                      </a:endParaRPr>
                    </a:p>
                  </a:txBody>
                  <a:tcPr marL="68580" marR="68580" marT="0" marB="0"/>
                </a:tc>
                <a:tc>
                  <a:txBody>
                    <a:bodyPr/>
                    <a:lstStyle/>
                    <a:p>
                      <a:pPr algn="ctr">
                        <a:spcAft>
                          <a:spcPts val="0"/>
                        </a:spcAft>
                      </a:pPr>
                      <a:r>
                        <a:rPr lang="ru-RU" sz="800">
                          <a:effectLst/>
                        </a:rPr>
                        <a:t>9,1</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9,5</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Құжаттарды толтыру және беру тілі (екі тілдегі </a:t>
                      </a:r>
                      <a:r>
                        <a:rPr lang="kk-KZ" sz="800" dirty="0" err="1">
                          <a:solidFill>
                            <a:srgbClr val="000000"/>
                          </a:solidFill>
                          <a:effectLst/>
                          <a:latin typeface="Times New Roman"/>
                          <a:ea typeface="Times New Roman"/>
                        </a:rPr>
                        <a:t>бланкілердің</a:t>
                      </a:r>
                      <a:r>
                        <a:rPr lang="kk-KZ" sz="800" dirty="0">
                          <a:solidFill>
                            <a:srgbClr val="000000"/>
                          </a:solidFill>
                          <a:effectLst/>
                          <a:latin typeface="Times New Roman"/>
                          <a:ea typeface="Times New Roman"/>
                        </a:rPr>
                        <a:t> болуы) </a:t>
                      </a:r>
                      <a:endParaRPr lang="ru-RU" sz="800" dirty="0">
                        <a:effectLst/>
                        <a:latin typeface="Times New Roman"/>
                        <a:ea typeface="Times New Roman"/>
                      </a:endParaRPr>
                    </a:p>
                  </a:txBody>
                  <a:tcPr marL="68580" marR="68580" marT="0" marB="0"/>
                </a:tc>
                <a:tc>
                  <a:txBody>
                    <a:bodyPr/>
                    <a:lstStyle/>
                    <a:p>
                      <a:pPr algn="ctr">
                        <a:spcAft>
                          <a:spcPts val="0"/>
                        </a:spcAft>
                      </a:pPr>
                      <a:r>
                        <a:rPr lang="ru-RU" sz="800">
                          <a:effectLst/>
                        </a:rPr>
                        <a:t>9,1</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9,5</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Қызмет алу кезінде қызметкерлермен қарым-қатынас кезіндегі қызмет көрсету тілі </a:t>
                      </a:r>
                      <a:endParaRPr lang="ru-RU" sz="800" dirty="0">
                        <a:effectLst/>
                        <a:latin typeface="Times New Roman"/>
                        <a:ea typeface="Times New Roman"/>
                      </a:endParaRPr>
                    </a:p>
                  </a:txBody>
                  <a:tcPr marL="68580" marR="68580" marT="0" marB="0"/>
                </a:tc>
                <a:tc>
                  <a:txBody>
                    <a:bodyPr/>
                    <a:lstStyle/>
                    <a:p>
                      <a:pPr algn="ctr">
                        <a:spcAft>
                          <a:spcPts val="0"/>
                        </a:spcAft>
                      </a:pPr>
                      <a:r>
                        <a:rPr lang="ru-RU" sz="800" dirty="0">
                          <a:effectLst/>
                        </a:rPr>
                        <a:t>9,1</a:t>
                      </a:r>
                      <a:endParaRPr lang="ru-RU" sz="800" dirty="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9,5</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Барып шығу қажетті </a:t>
                      </a:r>
                      <a:r>
                        <a:rPr lang="ru-RU" sz="800">
                          <a:solidFill>
                            <a:srgbClr val="000000"/>
                          </a:solidFill>
                          <a:effectLst/>
                          <a:latin typeface="Times New Roman"/>
                          <a:ea typeface="Times New Roman"/>
                        </a:rPr>
                        <a:t> инстанци</a:t>
                      </a:r>
                      <a:r>
                        <a:rPr lang="kk-KZ" sz="800">
                          <a:solidFill>
                            <a:srgbClr val="000000"/>
                          </a:solidFill>
                          <a:effectLst/>
                          <a:latin typeface="Times New Roman"/>
                          <a:ea typeface="Times New Roman"/>
                        </a:rPr>
                        <a:t>ялар саны </a:t>
                      </a:r>
                      <a:r>
                        <a:rPr lang="ru-RU" sz="800">
                          <a:solidFill>
                            <a:srgbClr val="000000"/>
                          </a:solidFill>
                          <a:effectLst/>
                          <a:latin typeface="Times New Roman"/>
                          <a:ea typeface="Times New Roman"/>
                        </a:rPr>
                        <a:t> (кабинет</a:t>
                      </a:r>
                      <a:r>
                        <a:rPr lang="kk-KZ" sz="800">
                          <a:solidFill>
                            <a:srgbClr val="000000"/>
                          </a:solidFill>
                          <a:effectLst/>
                          <a:latin typeface="Times New Roman"/>
                          <a:ea typeface="Times New Roman"/>
                        </a:rPr>
                        <a:t>тер, </a:t>
                      </a:r>
                      <a:r>
                        <a:rPr lang="ru-RU" sz="800">
                          <a:solidFill>
                            <a:srgbClr val="000000"/>
                          </a:solidFill>
                          <a:effectLst/>
                          <a:latin typeface="Times New Roman"/>
                          <a:ea typeface="Times New Roman"/>
                        </a:rPr>
                        <a:t>орган</a:t>
                      </a:r>
                      <a:r>
                        <a:rPr lang="kk-KZ" sz="800">
                          <a:solidFill>
                            <a:srgbClr val="000000"/>
                          </a:solidFill>
                          <a:effectLst/>
                          <a:latin typeface="Times New Roman"/>
                          <a:ea typeface="Times New Roman"/>
                        </a:rPr>
                        <a:t>дар</a:t>
                      </a:r>
                      <a:r>
                        <a:rPr lang="ru-RU" sz="800">
                          <a:solidFill>
                            <a:srgbClr val="000000"/>
                          </a:solidFill>
                          <a:effectLst/>
                          <a:latin typeface="Times New Roman"/>
                          <a:ea typeface="Times New Roman"/>
                        </a:rPr>
                        <a:t>)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9,1</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9,6</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Қызмет көрсету процесінде қызметкерлердің көңіл бөлуі және құзыреттілігі </a:t>
                      </a:r>
                      <a:r>
                        <a:rPr lang="ru-RU" sz="800">
                          <a:solidFill>
                            <a:srgbClr val="000000"/>
                          </a:solidFill>
                          <a:effectLst/>
                          <a:latin typeface="Times New Roman"/>
                          <a:ea typeface="Times New Roman"/>
                        </a:rPr>
                        <a:t>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9,2</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9,5</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Кезекте тосу уақыты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9,1</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9,5</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Қызмет көрсету мерзімдері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9,1</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9,5</a:t>
                      </a:r>
                      <a:endParaRPr lang="ru-RU" sz="800" kern="1200">
                        <a:solidFill>
                          <a:schemeClr val="dk1"/>
                        </a:solidFill>
                        <a:effectLst/>
                        <a:latin typeface="+mn-lt"/>
                        <a:ea typeface="+mn-ea"/>
                        <a:cs typeface="+mn-cs"/>
                      </a:endParaRPr>
                    </a:p>
                  </a:txBody>
                  <a:tcPr marL="68580" marR="68580" marT="0" marB="0" anchor="ctr"/>
                </a:tc>
              </a:tr>
              <a:tr h="104549">
                <a:tc>
                  <a:txBody>
                    <a:bodyPr/>
                    <a:lstStyle/>
                    <a:p>
                      <a:pPr marL="0" algn="l" defTabSz="914400" rtl="0" eaLnBrk="1" latinLnBrk="0" hangingPunct="1">
                        <a:spcAft>
                          <a:spcPts val="0"/>
                        </a:spcAft>
                      </a:pPr>
                      <a:r>
                        <a:rPr lang="kk-KZ" sz="800" b="1" i="1" kern="1200" dirty="0">
                          <a:solidFill>
                            <a:schemeClr val="bg1"/>
                          </a:solidFill>
                          <a:effectLst/>
                          <a:latin typeface="Times New Roman"/>
                          <a:ea typeface="Times New Roman"/>
                          <a:cs typeface="+mn-cs"/>
                        </a:rPr>
                        <a:t>Ақпарат </a:t>
                      </a:r>
                      <a:endParaRPr lang="ru-RU" sz="800" b="1" i="1" kern="1200" dirty="0">
                        <a:solidFill>
                          <a:schemeClr val="bg1"/>
                        </a:solidFill>
                        <a:effectLst/>
                        <a:latin typeface="Times New Roman"/>
                        <a:ea typeface="Times New Roman"/>
                        <a:cs typeface="+mn-cs"/>
                      </a:endParaRPr>
                    </a:p>
                  </a:txBody>
                  <a:tcPr marL="68580" marR="68580" marT="0" marB="0">
                    <a:solidFill>
                      <a:schemeClr val="tx1"/>
                    </a:solidFill>
                  </a:tcPr>
                </a:tc>
                <a:tc>
                  <a:txBody>
                    <a:bodyPr/>
                    <a:lstStyle/>
                    <a:p>
                      <a:pPr algn="ctr">
                        <a:spcAft>
                          <a:spcPts val="0"/>
                        </a:spcAft>
                      </a:pPr>
                      <a:r>
                        <a:rPr lang="ru-RU" sz="800" dirty="0">
                          <a:effectLst/>
                        </a:rPr>
                        <a:t> </a:t>
                      </a:r>
                      <a:endParaRPr lang="ru-RU" sz="800" dirty="0">
                        <a:effectLst/>
                        <a:latin typeface="Times New Roman"/>
                        <a:ea typeface="Times New Roman"/>
                      </a:endParaRPr>
                    </a:p>
                  </a:txBody>
                  <a:tcPr marL="24172" marR="24172" marT="0" marB="0">
                    <a:solidFill>
                      <a:schemeClr val="tx1"/>
                    </a:solidFill>
                  </a:tcPr>
                </a:tc>
                <a:tc>
                  <a:txBody>
                    <a:bodyPr/>
                    <a:lstStyle/>
                    <a:p>
                      <a:pPr marL="0" algn="ctr" defTabSz="914400" rtl="0" eaLnBrk="1" latinLnBrk="0" hangingPunct="1">
                        <a:spcAft>
                          <a:spcPts val="0"/>
                        </a:spcAft>
                      </a:pPr>
                      <a:r>
                        <a:rPr lang="ru-RU" sz="800" kern="1200" dirty="0">
                          <a:effectLst/>
                        </a:rPr>
                        <a:t> </a:t>
                      </a:r>
                      <a:endParaRPr lang="ru-RU" sz="800" kern="1200" dirty="0">
                        <a:solidFill>
                          <a:schemeClr val="dk1"/>
                        </a:solidFill>
                        <a:effectLst/>
                        <a:latin typeface="+mn-lt"/>
                        <a:ea typeface="+mn-ea"/>
                        <a:cs typeface="+mn-cs"/>
                      </a:endParaRPr>
                    </a:p>
                  </a:txBody>
                  <a:tcPr marL="68580" marR="68580" marT="0" marB="0" anchor="ctr">
                    <a:solidFill>
                      <a:schemeClr val="tx1"/>
                    </a:solidFill>
                  </a:tcPr>
                </a:tc>
              </a:tr>
              <a:tr h="28362">
                <a:tc>
                  <a:txBody>
                    <a:bodyPr/>
                    <a:lstStyle/>
                    <a:p>
                      <a:pPr>
                        <a:spcAft>
                          <a:spcPts val="0"/>
                        </a:spcAft>
                      </a:pPr>
                      <a:r>
                        <a:rPr lang="kk-KZ" sz="800" dirty="0">
                          <a:solidFill>
                            <a:srgbClr val="000000"/>
                          </a:solidFill>
                          <a:effectLst/>
                          <a:latin typeface="Times New Roman"/>
                          <a:ea typeface="Times New Roman"/>
                        </a:rPr>
                        <a:t>Берілген мекемеде ұсынылатын қызметтер туралы ақпарат  </a:t>
                      </a:r>
                      <a:r>
                        <a:rPr lang="ru-RU" sz="800" dirty="0">
                          <a:solidFill>
                            <a:srgbClr val="000000"/>
                          </a:solidFill>
                          <a:effectLst/>
                          <a:latin typeface="Times New Roman"/>
                          <a:ea typeface="Times New Roman"/>
                        </a:rPr>
                        <a:t>(стенд</a:t>
                      </a:r>
                      <a:r>
                        <a:rPr lang="kk-KZ" sz="800" dirty="0" err="1">
                          <a:solidFill>
                            <a:srgbClr val="000000"/>
                          </a:solidFill>
                          <a:effectLst/>
                          <a:latin typeface="Times New Roman"/>
                          <a:ea typeface="Times New Roman"/>
                        </a:rPr>
                        <a:t>тің</a:t>
                      </a:r>
                      <a:r>
                        <a:rPr lang="kk-KZ" sz="800" dirty="0">
                          <a:solidFill>
                            <a:srgbClr val="000000"/>
                          </a:solidFill>
                          <a:effectLst/>
                          <a:latin typeface="Times New Roman"/>
                          <a:ea typeface="Times New Roman"/>
                        </a:rPr>
                        <a:t>, анықтамалық ақпараттың</a:t>
                      </a:r>
                      <a:r>
                        <a:rPr lang="ru-RU" sz="800" dirty="0">
                          <a:solidFill>
                            <a:srgbClr val="000000"/>
                          </a:solidFill>
                          <a:effectLst/>
                          <a:latin typeface="Times New Roman"/>
                          <a:ea typeface="Times New Roman"/>
                        </a:rPr>
                        <a:t>, консультант</a:t>
                      </a:r>
                      <a:r>
                        <a:rPr lang="kk-KZ" sz="800" dirty="0">
                          <a:solidFill>
                            <a:srgbClr val="000000"/>
                          </a:solidFill>
                          <a:effectLst/>
                          <a:latin typeface="Times New Roman"/>
                          <a:ea typeface="Times New Roman"/>
                        </a:rPr>
                        <a:t>тың,</a:t>
                      </a:r>
                      <a:r>
                        <a:rPr lang="ru-RU" sz="800" dirty="0">
                          <a:solidFill>
                            <a:srgbClr val="000000"/>
                          </a:solidFill>
                          <a:effectLst/>
                          <a:latin typeface="Times New Roman"/>
                          <a:ea typeface="Times New Roman"/>
                        </a:rPr>
                        <a:t> буклет</a:t>
                      </a:r>
                      <a:r>
                        <a:rPr lang="kk-KZ" sz="800" dirty="0">
                          <a:solidFill>
                            <a:srgbClr val="000000"/>
                          </a:solidFill>
                          <a:effectLst/>
                          <a:latin typeface="Times New Roman"/>
                          <a:ea typeface="Times New Roman"/>
                        </a:rPr>
                        <a:t>тер мен басқа жарнамалық м</a:t>
                      </a:r>
                      <a:r>
                        <a:rPr lang="ru-RU" sz="800" dirty="0" err="1">
                          <a:solidFill>
                            <a:srgbClr val="000000"/>
                          </a:solidFill>
                          <a:effectLst/>
                          <a:latin typeface="Times New Roman"/>
                          <a:ea typeface="Times New Roman"/>
                        </a:rPr>
                        <a:t>атериал</a:t>
                      </a:r>
                      <a:r>
                        <a:rPr lang="kk-KZ" sz="800" dirty="0" err="1">
                          <a:solidFill>
                            <a:srgbClr val="000000"/>
                          </a:solidFill>
                          <a:effectLst/>
                          <a:latin typeface="Times New Roman"/>
                          <a:ea typeface="Times New Roman"/>
                        </a:rPr>
                        <a:t>дардың</a:t>
                      </a:r>
                      <a:r>
                        <a:rPr lang="kk-KZ" sz="800" dirty="0">
                          <a:solidFill>
                            <a:srgbClr val="000000"/>
                          </a:solidFill>
                          <a:effectLst/>
                          <a:latin typeface="Times New Roman"/>
                          <a:ea typeface="Times New Roman"/>
                        </a:rPr>
                        <a:t> болуы</a:t>
                      </a:r>
                      <a:r>
                        <a:rPr lang="ru-RU" sz="800" dirty="0">
                          <a:solidFill>
                            <a:srgbClr val="000000"/>
                          </a:solidFill>
                          <a:effectLst/>
                          <a:latin typeface="Times New Roman"/>
                          <a:ea typeface="Times New Roman"/>
                        </a:rPr>
                        <a:t>)</a:t>
                      </a:r>
                      <a:endParaRPr lang="ru-RU" sz="800" dirty="0">
                        <a:effectLst/>
                        <a:latin typeface="Times New Roman"/>
                        <a:ea typeface="Times New Roman"/>
                      </a:endParaRPr>
                    </a:p>
                  </a:txBody>
                  <a:tcPr marL="68580" marR="68580" marT="0" marB="0"/>
                </a:tc>
                <a:tc>
                  <a:txBody>
                    <a:bodyPr/>
                    <a:lstStyle/>
                    <a:p>
                      <a:pPr algn="ctr">
                        <a:spcAft>
                          <a:spcPts val="0"/>
                        </a:spcAft>
                      </a:pPr>
                      <a:r>
                        <a:rPr lang="ru-RU" sz="800">
                          <a:effectLst/>
                        </a:rPr>
                        <a:t>9,2</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9,4</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Көрсетілетін қызмет туралы ақпарат берілетін тіл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9,1</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9,4</a:t>
                      </a:r>
                      <a:endParaRPr lang="ru-RU" sz="800" kern="1200">
                        <a:solidFill>
                          <a:schemeClr val="dk1"/>
                        </a:solidFill>
                        <a:effectLst/>
                        <a:latin typeface="+mn-lt"/>
                        <a:ea typeface="+mn-ea"/>
                        <a:cs typeface="+mn-cs"/>
                      </a:endParaRPr>
                    </a:p>
                  </a:txBody>
                  <a:tcPr marL="68580" marR="68580" marT="0" marB="0" anchor="ctr"/>
                </a:tc>
              </a:tr>
              <a:tr h="45502">
                <a:tc>
                  <a:txBody>
                    <a:bodyPr/>
                    <a:lstStyle/>
                    <a:p>
                      <a:pPr>
                        <a:spcAft>
                          <a:spcPts val="0"/>
                        </a:spcAft>
                      </a:pPr>
                      <a:r>
                        <a:rPr lang="kk-KZ" sz="800">
                          <a:solidFill>
                            <a:srgbClr val="000000"/>
                          </a:solidFill>
                          <a:effectLst/>
                          <a:latin typeface="Times New Roman"/>
                          <a:ea typeface="Times New Roman"/>
                        </a:rPr>
                        <a:t>Берілген мекеменің көрсетілетін  қызметтері туралы  ақпаратты телефон бойынша алу мүмкіндігі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8,9</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9,3</a:t>
                      </a:r>
                      <a:endParaRPr lang="ru-RU" sz="800" kern="1200">
                        <a:solidFill>
                          <a:schemeClr val="dk1"/>
                        </a:solidFill>
                        <a:effectLst/>
                        <a:latin typeface="+mn-lt"/>
                        <a:ea typeface="+mn-ea"/>
                        <a:cs typeface="+mn-cs"/>
                      </a:endParaRPr>
                    </a:p>
                  </a:txBody>
                  <a:tcPr marL="68580" marR="68580" marT="0" marB="0" anchor="ctr"/>
                </a:tc>
              </a:tr>
              <a:tr h="0">
                <a:tc>
                  <a:txBody>
                    <a:bodyPr/>
                    <a:lstStyle/>
                    <a:p>
                      <a:pPr>
                        <a:spcAft>
                          <a:spcPts val="0"/>
                        </a:spcAft>
                      </a:pPr>
                      <a:r>
                        <a:rPr lang="kk-KZ" sz="800">
                          <a:solidFill>
                            <a:srgbClr val="000000"/>
                          </a:solidFill>
                          <a:effectLst/>
                          <a:latin typeface="Times New Roman"/>
                          <a:ea typeface="Times New Roman"/>
                        </a:rPr>
                        <a:t>Берілген мекеменің көрсетілетін қызметтері туралы  ақпаратты интернет арқылы алу мүмкіндігі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8,9</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9,7</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Үй-жайлардың есіктерінде ақпараттық сілтегіштер мен маңдайшалардың  болуы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9,2</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9,4</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solidFill>
                            <a:srgbClr val="000000"/>
                          </a:solidFill>
                          <a:effectLst/>
                          <a:latin typeface="Times New Roman"/>
                          <a:ea typeface="Times New Roman"/>
                        </a:rPr>
                        <a:t>Қызметкерлер тарапынан қосымша түсіндірулер </a:t>
                      </a:r>
                      <a:r>
                        <a:rPr lang="ru-RU" sz="800">
                          <a:solidFill>
                            <a:srgbClr val="000000"/>
                          </a:solidFill>
                          <a:effectLst/>
                          <a:latin typeface="Times New Roman"/>
                          <a:ea typeface="Times New Roman"/>
                        </a:rPr>
                        <a:t>(</a:t>
                      </a:r>
                      <a:r>
                        <a:rPr lang="kk-KZ" sz="800">
                          <a:solidFill>
                            <a:srgbClr val="000000"/>
                          </a:solidFill>
                          <a:effectLst/>
                          <a:latin typeface="Times New Roman"/>
                          <a:ea typeface="Times New Roman"/>
                        </a:rPr>
                        <a:t>қажет болғанда</a:t>
                      </a:r>
                      <a:r>
                        <a:rPr lang="ru-RU" sz="800">
                          <a:solidFill>
                            <a:srgbClr val="000000"/>
                          </a:solidFill>
                          <a:effectLst/>
                          <a:latin typeface="Times New Roman"/>
                          <a:ea typeface="Times New Roman"/>
                        </a:rPr>
                        <a:t>)</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9,</a:t>
                      </a:r>
                      <a:r>
                        <a:rPr lang="kk-KZ" sz="800">
                          <a:effectLst/>
                        </a:rPr>
                        <a:t>8</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9,3</a:t>
                      </a:r>
                      <a:endParaRPr lang="ru-RU" sz="800" kern="1200">
                        <a:solidFill>
                          <a:schemeClr val="dk1"/>
                        </a:solidFill>
                        <a:effectLst/>
                        <a:latin typeface="+mn-lt"/>
                        <a:ea typeface="+mn-ea"/>
                        <a:cs typeface="+mn-cs"/>
                      </a:endParaRPr>
                    </a:p>
                  </a:txBody>
                  <a:tcPr marL="68580" marR="68580" marT="0" marB="0" anchor="ctr"/>
                </a:tc>
              </a:tr>
              <a:tr h="104549">
                <a:tc>
                  <a:txBody>
                    <a:bodyPr/>
                    <a:lstStyle/>
                    <a:p>
                      <a:pPr marL="0" algn="l" defTabSz="914400" rtl="0" eaLnBrk="1" latinLnBrk="0" hangingPunct="1">
                        <a:spcAft>
                          <a:spcPts val="0"/>
                        </a:spcAft>
                      </a:pPr>
                      <a:r>
                        <a:rPr lang="kk-KZ" sz="800" b="1" i="1" kern="1200" dirty="0">
                          <a:solidFill>
                            <a:schemeClr val="bg1"/>
                          </a:solidFill>
                          <a:effectLst/>
                          <a:latin typeface="Times New Roman"/>
                          <a:ea typeface="Times New Roman"/>
                          <a:cs typeface="+mn-cs"/>
                        </a:rPr>
                        <a:t>Қызметтің нәтижесі </a:t>
                      </a:r>
                      <a:endParaRPr lang="ru-RU" sz="800" b="1" i="1" kern="1200" dirty="0">
                        <a:solidFill>
                          <a:schemeClr val="bg1"/>
                        </a:solidFill>
                        <a:effectLst/>
                        <a:latin typeface="Times New Roman"/>
                        <a:ea typeface="Times New Roman"/>
                        <a:cs typeface="+mn-cs"/>
                      </a:endParaRPr>
                    </a:p>
                  </a:txBody>
                  <a:tcPr marL="68580" marR="68580" marT="0" marB="0">
                    <a:solidFill>
                      <a:schemeClr val="tx1"/>
                    </a:solidFill>
                  </a:tcPr>
                </a:tc>
                <a:tc>
                  <a:txBody>
                    <a:bodyPr/>
                    <a:lstStyle/>
                    <a:p>
                      <a:pPr algn="ctr">
                        <a:spcAft>
                          <a:spcPts val="0"/>
                        </a:spcAft>
                      </a:pPr>
                      <a:r>
                        <a:rPr lang="ru-RU" sz="800" dirty="0">
                          <a:effectLst/>
                        </a:rPr>
                        <a:t> </a:t>
                      </a:r>
                      <a:endParaRPr lang="ru-RU" sz="800" dirty="0">
                        <a:effectLst/>
                        <a:latin typeface="Times New Roman"/>
                        <a:ea typeface="Times New Roman"/>
                      </a:endParaRPr>
                    </a:p>
                  </a:txBody>
                  <a:tcPr marL="24172" marR="24172" marT="0" marB="0" anchor="ctr">
                    <a:solidFill>
                      <a:schemeClr val="tx1"/>
                    </a:solidFill>
                  </a:tcPr>
                </a:tc>
                <a:tc>
                  <a:txBody>
                    <a:bodyPr/>
                    <a:lstStyle/>
                    <a:p>
                      <a:pPr marL="0" algn="ctr" defTabSz="914400" rtl="0" eaLnBrk="1" latinLnBrk="0" hangingPunct="1">
                        <a:spcAft>
                          <a:spcPts val="0"/>
                        </a:spcAft>
                      </a:pPr>
                      <a:r>
                        <a:rPr lang="ru-RU" sz="800" kern="1200" dirty="0">
                          <a:effectLst/>
                        </a:rPr>
                        <a:t> </a:t>
                      </a:r>
                      <a:endParaRPr lang="ru-RU" sz="800" kern="1200" dirty="0">
                        <a:solidFill>
                          <a:schemeClr val="dk1"/>
                        </a:solidFill>
                        <a:effectLst/>
                        <a:latin typeface="+mn-lt"/>
                        <a:ea typeface="+mn-ea"/>
                        <a:cs typeface="+mn-cs"/>
                      </a:endParaRPr>
                    </a:p>
                  </a:txBody>
                  <a:tcPr marL="68580" marR="68580" marT="0" marB="0" anchor="ctr">
                    <a:solidFill>
                      <a:schemeClr val="tx1"/>
                    </a:solidFill>
                  </a:tcPr>
                </a:tc>
              </a:tr>
              <a:tr h="104549">
                <a:tc>
                  <a:txBody>
                    <a:bodyPr/>
                    <a:lstStyle/>
                    <a:p>
                      <a:pPr>
                        <a:spcAft>
                          <a:spcPts val="0"/>
                        </a:spcAft>
                      </a:pPr>
                      <a:r>
                        <a:rPr lang="kk-KZ" sz="800">
                          <a:effectLst/>
                          <a:latin typeface="Times New Roman"/>
                          <a:ea typeface="Times New Roman"/>
                        </a:rPr>
                        <a:t>Қызметтің нәтижесіне қанағаттанушылық </a:t>
                      </a:r>
                      <a:endParaRPr lang="ru-RU" sz="800">
                        <a:effectLst/>
                        <a:latin typeface="Times New Roman"/>
                        <a:ea typeface="Times New Roman"/>
                      </a:endParaRPr>
                    </a:p>
                  </a:txBody>
                  <a:tcPr marL="68580" marR="68580" marT="0" marB="0"/>
                </a:tc>
                <a:tc>
                  <a:txBody>
                    <a:bodyPr/>
                    <a:lstStyle/>
                    <a:p>
                      <a:pPr algn="ctr">
                        <a:spcAft>
                          <a:spcPts val="0"/>
                        </a:spcAft>
                      </a:pPr>
                      <a:r>
                        <a:rPr lang="ru-RU" sz="800" dirty="0">
                          <a:effectLst/>
                        </a:rPr>
                        <a:t>9,3</a:t>
                      </a:r>
                      <a:endParaRPr lang="ru-RU" sz="800" dirty="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dirty="0">
                          <a:effectLst/>
                        </a:rPr>
                        <a:t>9,5</a:t>
                      </a:r>
                      <a:endParaRPr lang="ru-RU" sz="800" kern="1200" dirty="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a:effectLst/>
                          <a:latin typeface="Times New Roman"/>
                          <a:ea typeface="Times New Roman"/>
                        </a:rPr>
                        <a:t>Қызмет көрсету </a:t>
                      </a:r>
                      <a:r>
                        <a:rPr lang="ru-RU" sz="800">
                          <a:effectLst/>
                          <a:latin typeface="Times New Roman"/>
                          <a:ea typeface="Times New Roman"/>
                        </a:rPr>
                        <a:t>стандарт</a:t>
                      </a:r>
                      <a:r>
                        <a:rPr lang="kk-KZ" sz="800">
                          <a:effectLst/>
                          <a:latin typeface="Times New Roman"/>
                          <a:ea typeface="Times New Roman"/>
                        </a:rPr>
                        <a:t>тарының сақталуы </a:t>
                      </a:r>
                      <a:r>
                        <a:rPr lang="ru-RU" sz="800">
                          <a:effectLst/>
                          <a:latin typeface="Times New Roman"/>
                          <a:ea typeface="Times New Roman"/>
                        </a:rPr>
                        <a:t> </a:t>
                      </a:r>
                    </a:p>
                  </a:txBody>
                  <a:tcPr marL="68580" marR="68580" marT="0" marB="0"/>
                </a:tc>
                <a:tc>
                  <a:txBody>
                    <a:bodyPr/>
                    <a:lstStyle/>
                    <a:p>
                      <a:pPr algn="ctr">
                        <a:spcAft>
                          <a:spcPts val="0"/>
                        </a:spcAft>
                      </a:pPr>
                      <a:r>
                        <a:rPr lang="ru-RU" sz="800">
                          <a:effectLst/>
                        </a:rPr>
                        <a:t>9,</a:t>
                      </a:r>
                      <a:r>
                        <a:rPr lang="kk-KZ" sz="800">
                          <a:effectLst/>
                        </a:rPr>
                        <a:t>5</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9,7</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b="1" i="1">
                          <a:solidFill>
                            <a:srgbClr val="000000"/>
                          </a:solidFill>
                          <a:effectLst/>
                          <a:latin typeface="Times New Roman"/>
                          <a:ea typeface="Times New Roman"/>
                        </a:rPr>
                        <a:t>Сыбайлас жемқорлықтың болмауы </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 </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 </a:t>
                      </a:r>
                      <a:endParaRPr lang="ru-RU" sz="800" kern="1200">
                        <a:solidFill>
                          <a:schemeClr val="dk1"/>
                        </a:solidFill>
                        <a:effectLst/>
                        <a:latin typeface="+mn-lt"/>
                        <a:ea typeface="+mn-ea"/>
                        <a:cs typeface="+mn-cs"/>
                      </a:endParaRPr>
                    </a:p>
                  </a:txBody>
                  <a:tcPr marL="68580" marR="68580" marT="0" marB="0" anchor="ctr"/>
                </a:tc>
              </a:tr>
              <a:tr h="135768">
                <a:tc>
                  <a:txBody>
                    <a:bodyPr/>
                    <a:lstStyle/>
                    <a:p>
                      <a:pPr>
                        <a:spcAft>
                          <a:spcPts val="0"/>
                        </a:spcAft>
                      </a:pPr>
                      <a:r>
                        <a:rPr lang="kk-KZ" sz="800">
                          <a:solidFill>
                            <a:srgbClr val="000000"/>
                          </a:solidFill>
                          <a:effectLst/>
                          <a:latin typeface="Times New Roman"/>
                          <a:ea typeface="Times New Roman"/>
                        </a:rPr>
                        <a:t>Бейресми сыйақыны пайдаланды </a:t>
                      </a:r>
                      <a:r>
                        <a:rPr lang="ru-RU" sz="800">
                          <a:solidFill>
                            <a:srgbClr val="000000"/>
                          </a:solidFill>
                          <a:effectLst/>
                          <a:latin typeface="Times New Roman"/>
                          <a:ea typeface="Times New Roman"/>
                        </a:rPr>
                        <a:t>(%)</a:t>
                      </a:r>
                      <a:endParaRPr lang="ru-RU" sz="800">
                        <a:effectLst/>
                        <a:latin typeface="Times New Roman"/>
                        <a:ea typeface="Times New Roman"/>
                      </a:endParaRPr>
                    </a:p>
                  </a:txBody>
                  <a:tcPr marL="68580" marR="68580" marT="0" marB="0"/>
                </a:tc>
                <a:tc>
                  <a:txBody>
                    <a:bodyPr/>
                    <a:lstStyle/>
                    <a:p>
                      <a:pPr algn="ctr">
                        <a:spcAft>
                          <a:spcPts val="0"/>
                        </a:spcAft>
                      </a:pPr>
                      <a:r>
                        <a:rPr lang="ru-RU" sz="800">
                          <a:effectLst/>
                        </a:rPr>
                        <a:t>1,4%</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0,0%</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dirty="0">
                          <a:solidFill>
                            <a:srgbClr val="000000"/>
                          </a:solidFill>
                          <a:effectLst/>
                          <a:latin typeface="Times New Roman"/>
                          <a:ea typeface="Times New Roman"/>
                        </a:rPr>
                        <a:t>Жеке байланыстары мен таныстығын пайдаланды </a:t>
                      </a:r>
                      <a:r>
                        <a:rPr lang="ru-RU" sz="800" dirty="0">
                          <a:solidFill>
                            <a:srgbClr val="000000"/>
                          </a:solidFill>
                          <a:effectLst/>
                          <a:latin typeface="Times New Roman"/>
                          <a:ea typeface="Times New Roman"/>
                        </a:rPr>
                        <a:t> (%)</a:t>
                      </a:r>
                      <a:endParaRPr lang="ru-RU" sz="800" dirty="0">
                        <a:effectLst/>
                        <a:latin typeface="Times New Roman"/>
                        <a:ea typeface="Times New Roman"/>
                      </a:endParaRPr>
                    </a:p>
                  </a:txBody>
                  <a:tcPr marL="68580" marR="68580" marT="0" marB="0"/>
                </a:tc>
                <a:tc>
                  <a:txBody>
                    <a:bodyPr/>
                    <a:lstStyle/>
                    <a:p>
                      <a:pPr algn="ctr">
                        <a:spcAft>
                          <a:spcPts val="0"/>
                        </a:spcAft>
                      </a:pPr>
                      <a:r>
                        <a:rPr lang="ru-RU" sz="800">
                          <a:effectLst/>
                        </a:rPr>
                        <a:t>1,0%</a:t>
                      </a:r>
                      <a:endParaRPr lang="ru-RU" sz="80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r>
                        <a:rPr lang="ru-RU" sz="800" kern="1200">
                          <a:effectLst/>
                        </a:rPr>
                        <a:t>0,0%</a:t>
                      </a:r>
                      <a:endParaRPr lang="ru-RU" sz="800" kern="1200">
                        <a:solidFill>
                          <a:schemeClr val="dk1"/>
                        </a:solidFill>
                        <a:effectLst/>
                        <a:latin typeface="+mn-lt"/>
                        <a:ea typeface="+mn-ea"/>
                        <a:cs typeface="+mn-cs"/>
                      </a:endParaRPr>
                    </a:p>
                  </a:txBody>
                  <a:tcPr marL="68580" marR="68580" marT="0" marB="0" anchor="ctr"/>
                </a:tc>
              </a:tr>
              <a:tr h="104549">
                <a:tc>
                  <a:txBody>
                    <a:bodyPr/>
                    <a:lstStyle/>
                    <a:p>
                      <a:pPr>
                        <a:spcAft>
                          <a:spcPts val="0"/>
                        </a:spcAft>
                      </a:pPr>
                      <a:r>
                        <a:rPr lang="kk-KZ" sz="800" b="1" i="1" kern="1200" dirty="0" smtClean="0">
                          <a:solidFill>
                            <a:schemeClr val="bg1"/>
                          </a:solidFill>
                          <a:effectLst/>
                          <a:latin typeface="Times New Roman"/>
                          <a:ea typeface="Times New Roman"/>
                          <a:cs typeface="+mn-cs"/>
                        </a:rPr>
                        <a:t>Шағымдар</a:t>
                      </a:r>
                      <a:endParaRPr lang="ru-RU" sz="800" b="1" i="1" kern="1200" dirty="0">
                        <a:solidFill>
                          <a:schemeClr val="bg1"/>
                        </a:solidFill>
                        <a:effectLst/>
                        <a:latin typeface="Times New Roman"/>
                        <a:ea typeface="Times New Roman"/>
                        <a:cs typeface="+mn-cs"/>
                      </a:endParaRPr>
                    </a:p>
                  </a:txBody>
                  <a:tcPr marL="68580" marR="68580" marT="0" marB="0">
                    <a:solidFill>
                      <a:schemeClr val="tx1"/>
                    </a:solidFill>
                  </a:tcPr>
                </a:tc>
                <a:tc>
                  <a:txBody>
                    <a:bodyPr/>
                    <a:lstStyle/>
                    <a:p>
                      <a:pPr marL="0" algn="ctr" defTabSz="914400" rtl="0" eaLnBrk="1" latinLnBrk="0" hangingPunct="1">
                        <a:spcAft>
                          <a:spcPts val="0"/>
                        </a:spcAft>
                      </a:pPr>
                      <a:r>
                        <a:rPr lang="ru-RU" sz="800" kern="1200" dirty="0">
                          <a:solidFill>
                            <a:schemeClr val="bg1"/>
                          </a:solidFill>
                          <a:effectLst/>
                          <a:latin typeface="+mn-lt"/>
                          <a:ea typeface="+mn-ea"/>
                          <a:cs typeface="+mn-cs"/>
                        </a:rPr>
                        <a:t>0%</a:t>
                      </a:r>
                    </a:p>
                  </a:txBody>
                  <a:tcPr marL="24172" marR="24172" marT="0" marB="0" anchor="ctr">
                    <a:solidFill>
                      <a:schemeClr val="tx1"/>
                    </a:solidFill>
                  </a:tcPr>
                </a:tc>
                <a:tc>
                  <a:txBody>
                    <a:bodyPr/>
                    <a:lstStyle/>
                    <a:p>
                      <a:pPr marL="0" algn="ctr" defTabSz="914400" rtl="0" eaLnBrk="1" latinLnBrk="0" hangingPunct="1">
                        <a:spcAft>
                          <a:spcPts val="0"/>
                        </a:spcAft>
                      </a:pPr>
                      <a:r>
                        <a:rPr lang="ru-RU" sz="800" kern="1200" dirty="0">
                          <a:solidFill>
                            <a:schemeClr val="bg1"/>
                          </a:solidFill>
                          <a:effectLst/>
                        </a:rPr>
                        <a:t>0,0%</a:t>
                      </a:r>
                      <a:endParaRPr lang="ru-RU" sz="800" kern="1200" dirty="0">
                        <a:solidFill>
                          <a:schemeClr val="bg1"/>
                        </a:solidFill>
                        <a:effectLst/>
                        <a:latin typeface="+mn-lt"/>
                        <a:ea typeface="+mn-ea"/>
                        <a:cs typeface="+mn-cs"/>
                      </a:endParaRPr>
                    </a:p>
                  </a:txBody>
                  <a:tcPr marL="68580" marR="68580" marT="0" marB="0" anchor="ctr">
                    <a:solidFill>
                      <a:schemeClr val="tx1"/>
                    </a:solidFill>
                  </a:tcPr>
                </a:tc>
              </a:tr>
              <a:tr h="104549">
                <a:tc>
                  <a:txBody>
                    <a:bodyPr/>
                    <a:lstStyle/>
                    <a:p>
                      <a:pPr>
                        <a:spcAft>
                          <a:spcPts val="0"/>
                        </a:spcAft>
                      </a:pPr>
                      <a:endParaRPr lang="ru-RU" sz="800" dirty="0">
                        <a:effectLst/>
                        <a:latin typeface="Times New Roman"/>
                        <a:ea typeface="Times New Roman"/>
                      </a:endParaRPr>
                    </a:p>
                  </a:txBody>
                  <a:tcPr marL="24172" marR="24172" marT="0" marB="0"/>
                </a:tc>
                <a:tc>
                  <a:txBody>
                    <a:bodyPr/>
                    <a:lstStyle/>
                    <a:p>
                      <a:pPr algn="ctr">
                        <a:spcAft>
                          <a:spcPts val="0"/>
                        </a:spcAft>
                      </a:pPr>
                      <a:endParaRPr lang="ru-RU" sz="800" dirty="0">
                        <a:effectLst/>
                        <a:latin typeface="Times New Roman"/>
                        <a:ea typeface="Times New Roman"/>
                      </a:endParaRPr>
                    </a:p>
                  </a:txBody>
                  <a:tcPr marL="24172" marR="24172" marT="0" marB="0" anchor="ctr"/>
                </a:tc>
                <a:tc>
                  <a:txBody>
                    <a:bodyPr/>
                    <a:lstStyle/>
                    <a:p>
                      <a:pPr marL="0" algn="ctr" defTabSz="914400" rtl="0" eaLnBrk="1" latinLnBrk="0" hangingPunct="1">
                        <a:spcAft>
                          <a:spcPts val="0"/>
                        </a:spcAft>
                      </a:pPr>
                      <a:endParaRPr lang="ru-RU" sz="800" kern="1200" dirty="0">
                        <a:solidFill>
                          <a:schemeClr val="dk1"/>
                        </a:solidFill>
                        <a:effectLst/>
                        <a:latin typeface="+mn-lt"/>
                        <a:ea typeface="+mn-ea"/>
                        <a:cs typeface="+mn-cs"/>
                      </a:endParaRPr>
                    </a:p>
                  </a:txBody>
                  <a:tcPr marL="68580" marR="68580" marT="0" marB="0" anchor="ctr"/>
                </a:tc>
              </a:tr>
            </a:tbl>
          </a:graphicData>
        </a:graphic>
      </p:graphicFrame>
      <p:sp>
        <p:nvSpPr>
          <p:cNvPr id="11" name="Rectangle 7"/>
          <p:cNvSpPr>
            <a:spLocks noChangeArrowheads="1"/>
          </p:cNvSpPr>
          <p:nvPr/>
        </p:nvSpPr>
        <p:spPr bwMode="auto">
          <a:xfrm>
            <a:off x="6553200" y="0"/>
            <a:ext cx="2438400" cy="3985846"/>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r>
              <a:rPr lang="ru-RU" sz="850" b="1" i="1" dirty="0"/>
              <a:t>«</a:t>
            </a:r>
            <a:r>
              <a:rPr lang="kk-KZ" sz="850" b="1" i="1" dirty="0"/>
              <a:t>Валюталық операцияны </a:t>
            </a:r>
            <a:r>
              <a:rPr lang="kk-KZ" sz="850" b="1" i="1" dirty="0" smtClean="0"/>
              <a:t>тіркеу</a:t>
            </a:r>
            <a:r>
              <a:rPr lang="ru-RU" sz="850" b="1" i="1" dirty="0" smtClean="0"/>
              <a:t>»</a:t>
            </a:r>
            <a:endParaRPr lang="ru-RU" sz="850" b="1" i="1" dirty="0"/>
          </a:p>
          <a:p>
            <a:endParaRPr lang="ru-RU" sz="400" b="1" i="1" dirty="0" smtClean="0"/>
          </a:p>
          <a:p>
            <a:r>
              <a:rPr lang="kk-KZ" sz="850" dirty="0" smtClean="0"/>
              <a:t>Көрсетілетін </a:t>
            </a:r>
            <a:r>
              <a:rPr lang="kk-KZ" sz="850" dirty="0"/>
              <a:t>қызмет алушылардың</a:t>
            </a:r>
            <a:r>
              <a:rPr lang="kk-KZ" sz="850" b="1" dirty="0"/>
              <a:t> </a:t>
            </a:r>
            <a:r>
              <a:rPr lang="kk-KZ" sz="850" dirty="0"/>
              <a:t>70</a:t>
            </a:r>
            <a:r>
              <a:rPr lang="ru-RU" sz="850" dirty="0"/>
              <a:t>,</a:t>
            </a:r>
            <a:r>
              <a:rPr lang="kk-KZ" sz="850" dirty="0"/>
              <a:t>2</a:t>
            </a:r>
            <a:r>
              <a:rPr lang="ru-RU" sz="850" dirty="0"/>
              <a:t>%</a:t>
            </a:r>
            <a:r>
              <a:rPr lang="kk-KZ" sz="850" dirty="0" err="1"/>
              <a:t>-ы</a:t>
            </a:r>
            <a:r>
              <a:rPr lang="kk-KZ" sz="850" dirty="0"/>
              <a:t> берілген қызметтің </a:t>
            </a:r>
            <a:r>
              <a:rPr lang="kk-KZ" sz="850" b="1" dirty="0"/>
              <a:t>жоғары деңгейде</a:t>
            </a:r>
            <a:r>
              <a:rPr lang="kk-KZ" sz="850" dirty="0"/>
              <a:t> көрсетілгенін (барлығы анық, түсінікті, клиенттер ағыны реттеліп отырады және т.б.), көрсетілетін қызмет алушылардың 19,7</a:t>
            </a:r>
            <a:r>
              <a:rPr lang="ru-RU" sz="850" dirty="0"/>
              <a:t>%</a:t>
            </a:r>
            <a:r>
              <a:rPr lang="kk-KZ" sz="850" dirty="0" err="1"/>
              <a:t>-ы</a:t>
            </a:r>
            <a:r>
              <a:rPr lang="kk-KZ" sz="850" dirty="0"/>
              <a:t> орта (көп жағдайда қайда, не үшін бару қажеттігі түсініксіз, кабинеттер саны тым көп) деген баға берді, 0,5</a:t>
            </a:r>
            <a:r>
              <a:rPr lang="kk-KZ" sz="850" b="1" dirty="0"/>
              <a:t>%</a:t>
            </a:r>
            <a:r>
              <a:rPr lang="kk-KZ" sz="850" dirty="0"/>
              <a:t>-ы – </a:t>
            </a:r>
            <a:r>
              <a:rPr lang="kk-KZ" sz="850" b="1" dirty="0"/>
              <a:t>төмен деңгейде </a:t>
            </a:r>
            <a:r>
              <a:rPr lang="kk-KZ" sz="850" dirty="0"/>
              <a:t>(шиеленіскен жағдай, кезек, барлығы шулайды, бәрі түсініксіз), 0,5</a:t>
            </a:r>
            <a:r>
              <a:rPr lang="kk-KZ" sz="850" b="1" dirty="0"/>
              <a:t>%</a:t>
            </a:r>
            <a:r>
              <a:rPr lang="kk-KZ" sz="850" dirty="0"/>
              <a:t>-ы – жауап беру қиын. </a:t>
            </a:r>
            <a:endParaRPr lang="ru-RU" sz="850" dirty="0"/>
          </a:p>
          <a:p>
            <a:r>
              <a:rPr lang="kk-KZ" sz="850" dirty="0"/>
              <a:t>Көрсетілетін қызмет алушылардың</a:t>
            </a:r>
            <a:r>
              <a:rPr lang="kk-KZ" sz="850" b="1" dirty="0"/>
              <a:t> 21,6%</a:t>
            </a:r>
            <a:r>
              <a:rPr lang="kk-KZ" sz="850" dirty="0"/>
              <a:t>-ы қызмет алуды кезекте күткен, көрсетілетін қызмет алушылардың</a:t>
            </a:r>
            <a:r>
              <a:rPr lang="kk-KZ" sz="850" b="1" dirty="0"/>
              <a:t> </a:t>
            </a:r>
            <a:r>
              <a:rPr lang="kk-KZ" sz="850" dirty="0"/>
              <a:t>78,4%-ы күткен жоқ. Күтудің орташа уақыты -  </a:t>
            </a:r>
            <a:r>
              <a:rPr lang="kk-KZ" sz="850" b="1" dirty="0"/>
              <a:t>18 минут.</a:t>
            </a:r>
            <a:endParaRPr lang="ru-RU" sz="850" dirty="0"/>
          </a:p>
          <a:p>
            <a:endParaRPr lang="kk-KZ" sz="400" dirty="0" smtClean="0"/>
          </a:p>
          <a:p>
            <a:r>
              <a:rPr lang="kk-KZ" sz="850" dirty="0" smtClean="0"/>
              <a:t>Осы </a:t>
            </a:r>
            <a:r>
              <a:rPr lang="kk-KZ" sz="850" dirty="0"/>
              <a:t>қызметке </a:t>
            </a:r>
            <a:r>
              <a:rPr lang="kk-KZ" sz="850" dirty="0" err="1"/>
              <a:t>қолжетімділікті</a:t>
            </a:r>
            <a:r>
              <a:rPr lang="kk-KZ" sz="850" dirty="0"/>
              <a:t> арттыру үшін, респонденттер қызметті алудың электрондық нысанына ауысуды ұсынды. «</a:t>
            </a:r>
            <a:r>
              <a:rPr lang="kk-KZ" sz="850" i="1" dirty="0"/>
              <a:t>Қызмет көрсету жылдамдығын ұлғайту», «жұмыс кестесін өзгерту»</a:t>
            </a:r>
            <a:r>
              <a:rPr lang="kk-KZ" sz="850" dirty="0"/>
              <a:t> (клиенттерге қызмет көрсету уақытын ұлғайту) сияқты рәсімдерді жетілдіруге де ниет білдіргендер болды. Сыбайлас жемқорлықтың алдын алу және болдырмау мақсатында көрсетілетін қызметті алушылар қызметті қабылдау және көрсету пункттарының санын ұлғайтуды ұсынды</a:t>
            </a:r>
            <a:endParaRPr lang="ru-RU" sz="850" dirty="0"/>
          </a:p>
        </p:txBody>
      </p:sp>
      <p:sp>
        <p:nvSpPr>
          <p:cNvPr id="12" name="Rectangle 7"/>
          <p:cNvSpPr>
            <a:spLocks noChangeArrowheads="1"/>
          </p:cNvSpPr>
          <p:nvPr/>
        </p:nvSpPr>
        <p:spPr bwMode="auto">
          <a:xfrm>
            <a:off x="6553200" y="3810000"/>
            <a:ext cx="2438400" cy="30480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r>
              <a:rPr lang="ru-RU" sz="850" b="1" i="1" dirty="0"/>
              <a:t>«</a:t>
            </a:r>
            <a:r>
              <a:rPr lang="kk-KZ" sz="850" b="1" i="1" dirty="0"/>
              <a:t>Акцияларды орналастыру қорытындылары туралы есепті </a:t>
            </a:r>
            <a:r>
              <a:rPr lang="kk-KZ" sz="850" b="1" i="1" dirty="0" smtClean="0"/>
              <a:t>бекіту</a:t>
            </a:r>
            <a:r>
              <a:rPr lang="ru-RU" sz="850" b="1" i="1" dirty="0" smtClean="0"/>
              <a:t>»</a:t>
            </a:r>
            <a:endParaRPr lang="ru-RU" sz="850" b="1" i="1" dirty="0"/>
          </a:p>
          <a:p>
            <a:endParaRPr lang="ru-RU" sz="400" b="1" i="1" dirty="0" smtClean="0"/>
          </a:p>
          <a:p>
            <a:r>
              <a:rPr lang="kk-KZ" sz="850" dirty="0" smtClean="0"/>
              <a:t>Көрсетілетін </a:t>
            </a:r>
            <a:r>
              <a:rPr lang="kk-KZ" sz="850" dirty="0"/>
              <a:t>қызмет алушылардың</a:t>
            </a:r>
            <a:r>
              <a:rPr lang="kk-KZ" sz="850" b="1" dirty="0"/>
              <a:t> </a:t>
            </a:r>
            <a:r>
              <a:rPr lang="ru-RU" sz="850" dirty="0"/>
              <a:t>92,0%</a:t>
            </a:r>
            <a:r>
              <a:rPr lang="kk-KZ" sz="850" dirty="0" err="1"/>
              <a:t>-ы</a:t>
            </a:r>
            <a:r>
              <a:rPr lang="kk-KZ" sz="850" dirty="0"/>
              <a:t> берілген қызметтің </a:t>
            </a:r>
            <a:r>
              <a:rPr lang="kk-KZ" sz="850" b="1" dirty="0"/>
              <a:t>жоғары деңгейде</a:t>
            </a:r>
            <a:r>
              <a:rPr lang="kk-KZ" sz="850" dirty="0"/>
              <a:t> көрсетілгенін (барлығы анық, түсінікті, клиенттер ағыны реттеліп отырады және т.б.), көрсетілетін қызмет алушылардың</a:t>
            </a:r>
            <a:r>
              <a:rPr lang="ru-RU" sz="850" dirty="0"/>
              <a:t> 8,0%</a:t>
            </a:r>
            <a:r>
              <a:rPr lang="kk-KZ" sz="850" dirty="0" err="1"/>
              <a:t>-ы</a:t>
            </a:r>
            <a:r>
              <a:rPr lang="kk-KZ" sz="850" dirty="0"/>
              <a:t> орта (көп жағдайда қайда, не үшін бару қажеттігі түсініксіз, кабинеттер саны тым көп) деген баға берді. </a:t>
            </a:r>
            <a:endParaRPr lang="ru-RU" sz="850" dirty="0"/>
          </a:p>
          <a:p>
            <a:r>
              <a:rPr lang="kk-KZ" sz="850" dirty="0"/>
              <a:t>Көрсетілетін қызмет алушылардың</a:t>
            </a:r>
            <a:r>
              <a:rPr lang="kk-KZ" sz="850" b="1" dirty="0"/>
              <a:t> 24,0%</a:t>
            </a:r>
            <a:r>
              <a:rPr lang="kk-KZ" sz="850" dirty="0"/>
              <a:t>-ы қызмет алуды кезекте күткен, көрсетілетін қызмет алушылардың</a:t>
            </a:r>
            <a:r>
              <a:rPr lang="kk-KZ" sz="850" b="1" dirty="0"/>
              <a:t> </a:t>
            </a:r>
            <a:r>
              <a:rPr lang="kk-KZ" sz="850" dirty="0"/>
              <a:t>76,0%-ы күткен жоқ. Күтудің орташа уақыты -  </a:t>
            </a:r>
            <a:r>
              <a:rPr lang="kk-KZ" sz="850" b="1" dirty="0"/>
              <a:t>18 минут.</a:t>
            </a:r>
            <a:r>
              <a:rPr lang="kk-KZ" sz="850" dirty="0"/>
              <a:t> </a:t>
            </a:r>
            <a:endParaRPr lang="ru-RU" sz="850" dirty="0"/>
          </a:p>
          <a:p>
            <a:endParaRPr lang="ru-RU" sz="400" dirty="0"/>
          </a:p>
          <a:p>
            <a:r>
              <a:rPr lang="kk-KZ" sz="850" dirty="0"/>
              <a:t>Жүргізілген зерттеудің нәтижелері бойынша ақпаратты уақтылы жаңартып отыру арқылы қызмет көрсету сапасын арттыру ұсынылды, көрсетілетін қызмет алушылардың</a:t>
            </a:r>
            <a:r>
              <a:rPr lang="kk-KZ" sz="850" b="1" dirty="0"/>
              <a:t> </a:t>
            </a:r>
            <a:r>
              <a:rPr lang="kk-KZ" sz="850" dirty="0"/>
              <a:t>20%-ы қызмет көрсету рәсімін жеңілдету, құжаттарды </a:t>
            </a:r>
            <a:r>
              <a:rPr lang="kk-KZ" sz="850" dirty="0" err="1"/>
              <a:t>ресімдеу</a:t>
            </a:r>
            <a:r>
              <a:rPr lang="kk-KZ" sz="850" dirty="0"/>
              <a:t> уақытын қысқартуды (14 күннен аз) ұсынды</a:t>
            </a:r>
            <a:endParaRPr lang="ru-RU" sz="850" dirty="0"/>
          </a:p>
        </p:txBody>
      </p:sp>
    </p:spTree>
    <p:extLst>
      <p:ext uri="{BB962C8B-B14F-4D97-AF65-F5344CB8AC3E}">
        <p14:creationId xmlns:p14="http://schemas.microsoft.com/office/powerpoint/2010/main" val="36758005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Номер слайда 5"/>
          <p:cNvSpPr>
            <a:spLocks noGrp="1"/>
          </p:cNvSpPr>
          <p:nvPr>
            <p:ph type="sldNum" sz="quarter" idx="11"/>
          </p:nvPr>
        </p:nvSpPr>
        <p:spPr bwMode="auto">
          <a:xfrm>
            <a:off x="8382000" y="6324600"/>
            <a:ext cx="609600" cy="457200"/>
          </a:xfrm>
          <a:noFill/>
          <a:ln>
            <a:miter lim="800000"/>
            <a:headEnd/>
            <a:tailEnd/>
          </a:ln>
        </p:spPr>
        <p:txBody>
          <a:bodyPr wrap="square" numCol="1" anchorCtr="0" compatLnSpc="1">
            <a:prstTxWarp prst="textNoShape">
              <a:avLst/>
            </a:prstTxWarp>
          </a:bodyPr>
          <a:lstStyle/>
          <a:p>
            <a:fld id="{C4C0FDD4-D081-4487-965F-2648D6654862}" type="slidenum">
              <a:rPr lang="ru-RU" smtClean="0">
                <a:cs typeface="Arial" charset="0"/>
              </a:rPr>
              <a:pPr/>
              <a:t>17</a:t>
            </a:fld>
            <a:endParaRPr lang="ru-RU" smtClean="0">
              <a:cs typeface="Arial" charset="0"/>
            </a:endParaRPr>
          </a:p>
        </p:txBody>
      </p:sp>
      <p:sp>
        <p:nvSpPr>
          <p:cNvPr id="7" name="Rectangle 2"/>
          <p:cNvSpPr>
            <a:spLocks noGrp="1" noChangeArrowheads="1"/>
          </p:cNvSpPr>
          <p:nvPr>
            <p:ph type="title"/>
          </p:nvPr>
        </p:nvSpPr>
        <p:spPr>
          <a:xfrm>
            <a:off x="533400" y="152400"/>
            <a:ext cx="8229600" cy="1447800"/>
          </a:xfrm>
        </p:spPr>
        <p:txBody>
          <a:bodyPr wrap="square" numCol="1" anchorCtr="0" compatLnSpc="1">
            <a:prstTxWarp prst="textNoShape">
              <a:avLst/>
            </a:prstTxWarp>
            <a:noAutofit/>
          </a:bodyPr>
          <a:lstStyle/>
          <a:p>
            <a:pPr algn="ctr" eaLnBrk="1" hangingPunct="1">
              <a:defRPr/>
            </a:pPr>
            <a:r>
              <a:rPr lang="en-US" sz="2000" b="1" cap="none" smtClean="0"/>
              <a:t>V</a:t>
            </a:r>
            <a:r>
              <a:rPr lang="ru-RU" sz="2000" b="1" cap="none" smtClean="0"/>
              <a:t>. </a:t>
            </a:r>
            <a:r>
              <a:rPr lang="kk-KZ" sz="2000" b="1" cap="none" smtClean="0"/>
              <a:t>МЕМЛЕКЕТТІК ҚЫЗМЕТ КӨРСЕТУ ТИІМДІЛІГІНІҢ ЖӘНЕ КӨРСЕТІЛЕТІН ҚЫЗМЕТТІ АЛУШЫЛАРДЫҢ ОНЫҢ САПАСЫНА  ҚАНАҒАТТАНУ ДЕҢГЕЙІН АРТТЫРУ ПЕРСПЕКТИВАЛАРЫ</a:t>
            </a:r>
            <a:endParaRPr lang="ru-RU" sz="2000" b="1" cap="none" smtClean="0"/>
          </a:p>
        </p:txBody>
      </p:sp>
      <p:sp>
        <p:nvSpPr>
          <p:cNvPr id="6" name="Rectangle 7"/>
          <p:cNvSpPr>
            <a:spLocks noChangeArrowheads="1"/>
          </p:cNvSpPr>
          <p:nvPr/>
        </p:nvSpPr>
        <p:spPr bwMode="auto">
          <a:xfrm>
            <a:off x="152401" y="2414587"/>
            <a:ext cx="8686799" cy="3986213"/>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342900" lvl="0" indent="-342900">
              <a:buAutoNum type="arabicParenR"/>
            </a:pPr>
            <a:r>
              <a:rPr lang="kk-KZ" sz="1600" dirty="0" smtClean="0"/>
              <a:t>Ұлттық </a:t>
            </a:r>
            <a:r>
              <a:rPr lang="kk-KZ" sz="1600" dirty="0"/>
              <a:t>Банктің «электрондық үкімет» порталы арқылы электрондық түрде  мемлекеттік көрсетілетін қызметтерінің үлесін арттыру және түсіндіріп таратуды қамтамасыз ету бойынша шаралар қабылдау;  </a:t>
            </a:r>
            <a:endParaRPr lang="kk-KZ" sz="1600" dirty="0" smtClean="0"/>
          </a:p>
          <a:p>
            <a:pPr marL="342900" lvl="0" indent="-342900">
              <a:buAutoNum type="arabicParenR"/>
            </a:pPr>
            <a:endParaRPr lang="ru-RU" sz="1600" dirty="0"/>
          </a:p>
          <a:p>
            <a:pPr marL="342000" indent="-342000"/>
            <a:r>
              <a:rPr lang="kk-KZ" sz="1600" dirty="0"/>
              <a:t>2) «</a:t>
            </a:r>
            <a:r>
              <a:rPr lang="kk-KZ" sz="1600" dirty="0" err="1"/>
              <a:t>Е-лицензиялау</a:t>
            </a:r>
            <a:r>
              <a:rPr lang="kk-KZ" sz="1600" dirty="0"/>
              <a:t>» МДҚ АЖ және «Мониторинг» АЖ ақпараттық жүйелерінде мемлекеттік көрсетілген қызметтер мониторингінің уақытында және сапалы жүргізілуін  қамтамасыз ету;  </a:t>
            </a:r>
            <a:endParaRPr lang="kk-KZ" sz="1600" dirty="0" smtClean="0"/>
          </a:p>
          <a:p>
            <a:pPr marL="342000" indent="-342000"/>
            <a:endParaRPr lang="ru-RU" sz="1600" dirty="0"/>
          </a:p>
          <a:p>
            <a:pPr marL="342000" indent="-342000"/>
            <a:r>
              <a:rPr lang="kk-KZ" sz="1600" dirty="0"/>
              <a:t>3) Ұлттық Банктің мемлекеттік көрсетілетін қызметтерінің </a:t>
            </a:r>
            <a:r>
              <a:rPr lang="kk-KZ" sz="1600" dirty="0" err="1" smtClean="0"/>
              <a:t>бизнес-процестерін</a:t>
            </a:r>
            <a:r>
              <a:rPr lang="kk-KZ" sz="1600" dirty="0" smtClean="0"/>
              <a:t> </a:t>
            </a:r>
            <a:r>
              <a:rPr lang="kk-KZ" sz="1600" dirty="0"/>
              <a:t>одан әрі оңтайландыру және автоматтандыру</a:t>
            </a:r>
            <a:r>
              <a:rPr lang="kk-KZ" sz="1600" dirty="0" smtClean="0"/>
              <a:t>;</a:t>
            </a:r>
          </a:p>
          <a:p>
            <a:pPr marL="342000" indent="-342000"/>
            <a:endParaRPr lang="ru-RU" sz="1600" dirty="0"/>
          </a:p>
          <a:p>
            <a:pPr marL="342000" indent="-342000"/>
            <a:r>
              <a:rPr lang="kk-KZ" sz="1600" dirty="0"/>
              <a:t>4) Қазақстан Республикасы Инвестициялар және даму министрлігінің Байланыс,ақпараттандыру және ақпарат комитетімен бірлесіп «</a:t>
            </a:r>
            <a:r>
              <a:rPr lang="kk-KZ" sz="1600" dirty="0" err="1"/>
              <a:t>Е-лицензиялау</a:t>
            </a:r>
            <a:r>
              <a:rPr lang="kk-KZ" sz="1600" dirty="0"/>
              <a:t>» МДҚ АЖ және «Мониторинг» АЖ мемлекеттік ақпараттық жүйелерін Қазақстан Республикасының нормативтік құқықтық актілеріне сәйкес келтіру бойынша жұмысты жалғастыру жоспарланып отыр.</a:t>
            </a:r>
            <a:endParaRPr lang="ru-RU" sz="1600" dirty="0">
              <a:solidFill>
                <a:schemeClr val="tx1"/>
              </a:solidFill>
              <a:cs typeface="Arial" charset="0"/>
            </a:endParaRPr>
          </a:p>
        </p:txBody>
      </p:sp>
      <p:sp>
        <p:nvSpPr>
          <p:cNvPr id="8" name="AutoShape 4"/>
          <p:cNvSpPr>
            <a:spLocks noChangeArrowheads="1"/>
          </p:cNvSpPr>
          <p:nvPr/>
        </p:nvSpPr>
        <p:spPr bwMode="auto">
          <a:xfrm>
            <a:off x="76200" y="1600200"/>
            <a:ext cx="8763000" cy="762000"/>
          </a:xfrm>
          <a:prstGeom prst="roundRect">
            <a:avLst>
              <a:gd name="adj" fmla="val 16667"/>
            </a:avLst>
          </a:prstGeom>
          <a:ln>
            <a:headEnd/>
            <a:tailEnd/>
          </a:ln>
          <a:effectLst>
            <a:outerShdw blurRad="50800" dist="38100" algn="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kk-KZ" sz="1600" b="1" dirty="0">
                <a:solidFill>
                  <a:srgbClr val="FFFFFF"/>
                </a:solidFill>
                <a:cs typeface="Arial" charset="0"/>
              </a:rPr>
              <a:t>Ұлттық Банктің 2016 жылы мемлекеттік көрсетілетін қызмет сапасын арттыру </a:t>
            </a:r>
            <a:endParaRPr lang="kk-KZ" sz="1600" b="1" dirty="0" smtClean="0">
              <a:solidFill>
                <a:srgbClr val="FFFFFF"/>
              </a:solidFill>
              <a:cs typeface="Arial" charset="0"/>
            </a:endParaRPr>
          </a:p>
          <a:p>
            <a:pPr algn="ctr">
              <a:defRPr/>
            </a:pPr>
            <a:r>
              <a:rPr lang="kk-KZ" sz="1600" b="1" dirty="0" smtClean="0">
                <a:solidFill>
                  <a:srgbClr val="FFFFFF"/>
                </a:solidFill>
                <a:cs typeface="Arial" charset="0"/>
              </a:rPr>
              <a:t>бойынша қызметін </a:t>
            </a:r>
            <a:r>
              <a:rPr lang="kk-KZ" sz="1600" b="1" dirty="0">
                <a:solidFill>
                  <a:srgbClr val="FFFFFF"/>
                </a:solidFill>
                <a:cs typeface="Arial" charset="0"/>
              </a:rPr>
              <a:t>одан әрі жетілдіру мақсатында</a:t>
            </a:r>
            <a:r>
              <a:rPr lang="ru-RU" sz="1600" b="1" dirty="0">
                <a:solidFill>
                  <a:srgbClr val="FFFFFF"/>
                </a:solidFill>
                <a:cs typeface="Arial" charset="0"/>
              </a:rPr>
              <a:t>:</a:t>
            </a:r>
            <a:endParaRPr lang="ru-RU" sz="1600" b="1" dirty="0">
              <a:solidFill>
                <a:srgbClr val="FFFFFF"/>
              </a:solidFill>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28600"/>
            <a:ext cx="8229600" cy="457200"/>
          </a:xfrm>
        </p:spPr>
        <p:txBody>
          <a:bodyPr wrap="square" numCol="1" anchorCtr="0" compatLnSpc="1">
            <a:prstTxWarp prst="textNoShape">
              <a:avLst/>
            </a:prstTxWarp>
            <a:normAutofit fontScale="90000"/>
          </a:bodyPr>
          <a:lstStyle/>
          <a:p>
            <a:pPr algn="ctr" eaLnBrk="1" hangingPunct="1">
              <a:defRPr/>
            </a:pPr>
            <a:r>
              <a:rPr lang="en-US" sz="2200" b="1" cap="none" smtClean="0"/>
              <a:t>I</a:t>
            </a:r>
            <a:r>
              <a:rPr lang="ru-RU" sz="2200" b="1" cap="none" smtClean="0"/>
              <a:t>.</a:t>
            </a:r>
            <a:r>
              <a:rPr lang="ru-RU" sz="3200" b="1" cap="none" smtClean="0"/>
              <a:t> </a:t>
            </a:r>
            <a:r>
              <a:rPr lang="kk-KZ" sz="2200" cap="none" smtClean="0"/>
              <a:t>ЖАЛПЫ ЕРЕЖЕЛЕР</a:t>
            </a:r>
            <a:endParaRPr lang="ru-RU" sz="2200" b="1" cap="none" smtClean="0"/>
          </a:p>
        </p:txBody>
      </p:sp>
      <p:sp>
        <p:nvSpPr>
          <p:cNvPr id="2" name="Номер слайда 4"/>
          <p:cNvSpPr>
            <a:spLocks noGrp="1"/>
          </p:cNvSpPr>
          <p:nvPr>
            <p:ph type="sldNum" sz="quarter" idx="12"/>
          </p:nvPr>
        </p:nvSpPr>
        <p:spPr bwMode="auto">
          <a:xfrm>
            <a:off x="8609013" y="6416675"/>
            <a:ext cx="382587" cy="365125"/>
          </a:xfrm>
          <a:noFill/>
          <a:ln>
            <a:miter lim="800000"/>
            <a:headEnd/>
            <a:tailEnd/>
          </a:ln>
        </p:spPr>
        <p:txBody>
          <a:bodyPr wrap="square" numCol="1" anchorCtr="0" compatLnSpc="1">
            <a:prstTxWarp prst="textNoShape">
              <a:avLst/>
            </a:prstTxWarp>
          </a:bodyPr>
          <a:lstStyle/>
          <a:p>
            <a:fld id="{FE6AFF6C-3160-4FF9-965C-B5455443B74D}" type="slidenum">
              <a:rPr lang="ru-RU" smtClean="0">
                <a:cs typeface="Arial" charset="0"/>
              </a:rPr>
              <a:pPr/>
              <a:t>2</a:t>
            </a:fld>
            <a:endParaRPr lang="ru-RU" smtClean="0">
              <a:cs typeface="Arial" charset="0"/>
            </a:endParaRPr>
          </a:p>
        </p:txBody>
      </p:sp>
      <p:sp>
        <p:nvSpPr>
          <p:cNvPr id="16388" name="AutoShape 4"/>
          <p:cNvSpPr>
            <a:spLocks noChangeArrowheads="1"/>
          </p:cNvSpPr>
          <p:nvPr/>
        </p:nvSpPr>
        <p:spPr bwMode="auto">
          <a:xfrm>
            <a:off x="356419" y="805016"/>
            <a:ext cx="8382000" cy="533400"/>
          </a:xfrm>
          <a:prstGeom prst="roundRect">
            <a:avLst>
              <a:gd name="adj" fmla="val 16667"/>
            </a:avLst>
          </a:prstGeom>
          <a:ln>
            <a:headEnd/>
            <a:tailEnd/>
          </a:ln>
          <a:effectLst>
            <a:outerShdw blurRad="50800" dist="38100" algn="l" rotWithShape="0">
              <a:prstClr val="black">
                <a:alpha val="40000"/>
              </a:prstClr>
            </a:outerShdw>
          </a:effectLst>
        </p:spPr>
        <p:style>
          <a:lnRef idx="0">
            <a:schemeClr val="accent1"/>
          </a:lnRef>
          <a:fillRef idx="3">
            <a:schemeClr val="accent1"/>
          </a:fillRef>
          <a:effectRef idx="3">
            <a:schemeClr val="accent1"/>
          </a:effectRef>
          <a:fontRef idx="minor">
            <a:schemeClr val="lt1"/>
          </a:fontRef>
        </p:style>
        <p:txBody>
          <a:bodyPr wrap="none" anchor="ctr"/>
          <a:lstStyle/>
          <a:p>
            <a:pPr algn="ctr">
              <a:defRPr/>
            </a:pPr>
            <a:r>
              <a:rPr lang="ru-RU" sz="1800" b="1">
                <a:solidFill>
                  <a:srgbClr val="FFFFFF"/>
                </a:solidFill>
                <a:cs typeface="Arial" charset="0"/>
              </a:rPr>
              <a:t>Қазақстан Республикасының Ұлттық Банкі </a:t>
            </a:r>
          </a:p>
        </p:txBody>
      </p:sp>
      <p:sp>
        <p:nvSpPr>
          <p:cNvPr id="3" name="Прямоугольник 2"/>
          <p:cNvSpPr/>
          <p:nvPr/>
        </p:nvSpPr>
        <p:spPr>
          <a:xfrm>
            <a:off x="356418" y="1447800"/>
            <a:ext cx="3910781" cy="5029200"/>
          </a:xfrm>
          <a:prstGeom prst="rect">
            <a:avLst/>
          </a:prstGeom>
          <a:effectLst>
            <a:glow rad="1016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endParaRPr lang="ru-RU" sz="1600">
              <a:solidFill>
                <a:srgbClr val="000000"/>
              </a:solidFill>
              <a:cs typeface="Arial" charset="0"/>
            </a:endParaRPr>
          </a:p>
          <a:p>
            <a:pPr marL="285750" indent="-285750">
              <a:buClr>
                <a:srgbClr val="C00000"/>
              </a:buClr>
              <a:buFont typeface="Wingdings" pitchFamily="2" charset="2"/>
              <a:buChar char="§"/>
              <a:defRPr/>
            </a:pPr>
            <a:r>
              <a:rPr lang="kk-KZ" sz="1600">
                <a:solidFill>
                  <a:schemeClr val="tx1"/>
                </a:solidFill>
                <a:cs typeface="Arial" charset="0"/>
              </a:rPr>
              <a:t>Қазақстан Республикасының Ұлттық Банкі (бұдан әрі – Ұлттық Банк) мемлекеттің ақша-кредит саясатын әзірлеуді және жүргізуді, төлем жүйелерінің жұмыс істеуін қамтамасыз ететін, валюталық реттеуді және бақылауды, қаржы нарығын және қаржы ұйымдарын мемлекеттік реттеу, бақылау мен қадағалауды, Алматы қаласының өңірлік қаржы орталығының жұмыс істеуін мемлекеттік реттеуді жүзеге асыратын, қаржы жүйесінің тұрақтылығын қамтамасыз етуге ықпал ететін және мемлекеттік статистиканы жүргізетін мемлекеттік орган болып табылады.</a:t>
            </a:r>
            <a:r>
              <a:rPr lang="ru-RU" sz="1600">
                <a:solidFill>
                  <a:schemeClr val="tx1"/>
                </a:solidFill>
                <a:cs typeface="Arial" charset="0"/>
              </a:rPr>
              <a:t> </a:t>
            </a:r>
            <a:endParaRPr lang="ru-RU" sz="1600">
              <a:solidFill>
                <a:srgbClr val="000000"/>
              </a:solidFill>
              <a:cs typeface="Arial" charset="0"/>
            </a:endParaRPr>
          </a:p>
          <a:p>
            <a:pPr marL="285750" indent="-285750" algn="ctr">
              <a:defRPr/>
            </a:pPr>
            <a:endParaRPr lang="ru-RU" sz="1600">
              <a:solidFill>
                <a:srgbClr val="000000"/>
              </a:solidFill>
              <a:cs typeface="Arial" charset="0"/>
            </a:endParaRPr>
          </a:p>
        </p:txBody>
      </p:sp>
      <p:sp>
        <p:nvSpPr>
          <p:cNvPr id="11" name="Прямоугольник 10"/>
          <p:cNvSpPr/>
          <p:nvPr/>
        </p:nvSpPr>
        <p:spPr>
          <a:xfrm>
            <a:off x="4495800" y="1447800"/>
            <a:ext cx="4014019" cy="5029200"/>
          </a:xfrm>
          <a:prstGeom prst="rect">
            <a:avLst/>
          </a:prstGeom>
          <a:effectLst>
            <a:glow rad="1016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a:lstStyle/>
          <a:p>
            <a:pPr marL="285750" indent="-285750">
              <a:lnSpc>
                <a:spcPct val="80000"/>
              </a:lnSpc>
              <a:buClr>
                <a:srgbClr val="C00000"/>
              </a:buClr>
              <a:buSzPct val="110000"/>
              <a:buFont typeface="Wingdings" pitchFamily="2" charset="2"/>
              <a:buChar char="§"/>
              <a:defRPr/>
            </a:pPr>
            <a:endParaRPr lang="ru-RU" sz="1600">
              <a:solidFill>
                <a:srgbClr val="000000"/>
              </a:solidFill>
              <a:cs typeface="Arial" charset="0"/>
            </a:endParaRPr>
          </a:p>
          <a:p>
            <a:pPr marL="285750" indent="-285750">
              <a:lnSpc>
                <a:spcPct val="80000"/>
              </a:lnSpc>
              <a:buClr>
                <a:srgbClr val="C00000"/>
              </a:buClr>
              <a:buSzPct val="110000"/>
              <a:buFont typeface="Wingdings" pitchFamily="2" charset="2"/>
              <a:buChar char="§"/>
              <a:defRPr/>
            </a:pPr>
            <a:r>
              <a:rPr lang="kk-KZ" sz="1800">
                <a:solidFill>
                  <a:schemeClr val="tx1"/>
                </a:solidFill>
                <a:cs typeface="Arial" charset="0"/>
              </a:rPr>
              <a:t>Ұлттық Банк республикалық мемлекеттік мекеме ұйымдық-құқықтық нысанындағы заңды тұлға болып табылады, дербес балансы бар және өзінің филиалдарымен, өкілдігімен және ұйымдарымен бірге бірыңғай құрылымды құрады.</a:t>
            </a:r>
            <a:r>
              <a:rPr lang="ru-RU" sz="1800">
                <a:solidFill>
                  <a:schemeClr val="tx1"/>
                </a:solidFill>
                <a:cs typeface="Arial" charset="0"/>
              </a:rPr>
              <a:t> </a:t>
            </a:r>
            <a:endParaRPr lang="ru-RU" sz="1600">
              <a:solidFill>
                <a:srgbClr val="000000"/>
              </a:solidFill>
              <a:cs typeface="Arial" charset="0"/>
            </a:endParaRPr>
          </a:p>
          <a:p>
            <a:pPr marL="285750" indent="-285750">
              <a:lnSpc>
                <a:spcPct val="80000"/>
              </a:lnSpc>
              <a:buClr>
                <a:srgbClr val="C00000"/>
              </a:buClr>
              <a:buSzPct val="110000"/>
              <a:buFont typeface="Wingdings" pitchFamily="2" charset="2"/>
              <a:buChar char="§"/>
              <a:defRPr/>
            </a:pPr>
            <a:endParaRPr lang="ru-RU" sz="1600">
              <a:solidFill>
                <a:srgbClr val="000000"/>
              </a:solidFill>
              <a:cs typeface="Arial" charset="0"/>
            </a:endParaRPr>
          </a:p>
          <a:p>
            <a:pPr marL="285750" indent="-285750">
              <a:lnSpc>
                <a:spcPct val="80000"/>
              </a:lnSpc>
              <a:buClr>
                <a:srgbClr val="C00000"/>
              </a:buClr>
              <a:buSzPct val="110000"/>
              <a:buFont typeface="Wingdings" pitchFamily="2" charset="2"/>
              <a:buChar char="§"/>
              <a:defRPr/>
            </a:pPr>
            <a:r>
              <a:rPr lang="kk-KZ" sz="1800">
                <a:solidFill>
                  <a:schemeClr val="tx1"/>
                </a:solidFill>
                <a:cs typeface="Arial" charset="0"/>
              </a:rPr>
              <a:t>Ұлттық Банктің орталық аппараты Алматы қаласындағы Көктем-3 шағын ауданы, 21-үй мекенжайы бойынша орналасқан.</a:t>
            </a:r>
            <a:endParaRPr lang="ru-RU" sz="1600">
              <a:solidFill>
                <a:srgbClr val="000000"/>
              </a:solidFill>
              <a:cs typeface="Arial" charset="0"/>
            </a:endParaRPr>
          </a:p>
          <a:p>
            <a:pPr marL="285750" indent="-285750">
              <a:lnSpc>
                <a:spcPct val="80000"/>
              </a:lnSpc>
              <a:buClr>
                <a:srgbClr val="C00000"/>
              </a:buClr>
              <a:buSzPct val="110000"/>
              <a:buFont typeface="Wingdings" pitchFamily="2" charset="2"/>
              <a:buChar char="§"/>
              <a:defRPr/>
            </a:pPr>
            <a:endParaRPr lang="ru-RU" sz="1600">
              <a:solidFill>
                <a:srgbClr val="000000"/>
              </a:solidFill>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28600"/>
            <a:ext cx="8229600" cy="457200"/>
          </a:xfrm>
        </p:spPr>
        <p:txBody>
          <a:bodyPr wrap="square" numCol="1" anchorCtr="0" compatLnSpc="1">
            <a:prstTxWarp prst="textNoShape">
              <a:avLst/>
            </a:prstTxWarp>
            <a:normAutofit fontScale="90000"/>
          </a:bodyPr>
          <a:lstStyle/>
          <a:p>
            <a:pPr algn="ctr" eaLnBrk="1" hangingPunct="1">
              <a:defRPr/>
            </a:pPr>
            <a:r>
              <a:rPr lang="en-US" sz="2200" b="1" cap="none" smtClean="0"/>
              <a:t>I</a:t>
            </a:r>
            <a:r>
              <a:rPr lang="ru-RU" sz="2200" b="1" cap="none" smtClean="0"/>
              <a:t>.</a:t>
            </a:r>
            <a:r>
              <a:rPr lang="ru-RU" sz="3200" b="1" cap="none" smtClean="0"/>
              <a:t> </a:t>
            </a:r>
            <a:r>
              <a:rPr lang="ru-RU" sz="2200" b="1" cap="none" smtClean="0"/>
              <a:t>ЖАЛПЫ ЕРЕЖЕЛЕР</a:t>
            </a:r>
          </a:p>
        </p:txBody>
      </p:sp>
      <p:sp>
        <p:nvSpPr>
          <p:cNvPr id="17410" name="Номер слайда 4"/>
          <p:cNvSpPr>
            <a:spLocks noGrp="1"/>
          </p:cNvSpPr>
          <p:nvPr>
            <p:ph type="sldNum" sz="quarter" idx="12"/>
          </p:nvPr>
        </p:nvSpPr>
        <p:spPr bwMode="auto">
          <a:xfrm>
            <a:off x="8609013" y="6416675"/>
            <a:ext cx="382587" cy="365125"/>
          </a:xfrm>
          <a:noFill/>
          <a:ln>
            <a:miter lim="800000"/>
            <a:headEnd/>
            <a:tailEnd/>
          </a:ln>
        </p:spPr>
        <p:txBody>
          <a:bodyPr wrap="square" numCol="1" anchorCtr="0" compatLnSpc="1">
            <a:prstTxWarp prst="textNoShape">
              <a:avLst/>
            </a:prstTxWarp>
          </a:bodyPr>
          <a:lstStyle/>
          <a:p>
            <a:fld id="{DF8F97AA-C3E2-4AC7-A1A6-02901C00EAB7}" type="slidenum">
              <a:rPr lang="ru-RU" smtClean="0">
                <a:cs typeface="Arial" charset="0"/>
              </a:rPr>
              <a:pPr/>
              <a:t>3</a:t>
            </a:fld>
            <a:endParaRPr lang="ru-RU" smtClean="0">
              <a:cs typeface="Arial" charset="0"/>
            </a:endParaRPr>
          </a:p>
        </p:txBody>
      </p:sp>
      <p:sp>
        <p:nvSpPr>
          <p:cNvPr id="19461" name="Rectangle 5"/>
          <p:cNvSpPr>
            <a:spLocks noChangeArrowheads="1"/>
          </p:cNvSpPr>
          <p:nvPr/>
        </p:nvSpPr>
        <p:spPr bwMode="auto">
          <a:xfrm>
            <a:off x="2209800" y="723900"/>
            <a:ext cx="6705600" cy="6477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dirty="0"/>
              <a:t>Ұлттық Банктің мемлекеттік көрсетілетін қызметтер стандарттары </a:t>
            </a:r>
            <a:r>
              <a:rPr lang="kk-KZ" dirty="0" smtClean="0"/>
              <a:t>Қазақстан </a:t>
            </a:r>
            <a:r>
              <a:rPr lang="kk-KZ" dirty="0"/>
              <a:t>Республикасы Ұлттық Банкінің 2015 жылғы 30 сәуірдегі № 71 қаулысымен бекітілген</a:t>
            </a:r>
            <a:endParaRPr lang="ru-RU" dirty="0">
              <a:solidFill>
                <a:srgbClr val="000000"/>
              </a:solidFill>
              <a:cs typeface="Arial" charset="0"/>
            </a:endParaRPr>
          </a:p>
        </p:txBody>
      </p:sp>
      <p:sp>
        <p:nvSpPr>
          <p:cNvPr id="19463" name="Rectangle 7"/>
          <p:cNvSpPr>
            <a:spLocks noChangeArrowheads="1"/>
          </p:cNvSpPr>
          <p:nvPr/>
        </p:nvSpPr>
        <p:spPr bwMode="auto">
          <a:xfrm>
            <a:off x="2209800" y="1524000"/>
            <a:ext cx="6705600" cy="6858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dirty="0"/>
              <a:t>Ұлттық Банктің мемлекеттік көрсетілетін қызметтер регламенттері Қазақстан Республикасының Ұлттық Банкі Басқармасының 2015 жылғы </a:t>
            </a:r>
            <a:br>
              <a:rPr lang="kk-KZ" dirty="0"/>
            </a:br>
            <a:r>
              <a:rPr lang="kk-KZ" dirty="0"/>
              <a:t>29 мамырдағы № 96 қаулысымен </a:t>
            </a:r>
            <a:r>
              <a:rPr lang="kk-KZ" dirty="0" smtClean="0"/>
              <a:t>бекітілген</a:t>
            </a:r>
            <a:endParaRPr lang="ru-RU" dirty="0">
              <a:solidFill>
                <a:schemeClr val="tx1"/>
              </a:solidFill>
              <a:cs typeface="Arial" charset="0"/>
            </a:endParaRPr>
          </a:p>
        </p:txBody>
      </p:sp>
      <p:sp>
        <p:nvSpPr>
          <p:cNvPr id="2" name="Прямоугольник 1"/>
          <p:cNvSpPr/>
          <p:nvPr/>
        </p:nvSpPr>
        <p:spPr>
          <a:xfrm>
            <a:off x="152400" y="685800"/>
            <a:ext cx="1905000" cy="2590800"/>
          </a:xfrm>
          <a:prstGeom prst="rect">
            <a:avLst/>
          </a:prstGeom>
          <a:solidFill>
            <a:schemeClr val="accent1">
              <a:alpha val="31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dirty="0">
                <a:solidFill>
                  <a:schemeClr val="tx1"/>
                </a:solidFill>
                <a:cs typeface="Arial" charset="0"/>
              </a:rPr>
              <a:t>2013 жылғы 18 қыркүйектегі № 983 Мемлекеттік көрсетілетін қызметтер тізіліміне (бұдан әрі – Тізілім) сәйкес </a:t>
            </a:r>
          </a:p>
          <a:p>
            <a:pPr algn="ctr">
              <a:defRPr/>
            </a:pPr>
            <a:r>
              <a:rPr lang="kk-KZ" b="1" dirty="0">
                <a:solidFill>
                  <a:schemeClr val="tx1"/>
                </a:solidFill>
                <a:cs typeface="Arial" charset="0"/>
              </a:rPr>
              <a:t>Ұлттық Банк мемлекеттік көрсетілетін қызметтердің </a:t>
            </a:r>
            <a:r>
              <a:rPr lang="kk-KZ" b="1" dirty="0" smtClean="0">
                <a:solidFill>
                  <a:schemeClr val="tx1"/>
                </a:solidFill>
                <a:cs typeface="Arial" charset="0"/>
              </a:rPr>
              <a:t>57</a:t>
            </a:r>
            <a:r>
              <a:rPr lang="kk-KZ" dirty="0" smtClean="0">
                <a:solidFill>
                  <a:schemeClr val="tx1"/>
                </a:solidFill>
                <a:cs typeface="Arial" charset="0"/>
              </a:rPr>
              <a:t> </a:t>
            </a:r>
            <a:r>
              <a:rPr lang="kk-KZ" b="1" dirty="0">
                <a:solidFill>
                  <a:schemeClr val="tx1"/>
                </a:solidFill>
                <a:cs typeface="Arial" charset="0"/>
              </a:rPr>
              <a:t>түрін көрсетеді</a:t>
            </a:r>
            <a:r>
              <a:rPr lang="ru-RU" sz="1800" dirty="0">
                <a:solidFill>
                  <a:schemeClr val="tx1"/>
                </a:solidFill>
                <a:cs typeface="Arial" charset="0"/>
              </a:rPr>
              <a:t> </a:t>
            </a:r>
          </a:p>
        </p:txBody>
      </p:sp>
      <p:sp>
        <p:nvSpPr>
          <p:cNvPr id="4" name="Стрелка вниз 3"/>
          <p:cNvSpPr/>
          <p:nvPr/>
        </p:nvSpPr>
        <p:spPr>
          <a:xfrm>
            <a:off x="5588000" y="1304925"/>
            <a:ext cx="304800" cy="190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800"/>
          </a:p>
        </p:txBody>
      </p:sp>
      <p:sp>
        <p:nvSpPr>
          <p:cNvPr id="17419" name="Rectangle 9"/>
          <p:cNvSpPr>
            <a:spLocks noChangeArrowheads="1"/>
          </p:cNvSpPr>
          <p:nvPr/>
        </p:nvSpPr>
        <p:spPr bwMode="auto">
          <a:xfrm>
            <a:off x="228600" y="6248400"/>
            <a:ext cx="8534400" cy="533400"/>
          </a:xfrm>
          <a:prstGeom prst="rect">
            <a:avLst/>
          </a:prstGeom>
          <a:noFill/>
          <a:ln w="9525">
            <a:noFill/>
            <a:miter lim="800000"/>
            <a:headEnd/>
            <a:tailEnd/>
          </a:ln>
        </p:spPr>
        <p:txBody>
          <a:bodyPr/>
          <a:lstStyle/>
          <a:p>
            <a:pPr marL="342900" indent="-342900">
              <a:lnSpc>
                <a:spcPct val="80000"/>
              </a:lnSpc>
              <a:spcBef>
                <a:spcPct val="20000"/>
              </a:spcBef>
              <a:buClr>
                <a:srgbClr val="C00000"/>
              </a:buClr>
              <a:buSzPct val="75000"/>
              <a:buFont typeface="Wingdings" pitchFamily="2" charset="2"/>
              <a:buChar char="n"/>
            </a:pPr>
            <a:r>
              <a:rPr lang="kk-KZ" sz="1600"/>
              <a:t>Ұлттық Банктің мемлекеттік көрсетілетін қызметтері халыққа қызмет көрсету орталықтары арқылы көрсетілмейді</a:t>
            </a:r>
            <a:r>
              <a:rPr lang="ru-RU" sz="1600"/>
              <a:t> </a:t>
            </a:r>
          </a:p>
        </p:txBody>
      </p:sp>
      <p:sp>
        <p:nvSpPr>
          <p:cNvPr id="9" name="Прямоугольник 8"/>
          <p:cNvSpPr/>
          <p:nvPr/>
        </p:nvSpPr>
        <p:spPr>
          <a:xfrm>
            <a:off x="5595938" y="3657600"/>
            <a:ext cx="1566862" cy="473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800" b="1" dirty="0"/>
              <a:t>2014</a:t>
            </a:r>
          </a:p>
        </p:txBody>
      </p:sp>
      <p:sp>
        <p:nvSpPr>
          <p:cNvPr id="10" name="Rectangle 5"/>
          <p:cNvSpPr>
            <a:spLocks noChangeArrowheads="1"/>
          </p:cNvSpPr>
          <p:nvPr/>
        </p:nvSpPr>
        <p:spPr bwMode="auto">
          <a:xfrm>
            <a:off x="5614307" y="4090987"/>
            <a:ext cx="1567349" cy="1923143"/>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solidFill>
                  <a:schemeClr val="tx1"/>
                </a:solidFill>
                <a:cs typeface="Arial" charset="0"/>
              </a:rPr>
              <a:t>Ұлттық Банк</a:t>
            </a:r>
          </a:p>
          <a:p>
            <a:pPr marL="285750" indent="-285750">
              <a:buClr>
                <a:srgbClr val="C00000"/>
              </a:buClr>
              <a:buFont typeface="Wingdings" pitchFamily="2" charset="2"/>
              <a:buNone/>
              <a:defRPr/>
            </a:pPr>
            <a:r>
              <a:rPr lang="kk-KZ" sz="1400" b="1" dirty="0">
                <a:solidFill>
                  <a:schemeClr val="tx1"/>
                </a:solidFill>
                <a:cs typeface="Arial" charset="0"/>
              </a:rPr>
              <a:t>      5 891</a:t>
            </a:r>
          </a:p>
          <a:p>
            <a:pPr marL="285750" indent="-285750">
              <a:buClr>
                <a:srgbClr val="C00000"/>
              </a:buClr>
              <a:buFont typeface="Wingdings" pitchFamily="2" charset="2"/>
              <a:buNone/>
              <a:defRPr/>
            </a:pPr>
            <a:r>
              <a:rPr lang="kk-KZ" sz="1400" b="1" dirty="0">
                <a:solidFill>
                  <a:schemeClr val="tx1"/>
                </a:solidFill>
                <a:cs typeface="Arial" charset="0"/>
              </a:rPr>
              <a:t>     қызмет көрсетті</a:t>
            </a:r>
            <a:r>
              <a:rPr lang="ru-RU" sz="1400" dirty="0">
                <a:solidFill>
                  <a:schemeClr val="tx1"/>
                </a:solidFill>
                <a:cs typeface="Arial" charset="0"/>
              </a:rPr>
              <a:t> </a:t>
            </a:r>
          </a:p>
        </p:txBody>
      </p:sp>
      <p:sp>
        <p:nvSpPr>
          <p:cNvPr id="11" name="Rectangle 5"/>
          <p:cNvSpPr>
            <a:spLocks noChangeArrowheads="1"/>
          </p:cNvSpPr>
          <p:nvPr/>
        </p:nvSpPr>
        <p:spPr bwMode="auto">
          <a:xfrm>
            <a:off x="7315006" y="4114800"/>
            <a:ext cx="1524000" cy="1923142"/>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solidFill>
                  <a:schemeClr val="tx1"/>
                </a:solidFill>
                <a:cs typeface="Arial" charset="0"/>
              </a:rPr>
              <a:t>Ұлттық Банк </a:t>
            </a:r>
          </a:p>
          <a:p>
            <a:pPr marL="285750" indent="-285750">
              <a:buClr>
                <a:srgbClr val="C00000"/>
              </a:buClr>
              <a:buFont typeface="Wingdings" pitchFamily="2" charset="2"/>
              <a:buNone/>
              <a:defRPr/>
            </a:pPr>
            <a:r>
              <a:rPr lang="kk-KZ" sz="1400" b="1" dirty="0">
                <a:solidFill>
                  <a:schemeClr val="tx1"/>
                </a:solidFill>
                <a:cs typeface="Arial" charset="0"/>
              </a:rPr>
              <a:t>     </a:t>
            </a:r>
            <a:r>
              <a:rPr lang="kk-KZ" sz="1400" b="1" dirty="0" smtClean="0">
                <a:solidFill>
                  <a:schemeClr val="tx1"/>
                </a:solidFill>
                <a:cs typeface="Arial" charset="0"/>
              </a:rPr>
              <a:t>5365</a:t>
            </a:r>
            <a:endParaRPr lang="kk-KZ" sz="1400" b="1" dirty="0">
              <a:solidFill>
                <a:schemeClr val="tx1"/>
              </a:solidFill>
              <a:cs typeface="Arial" charset="0"/>
            </a:endParaRPr>
          </a:p>
          <a:p>
            <a:pPr marL="285750" indent="-285750">
              <a:buClr>
                <a:srgbClr val="C00000"/>
              </a:buClr>
              <a:buFont typeface="Wingdings" pitchFamily="2" charset="2"/>
              <a:buNone/>
              <a:defRPr/>
            </a:pPr>
            <a:r>
              <a:rPr lang="kk-KZ" sz="1400" b="1" dirty="0">
                <a:solidFill>
                  <a:schemeClr val="tx1"/>
                </a:solidFill>
                <a:cs typeface="Arial" charset="0"/>
              </a:rPr>
              <a:t>     қызмет </a:t>
            </a:r>
            <a:r>
              <a:rPr lang="kk-KZ" sz="1400" b="1" dirty="0" smtClean="0">
                <a:solidFill>
                  <a:schemeClr val="tx1"/>
                </a:solidFill>
                <a:cs typeface="Arial" charset="0"/>
              </a:rPr>
              <a:t>көрсетті</a:t>
            </a:r>
          </a:p>
          <a:p>
            <a:pPr marL="285750" indent="-285750">
              <a:buClr>
                <a:srgbClr val="C00000"/>
              </a:buClr>
              <a:buFont typeface="Wingdings" pitchFamily="2" charset="2"/>
              <a:buNone/>
              <a:defRPr/>
            </a:pPr>
            <a:r>
              <a:rPr lang="kk-KZ" sz="1400" dirty="0" smtClean="0"/>
              <a:t>«БЖЗҚ» </a:t>
            </a:r>
            <a:r>
              <a:rPr lang="kk-KZ" sz="1400" dirty="0"/>
              <a:t>АҚ </a:t>
            </a:r>
            <a:r>
              <a:rPr lang="kk-KZ" sz="1400" dirty="0" smtClean="0"/>
              <a:t>1</a:t>
            </a:r>
            <a:r>
              <a:rPr lang="kk-KZ" sz="1400" dirty="0"/>
              <a:t> 363 664 қызмет көрсетті.</a:t>
            </a:r>
            <a:r>
              <a:rPr lang="ru-RU" sz="1400" dirty="0" smtClean="0">
                <a:solidFill>
                  <a:schemeClr val="tx1"/>
                </a:solidFill>
                <a:cs typeface="Arial" charset="0"/>
              </a:rPr>
              <a:t> </a:t>
            </a:r>
            <a:endParaRPr lang="ru-RU" sz="1400" b="1" dirty="0">
              <a:solidFill>
                <a:srgbClr val="000000"/>
              </a:solidFill>
              <a:cs typeface="Arial" charset="0"/>
            </a:endParaRPr>
          </a:p>
        </p:txBody>
      </p:sp>
      <p:sp>
        <p:nvSpPr>
          <p:cNvPr id="12" name="Прямоугольник 11"/>
          <p:cNvSpPr/>
          <p:nvPr/>
        </p:nvSpPr>
        <p:spPr>
          <a:xfrm>
            <a:off x="7323138" y="3657600"/>
            <a:ext cx="1516062" cy="473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800" b="1" dirty="0" smtClean="0"/>
              <a:t>2015</a:t>
            </a:r>
            <a:endParaRPr lang="ru-RU" sz="1800" b="1" dirty="0"/>
          </a:p>
        </p:txBody>
      </p:sp>
      <p:sp>
        <p:nvSpPr>
          <p:cNvPr id="13" name="Rectangle 7"/>
          <p:cNvSpPr>
            <a:spLocks noChangeArrowheads="1"/>
          </p:cNvSpPr>
          <p:nvPr/>
        </p:nvSpPr>
        <p:spPr bwMode="auto">
          <a:xfrm>
            <a:off x="156029" y="4130676"/>
            <a:ext cx="2590800" cy="1907266"/>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ru-RU" sz="1400" dirty="0" smtClean="0">
                <a:solidFill>
                  <a:srgbClr val="000000"/>
                </a:solidFill>
                <a:cs typeface="Arial" charset="0"/>
              </a:rPr>
              <a:t>39 </a:t>
            </a:r>
            <a:r>
              <a:rPr lang="ru-RU" sz="1400" dirty="0" err="1">
                <a:solidFill>
                  <a:srgbClr val="000000"/>
                </a:solidFill>
                <a:cs typeface="Arial" charset="0"/>
              </a:rPr>
              <a:t>қызмет</a:t>
            </a:r>
            <a:r>
              <a:rPr lang="ru-RU" sz="1400" dirty="0">
                <a:solidFill>
                  <a:srgbClr val="000000"/>
                </a:solidFill>
                <a:cs typeface="Arial" charset="0"/>
              </a:rPr>
              <a:t> </a:t>
            </a:r>
            <a:r>
              <a:rPr lang="ru-RU" sz="1400" dirty="0" err="1">
                <a:solidFill>
                  <a:srgbClr val="000000"/>
                </a:solidFill>
                <a:cs typeface="Arial" charset="0"/>
              </a:rPr>
              <a:t>ақысыз</a:t>
            </a:r>
            <a:r>
              <a:rPr lang="ru-RU" sz="1400" dirty="0">
                <a:solidFill>
                  <a:srgbClr val="000000"/>
                </a:solidFill>
                <a:cs typeface="Arial" charset="0"/>
              </a:rPr>
              <a:t> </a:t>
            </a:r>
            <a:r>
              <a:rPr lang="ru-RU" sz="1400" dirty="0" err="1">
                <a:solidFill>
                  <a:srgbClr val="000000"/>
                </a:solidFill>
                <a:cs typeface="Arial" charset="0"/>
              </a:rPr>
              <a:t>негізде</a:t>
            </a:r>
            <a:r>
              <a:rPr lang="ru-RU" sz="1400" dirty="0">
                <a:solidFill>
                  <a:srgbClr val="000000"/>
                </a:solidFill>
                <a:cs typeface="Arial" charset="0"/>
              </a:rPr>
              <a:t> </a:t>
            </a:r>
            <a:r>
              <a:rPr lang="ru-RU" sz="1400" dirty="0" err="1">
                <a:solidFill>
                  <a:srgbClr val="000000"/>
                </a:solidFill>
                <a:cs typeface="Arial" charset="0"/>
              </a:rPr>
              <a:t>көрсетіледі</a:t>
            </a:r>
            <a:endParaRPr lang="ru-RU" sz="1400" dirty="0">
              <a:solidFill>
                <a:srgbClr val="000000"/>
              </a:solidFill>
              <a:cs typeface="Arial" charset="0"/>
            </a:endParaRPr>
          </a:p>
          <a:p>
            <a:pPr marL="285750" indent="-285750">
              <a:buClr>
                <a:srgbClr val="C00000"/>
              </a:buClr>
              <a:buFont typeface="Wingdings" pitchFamily="2" charset="2"/>
              <a:buChar char="§"/>
              <a:defRPr/>
            </a:pPr>
            <a:endParaRPr lang="ru-RU" sz="1400" dirty="0">
              <a:solidFill>
                <a:srgbClr val="000000"/>
              </a:solidFill>
              <a:cs typeface="Arial" charset="0"/>
            </a:endParaRPr>
          </a:p>
          <a:p>
            <a:pPr marL="285750" indent="-285750">
              <a:buClr>
                <a:srgbClr val="C00000"/>
              </a:buClr>
              <a:buFont typeface="Wingdings" pitchFamily="2" charset="2"/>
              <a:buChar char="§"/>
              <a:defRPr/>
            </a:pPr>
            <a:r>
              <a:rPr lang="ru-RU" sz="1400" dirty="0" smtClean="0">
                <a:solidFill>
                  <a:srgbClr val="000000"/>
                </a:solidFill>
                <a:cs typeface="Arial" charset="0"/>
              </a:rPr>
              <a:t>18 </a:t>
            </a:r>
            <a:r>
              <a:rPr lang="ru-RU" sz="1400" dirty="0" err="1">
                <a:solidFill>
                  <a:srgbClr val="000000"/>
                </a:solidFill>
                <a:cs typeface="Arial" charset="0"/>
              </a:rPr>
              <a:t>қызмет</a:t>
            </a:r>
            <a:r>
              <a:rPr lang="ru-RU" sz="1400" dirty="0">
                <a:solidFill>
                  <a:srgbClr val="000000"/>
                </a:solidFill>
                <a:cs typeface="Arial" charset="0"/>
              </a:rPr>
              <a:t> </a:t>
            </a:r>
            <a:r>
              <a:rPr lang="ru-RU" sz="1400" dirty="0" err="1">
                <a:solidFill>
                  <a:srgbClr val="000000"/>
                </a:solidFill>
                <a:cs typeface="Arial" charset="0"/>
              </a:rPr>
              <a:t>ақылы</a:t>
            </a:r>
            <a:r>
              <a:rPr lang="ru-RU" sz="1400" dirty="0">
                <a:solidFill>
                  <a:srgbClr val="000000"/>
                </a:solidFill>
                <a:cs typeface="Arial" charset="0"/>
              </a:rPr>
              <a:t> </a:t>
            </a:r>
            <a:r>
              <a:rPr lang="ru-RU" sz="1400" dirty="0" err="1">
                <a:solidFill>
                  <a:srgbClr val="000000"/>
                </a:solidFill>
                <a:cs typeface="Arial" charset="0"/>
              </a:rPr>
              <a:t>негізде</a:t>
            </a:r>
            <a:r>
              <a:rPr lang="ru-RU" sz="1400" dirty="0">
                <a:solidFill>
                  <a:srgbClr val="000000"/>
                </a:solidFill>
                <a:cs typeface="Arial" charset="0"/>
              </a:rPr>
              <a:t> </a:t>
            </a:r>
            <a:r>
              <a:rPr lang="ru-RU" sz="1400" dirty="0" err="1">
                <a:solidFill>
                  <a:srgbClr val="000000"/>
                </a:solidFill>
                <a:cs typeface="Arial" charset="0"/>
              </a:rPr>
              <a:t>көрсетіледі</a:t>
            </a:r>
            <a:endParaRPr lang="ru-RU" sz="1400" dirty="0">
              <a:solidFill>
                <a:srgbClr val="000000"/>
              </a:solidFill>
              <a:cs typeface="Arial" charset="0"/>
            </a:endParaRPr>
          </a:p>
          <a:p>
            <a:pPr marL="285750" indent="-285750">
              <a:buClr>
                <a:srgbClr val="C00000"/>
              </a:buClr>
              <a:buFont typeface="Wingdings" pitchFamily="2" charset="2"/>
              <a:buChar char="§"/>
              <a:defRPr/>
            </a:pPr>
            <a:endParaRPr lang="ru-RU" sz="1400" dirty="0">
              <a:solidFill>
                <a:srgbClr val="000000"/>
              </a:solidFill>
              <a:cs typeface="Arial" charset="0"/>
            </a:endParaRPr>
          </a:p>
        </p:txBody>
      </p:sp>
      <p:sp>
        <p:nvSpPr>
          <p:cNvPr id="14" name="Rectangle 7"/>
          <p:cNvSpPr>
            <a:spLocks noChangeArrowheads="1"/>
          </p:cNvSpPr>
          <p:nvPr/>
        </p:nvSpPr>
        <p:spPr bwMode="auto">
          <a:xfrm>
            <a:off x="2895601" y="4114800"/>
            <a:ext cx="2460170" cy="1923142"/>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buClr>
                <a:srgbClr val="C00000"/>
              </a:buClr>
              <a:defRPr/>
            </a:pPr>
            <a:r>
              <a:rPr lang="kk-KZ" sz="1400" dirty="0">
                <a:solidFill>
                  <a:schemeClr val="tx1"/>
                </a:solidFill>
                <a:cs typeface="Arial" charset="0"/>
              </a:rPr>
              <a:t>Сондай-ақ, Ұлттық Банк Тізбеге сәйкес </a:t>
            </a:r>
            <a:r>
              <a:rPr lang="kk-KZ" sz="1400" dirty="0" smtClean="0">
                <a:solidFill>
                  <a:schemeClr val="tx1"/>
                </a:solidFill>
                <a:cs typeface="Arial" charset="0"/>
              </a:rPr>
              <a:t>42 </a:t>
            </a:r>
            <a:r>
              <a:rPr lang="kk-KZ" sz="1400" dirty="0">
                <a:solidFill>
                  <a:schemeClr val="tx1"/>
                </a:solidFill>
                <a:cs typeface="Arial" charset="0"/>
              </a:rPr>
              <a:t>қызметті  </a:t>
            </a:r>
            <a:r>
              <a:rPr lang="kk-KZ" sz="1400" dirty="0" err="1">
                <a:solidFill>
                  <a:schemeClr val="tx1"/>
                </a:solidFill>
                <a:cs typeface="Arial" charset="0"/>
              </a:rPr>
              <a:t>электрондық/</a:t>
            </a:r>
            <a:r>
              <a:rPr lang="kk-KZ" sz="1400" dirty="0">
                <a:solidFill>
                  <a:schemeClr val="tx1"/>
                </a:solidFill>
                <a:cs typeface="Arial" charset="0"/>
              </a:rPr>
              <a:t> қағаз нысанында көрсетеді, 1 қызметті «Бірыңғай жинақтаушы зейнетақы қоры» АҚ көрсетеді</a:t>
            </a:r>
            <a:r>
              <a:rPr lang="ru-RU" sz="1400" dirty="0">
                <a:solidFill>
                  <a:schemeClr val="tx1"/>
                </a:solidFill>
                <a:cs typeface="Arial" charset="0"/>
              </a:rPr>
              <a:t> </a:t>
            </a:r>
          </a:p>
        </p:txBody>
      </p:sp>
      <p:sp>
        <p:nvSpPr>
          <p:cNvPr id="15" name="Прямоугольник 14"/>
          <p:cNvSpPr/>
          <p:nvPr/>
        </p:nvSpPr>
        <p:spPr>
          <a:xfrm>
            <a:off x="152400" y="3657601"/>
            <a:ext cx="2590800" cy="473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400" b="1">
                <a:solidFill>
                  <a:srgbClr val="FFFFFF"/>
                </a:solidFill>
                <a:cs typeface="Arial" charset="0"/>
              </a:rPr>
              <a:t>Ақылы/</a:t>
            </a:r>
          </a:p>
          <a:p>
            <a:pPr algn="ctr">
              <a:defRPr/>
            </a:pPr>
            <a:r>
              <a:rPr lang="ru-RU" sz="1400" b="1">
                <a:solidFill>
                  <a:srgbClr val="FFFFFF"/>
                </a:solidFill>
                <a:cs typeface="Arial" charset="0"/>
              </a:rPr>
              <a:t>ақысыз</a:t>
            </a:r>
          </a:p>
        </p:txBody>
      </p:sp>
      <p:sp>
        <p:nvSpPr>
          <p:cNvPr id="16" name="Прямоугольник 15"/>
          <p:cNvSpPr/>
          <p:nvPr/>
        </p:nvSpPr>
        <p:spPr>
          <a:xfrm>
            <a:off x="2895600" y="3633788"/>
            <a:ext cx="2460625" cy="473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400" b="1">
                <a:solidFill>
                  <a:srgbClr val="FFFFFF"/>
                </a:solidFill>
                <a:cs typeface="Arial" charset="0"/>
              </a:rPr>
              <a:t>Мемлекеттік қызмет көрсету нысаны</a:t>
            </a:r>
          </a:p>
        </p:txBody>
      </p:sp>
      <p:sp>
        <p:nvSpPr>
          <p:cNvPr id="17" name="Прямоугольник 16"/>
          <p:cNvSpPr/>
          <p:nvPr/>
        </p:nvSpPr>
        <p:spPr>
          <a:xfrm>
            <a:off x="2066925" y="3040062"/>
            <a:ext cx="5199742" cy="236538"/>
          </a:xfrm>
          <a:prstGeom prst="rect">
            <a:avLst/>
          </a:prstGeom>
        </p:spPr>
        <p:style>
          <a:lnRef idx="0">
            <a:schemeClr val="accent5"/>
          </a:lnRef>
          <a:fillRef idx="3">
            <a:schemeClr val="accent5"/>
          </a:fillRef>
          <a:effectRef idx="3">
            <a:schemeClr val="accent5"/>
          </a:effectRef>
          <a:fontRef idx="minor">
            <a:schemeClr val="lt1"/>
          </a:fontRef>
        </p:style>
        <p:txBody>
          <a:bodyPr anchor="ctr"/>
          <a:lstStyle/>
          <a:p>
            <a:pPr algn="ctr">
              <a:buClr>
                <a:srgbClr val="C00000"/>
              </a:buClr>
              <a:defRPr/>
            </a:pPr>
            <a:r>
              <a:rPr lang="kk-KZ" sz="1400" b="1" dirty="0">
                <a:solidFill>
                  <a:schemeClr val="tx1"/>
                </a:solidFill>
                <a:cs typeface="Arial" charset="0"/>
              </a:rPr>
              <a:t>ҚРҰБ мемлекеттік көрсетілетін қызметтерінің </a:t>
            </a:r>
            <a:r>
              <a:rPr lang="kk-KZ" sz="1400" b="1" dirty="0" smtClean="0">
                <a:solidFill>
                  <a:schemeClr val="tx1"/>
                </a:solidFill>
                <a:cs typeface="Arial" charset="0"/>
              </a:rPr>
              <a:t>57 </a:t>
            </a:r>
            <a:r>
              <a:rPr lang="kk-KZ" sz="1400" b="1" dirty="0">
                <a:solidFill>
                  <a:schemeClr val="tx1"/>
                </a:solidFill>
                <a:cs typeface="Arial" charset="0"/>
              </a:rPr>
              <a:t>түрінің:</a:t>
            </a:r>
            <a:r>
              <a:rPr lang="kk-KZ" sz="1400" dirty="0">
                <a:solidFill>
                  <a:schemeClr val="tx1"/>
                </a:solidFill>
                <a:cs typeface="Arial" charset="0"/>
              </a:rPr>
              <a:t> </a:t>
            </a:r>
            <a:r>
              <a:rPr lang="ru-RU" sz="1800" dirty="0">
                <a:solidFill>
                  <a:schemeClr val="tx1"/>
                </a:solidFill>
                <a:cs typeface="Arial" charset="0"/>
              </a:rPr>
              <a:t> </a:t>
            </a:r>
            <a:endParaRPr lang="ru-RU" sz="1600" dirty="0">
              <a:solidFill>
                <a:srgbClr val="FFFFFF"/>
              </a:solidFill>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304800"/>
            <a:ext cx="8229600" cy="381000"/>
          </a:xfrm>
        </p:spPr>
        <p:txBody>
          <a:bodyPr wrap="square" numCol="1" anchorCtr="0" compatLnSpc="1">
            <a:prstTxWarp prst="textNoShape">
              <a:avLst/>
            </a:prstTxWarp>
            <a:normAutofit fontScale="90000"/>
          </a:bodyPr>
          <a:lstStyle/>
          <a:p>
            <a:pPr algn="ctr" eaLnBrk="1" hangingPunct="1">
              <a:defRPr/>
            </a:pPr>
            <a:r>
              <a:rPr lang="en-US" sz="2200" b="1" cap="none" smtClean="0"/>
              <a:t>I</a:t>
            </a:r>
            <a:r>
              <a:rPr lang="ru-RU" sz="2200" b="1" cap="none" smtClean="0"/>
              <a:t>.</a:t>
            </a:r>
            <a:r>
              <a:rPr lang="ru-RU" sz="3200" b="1" cap="none" smtClean="0"/>
              <a:t> </a:t>
            </a:r>
            <a:r>
              <a:rPr lang="ru-RU" sz="2200" b="1" cap="none" smtClean="0"/>
              <a:t>ЖАЛПЫ ЕРЕЖЕЛЕР</a:t>
            </a:r>
          </a:p>
        </p:txBody>
      </p:sp>
      <p:sp>
        <p:nvSpPr>
          <p:cNvPr id="18434" name="Номер слайда 5"/>
          <p:cNvSpPr>
            <a:spLocks noGrp="1"/>
          </p:cNvSpPr>
          <p:nvPr>
            <p:ph type="sldNum" sz="quarter" idx="11"/>
          </p:nvPr>
        </p:nvSpPr>
        <p:spPr bwMode="auto">
          <a:xfrm>
            <a:off x="8610600" y="6324600"/>
            <a:ext cx="381000" cy="457200"/>
          </a:xfrm>
          <a:noFill/>
          <a:ln>
            <a:miter lim="800000"/>
            <a:headEnd/>
            <a:tailEnd/>
          </a:ln>
        </p:spPr>
        <p:txBody>
          <a:bodyPr wrap="square" numCol="1" anchorCtr="0" compatLnSpc="1">
            <a:prstTxWarp prst="textNoShape">
              <a:avLst/>
            </a:prstTxWarp>
          </a:bodyPr>
          <a:lstStyle/>
          <a:p>
            <a:fld id="{FB181662-0B6F-495E-9F48-4ED572BBAEAF}" type="slidenum">
              <a:rPr lang="ru-RU" smtClean="0">
                <a:cs typeface="Arial" charset="0"/>
              </a:rPr>
              <a:pPr/>
              <a:t>4</a:t>
            </a:fld>
            <a:endParaRPr lang="ru-RU" smtClean="0">
              <a:cs typeface="Arial" charset="0"/>
            </a:endParaRPr>
          </a:p>
        </p:txBody>
      </p:sp>
      <p:graphicFrame>
        <p:nvGraphicFramePr>
          <p:cNvPr id="18468" name="Group 36"/>
          <p:cNvGraphicFramePr>
            <a:graphicFrameLocks noGrp="1"/>
          </p:cNvGraphicFramePr>
          <p:nvPr>
            <p:extLst>
              <p:ext uri="{D42A27DB-BD31-4B8C-83A1-F6EECF244321}">
                <p14:modId xmlns:p14="http://schemas.microsoft.com/office/powerpoint/2010/main" val="3537897561"/>
              </p:ext>
            </p:extLst>
          </p:nvPr>
        </p:nvGraphicFramePr>
        <p:xfrm>
          <a:off x="419100" y="1752600"/>
          <a:ext cx="8305800" cy="3870960"/>
        </p:xfrm>
        <a:graphic>
          <a:graphicData uri="http://schemas.openxmlformats.org/drawingml/2006/table">
            <a:tbl>
              <a:tblPr/>
              <a:tblGrid>
                <a:gridCol w="484188"/>
                <a:gridCol w="4435475"/>
                <a:gridCol w="3386137"/>
              </a:tblGrid>
              <a:tr h="37465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dirty="0" smtClean="0">
                          <a:ln>
                            <a:noFill/>
                          </a:ln>
                          <a:solidFill>
                            <a:schemeClr val="tx1"/>
                          </a:solidFill>
                          <a:effectLst/>
                          <a:latin typeface="Arial" charset="0"/>
                          <a:cs typeface="Arial" charset="0"/>
                        </a:rPr>
                        <a:t>1</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chemeClr val="tx1"/>
                          </a:solidFill>
                          <a:effectLst/>
                          <a:latin typeface="Arial" charset="0"/>
                          <a:cs typeface="Arial" charset="0"/>
                        </a:rPr>
                        <a:t>Валюталық операцияны тіркеу</a:t>
                      </a:r>
                      <a:endParaRPr kumimoji="0" lang="ru-RU" sz="14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2015 жылы 1962 қызмет </a:t>
                      </a:r>
                      <a:br>
                        <a:rPr kumimoji="0" lang="kk-KZ" sz="1400" b="0" i="0" u="none" strike="noStrike" kern="1200" cap="none" normalizeH="0" baseline="0" dirty="0" smtClean="0">
                          <a:ln>
                            <a:noFill/>
                          </a:ln>
                          <a:solidFill>
                            <a:schemeClr val="tx1"/>
                          </a:solidFill>
                          <a:effectLst/>
                          <a:latin typeface="Arial" charset="0"/>
                          <a:ea typeface="+mn-ea"/>
                          <a:cs typeface="Arial" charset="0"/>
                        </a:rPr>
                      </a:br>
                      <a:r>
                        <a:rPr kumimoji="0" lang="kk-KZ" sz="1400" b="0" i="0" u="none" strike="noStrike" kern="1200" cap="none" normalizeH="0" baseline="0" dirty="0" smtClean="0">
                          <a:ln>
                            <a:noFill/>
                          </a:ln>
                          <a:solidFill>
                            <a:schemeClr val="tx1"/>
                          </a:solidFill>
                          <a:effectLst/>
                          <a:latin typeface="Arial" charset="0"/>
                          <a:ea typeface="+mn-ea"/>
                          <a:cs typeface="Arial" charset="0"/>
                        </a:rPr>
                        <a:t>(мемлекеттік көрсетілетін қызметтердің жалпы санының 36,5 %) </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5984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2</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cap="none" normalizeH="0" baseline="0" dirty="0" smtClean="0">
                          <a:ln>
                            <a:noFill/>
                          </a:ln>
                          <a:solidFill>
                            <a:schemeClr val="tx1"/>
                          </a:solidFill>
                          <a:effectLst/>
                          <a:latin typeface="Arial" charset="0"/>
                          <a:cs typeface="Arial" charset="0"/>
                        </a:rPr>
                        <a:t>Акцияларды орналастыру қорытындылары туралы есепті бекіту</a:t>
                      </a:r>
                      <a:endParaRPr kumimoji="0" lang="ru-RU" sz="14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kern="1200" cap="none" normalizeH="0" baseline="0" dirty="0" smtClean="0">
                          <a:ln>
                            <a:noFill/>
                          </a:ln>
                          <a:solidFill>
                            <a:schemeClr val="tx1"/>
                          </a:solidFill>
                          <a:effectLst/>
                          <a:latin typeface="Arial" charset="0"/>
                          <a:ea typeface="+mn-ea"/>
                          <a:cs typeface="Arial" charset="0"/>
                        </a:rPr>
                        <a:t>2015 </a:t>
                      </a:r>
                      <a:r>
                        <a:rPr kumimoji="0" lang="kk-KZ" sz="1400" b="0" i="0" u="none" strike="noStrike" kern="1200" cap="none" normalizeH="0" baseline="0" dirty="0" smtClean="0">
                          <a:ln>
                            <a:noFill/>
                          </a:ln>
                          <a:solidFill>
                            <a:schemeClr val="tx1"/>
                          </a:solidFill>
                          <a:effectLst/>
                          <a:latin typeface="Arial" charset="0"/>
                          <a:ea typeface="+mn-ea"/>
                          <a:cs typeface="Arial" charset="0"/>
                        </a:rPr>
                        <a:t>жылы</a:t>
                      </a:r>
                      <a:r>
                        <a:rPr kumimoji="0" lang="ru-RU" sz="1400" b="0" i="0" u="none" strike="noStrike" kern="1200" cap="none" normalizeH="0" baseline="0" dirty="0" smtClean="0">
                          <a:ln>
                            <a:noFill/>
                          </a:ln>
                          <a:solidFill>
                            <a:schemeClr val="tx1"/>
                          </a:solidFill>
                          <a:effectLst/>
                          <a:latin typeface="Arial" charset="0"/>
                          <a:ea typeface="+mn-ea"/>
                          <a:cs typeface="Arial" charset="0"/>
                        </a:rPr>
                        <a:t> 1382 </a:t>
                      </a:r>
                      <a:r>
                        <a:rPr kumimoji="0" lang="kk-KZ" sz="1400" b="0" i="0" u="none" strike="noStrike" kern="1200" cap="none" normalizeH="0" baseline="0" dirty="0" smtClean="0">
                          <a:ln>
                            <a:noFill/>
                          </a:ln>
                          <a:solidFill>
                            <a:schemeClr val="tx1"/>
                          </a:solidFill>
                          <a:effectLst/>
                          <a:latin typeface="Arial" charset="0"/>
                          <a:ea typeface="+mn-ea"/>
                          <a:cs typeface="Arial" charset="0"/>
                        </a:rPr>
                        <a:t>қызмет көрсетілді </a:t>
                      </a:r>
                      <a:r>
                        <a:rPr kumimoji="0" lang="ru-RU" sz="1400" b="0" i="0" u="none" strike="noStrike" kern="1200" cap="none" normalizeH="0" baseline="0" dirty="0" smtClean="0">
                          <a:ln>
                            <a:noFill/>
                          </a:ln>
                          <a:solidFill>
                            <a:schemeClr val="tx1"/>
                          </a:solidFill>
                          <a:effectLst/>
                          <a:latin typeface="Arial" charset="0"/>
                          <a:ea typeface="+mn-ea"/>
                          <a:cs typeface="Arial" charset="0"/>
                        </a:rPr>
                        <a:t>(</a:t>
                      </a:r>
                      <a:r>
                        <a:rPr kumimoji="0" lang="kk-KZ" sz="1400" b="0" i="0" u="none" strike="noStrike" kern="1200" cap="none" normalizeH="0" baseline="0" dirty="0" smtClean="0">
                          <a:ln>
                            <a:noFill/>
                          </a:ln>
                          <a:solidFill>
                            <a:schemeClr val="tx1"/>
                          </a:solidFill>
                          <a:effectLst/>
                          <a:latin typeface="Arial" charset="0"/>
                          <a:ea typeface="+mn-ea"/>
                          <a:cs typeface="Arial" charset="0"/>
                        </a:rPr>
                        <a:t>мемлекеттік көрсетілетін қызметтердің жалпы санының </a:t>
                      </a:r>
                      <a:r>
                        <a:rPr kumimoji="0" lang="ru-RU" sz="1400" b="0" i="0" u="none" strike="noStrike" kern="1200" cap="none" normalizeH="0" baseline="0" dirty="0" smtClean="0">
                          <a:ln>
                            <a:noFill/>
                          </a:ln>
                          <a:solidFill>
                            <a:schemeClr val="tx1"/>
                          </a:solidFill>
                          <a:effectLst/>
                          <a:latin typeface="Arial" charset="0"/>
                          <a:ea typeface="+mn-ea"/>
                          <a:cs typeface="Arial" charset="0"/>
                        </a:rPr>
                        <a:t>25,7 %)</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55086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3</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kern="1200" cap="none" normalizeH="0" baseline="0" dirty="0" smtClean="0">
                          <a:ln>
                            <a:noFill/>
                          </a:ln>
                          <a:solidFill>
                            <a:schemeClr val="tx1"/>
                          </a:solidFill>
                          <a:effectLst/>
                          <a:latin typeface="Arial" charset="0"/>
                          <a:ea typeface="+mn-ea"/>
                          <a:cs typeface="Arial" charset="0"/>
                        </a:rPr>
                        <a:t>Облигацияларды орналастыру қорытындылары туралы есепті бекіту</a:t>
                      </a:r>
                      <a:endParaRPr kumimoji="0" lang="ru-RU" sz="1400" b="1"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kern="1200" cap="none" normalizeH="0" baseline="0" dirty="0" smtClean="0">
                          <a:ln>
                            <a:noFill/>
                          </a:ln>
                          <a:solidFill>
                            <a:schemeClr val="tx1"/>
                          </a:solidFill>
                          <a:effectLst/>
                          <a:latin typeface="Arial" charset="0"/>
                          <a:ea typeface="+mn-ea"/>
                          <a:cs typeface="Arial" charset="0"/>
                        </a:rPr>
                        <a:t>2015 </a:t>
                      </a:r>
                      <a:r>
                        <a:rPr kumimoji="0" lang="kk-KZ" sz="1400" b="0" i="0" u="none" strike="noStrike" kern="1200" cap="none" normalizeH="0" baseline="0" dirty="0" smtClean="0">
                          <a:ln>
                            <a:noFill/>
                          </a:ln>
                          <a:solidFill>
                            <a:schemeClr val="tx1"/>
                          </a:solidFill>
                          <a:effectLst/>
                          <a:latin typeface="Arial" charset="0"/>
                          <a:ea typeface="+mn-ea"/>
                          <a:cs typeface="Arial" charset="0"/>
                        </a:rPr>
                        <a:t>жылы</a:t>
                      </a:r>
                      <a:r>
                        <a:rPr kumimoji="0" lang="ru-RU" sz="1400" b="0" i="0" u="none" strike="noStrike" kern="1200" cap="none" normalizeH="0" baseline="0" dirty="0" smtClean="0">
                          <a:ln>
                            <a:noFill/>
                          </a:ln>
                          <a:solidFill>
                            <a:schemeClr val="tx1"/>
                          </a:solidFill>
                          <a:effectLst/>
                          <a:latin typeface="Arial" charset="0"/>
                          <a:ea typeface="+mn-ea"/>
                          <a:cs typeface="Arial" charset="0"/>
                        </a:rPr>
                        <a:t> 431 </a:t>
                      </a:r>
                      <a:r>
                        <a:rPr kumimoji="0" lang="kk-KZ" sz="1400" b="0" i="0" u="none" strike="noStrike" kern="1200" cap="none" normalizeH="0" baseline="0" dirty="0" smtClean="0">
                          <a:ln>
                            <a:noFill/>
                          </a:ln>
                          <a:solidFill>
                            <a:schemeClr val="tx1"/>
                          </a:solidFill>
                          <a:effectLst/>
                          <a:latin typeface="Arial" charset="0"/>
                          <a:ea typeface="+mn-ea"/>
                          <a:cs typeface="Arial" charset="0"/>
                        </a:rPr>
                        <a:t>қызмет көрсетілді </a:t>
                      </a:r>
                      <a:r>
                        <a:rPr kumimoji="0" lang="ru-RU" sz="1400" b="0" i="0" u="none" strike="noStrike" kern="1200" cap="none" normalizeH="0" baseline="0" dirty="0" smtClean="0">
                          <a:ln>
                            <a:noFill/>
                          </a:ln>
                          <a:solidFill>
                            <a:schemeClr val="tx1"/>
                          </a:solidFill>
                          <a:effectLst/>
                          <a:latin typeface="Arial" charset="0"/>
                          <a:ea typeface="+mn-ea"/>
                          <a:cs typeface="Arial" charset="0"/>
                        </a:rPr>
                        <a:t>(</a:t>
                      </a:r>
                      <a:r>
                        <a:rPr kumimoji="0" lang="kk-KZ" sz="1400" b="0" i="0" u="none" strike="noStrike" kern="1200" cap="none" normalizeH="0" baseline="0" dirty="0" smtClean="0">
                          <a:ln>
                            <a:noFill/>
                          </a:ln>
                          <a:solidFill>
                            <a:schemeClr val="tx1"/>
                          </a:solidFill>
                          <a:effectLst/>
                          <a:latin typeface="Arial" charset="0"/>
                          <a:ea typeface="+mn-ea"/>
                          <a:cs typeface="Arial" charset="0"/>
                        </a:rPr>
                        <a:t>мемлекеттік көрсетілетін қызметтердің жалпы санының </a:t>
                      </a:r>
                      <a:r>
                        <a:rPr kumimoji="0" lang="ru-RU" sz="1400" b="0" i="0" u="none" strike="noStrike" kern="1200" cap="none" normalizeH="0" baseline="0" dirty="0" smtClean="0">
                          <a:ln>
                            <a:noFill/>
                          </a:ln>
                          <a:solidFill>
                            <a:schemeClr val="tx1"/>
                          </a:solidFill>
                          <a:effectLst/>
                          <a:latin typeface="Arial" charset="0"/>
                          <a:ea typeface="+mn-ea"/>
                          <a:cs typeface="Arial" charset="0"/>
                        </a:rPr>
                        <a:t>8,0 %)</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37465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4</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kern="1200" cap="none" normalizeH="0" baseline="0" dirty="0" smtClean="0">
                          <a:ln>
                            <a:noFill/>
                          </a:ln>
                          <a:solidFill>
                            <a:schemeClr val="tx1"/>
                          </a:solidFill>
                          <a:effectLst/>
                          <a:latin typeface="Arial" charset="0"/>
                          <a:ea typeface="+mn-ea"/>
                          <a:cs typeface="Arial" charset="0"/>
                        </a:rPr>
                        <a:t>Валюталық операция туралы немесе шетелдік банкте банк шотын ашу туралы хабарламаны растау </a:t>
                      </a:r>
                      <a:endParaRPr kumimoji="0" lang="ru-RU" sz="1400" b="1"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 </a:t>
                      </a:r>
                      <a:r>
                        <a:rPr kumimoji="0" lang="ru-RU" sz="1400" b="0" i="0" u="none" strike="noStrike" kern="1200" cap="none" normalizeH="0" baseline="0" dirty="0" smtClean="0">
                          <a:ln>
                            <a:noFill/>
                          </a:ln>
                          <a:solidFill>
                            <a:schemeClr val="tx1"/>
                          </a:solidFill>
                          <a:effectLst/>
                          <a:latin typeface="Arial" charset="0"/>
                          <a:ea typeface="+mn-ea"/>
                          <a:cs typeface="Arial" charset="0"/>
                        </a:rPr>
                        <a:t>2015 </a:t>
                      </a:r>
                      <a:r>
                        <a:rPr kumimoji="0" lang="kk-KZ" sz="1400" b="0" i="0" u="none" strike="noStrike" kern="1200" cap="none" normalizeH="0" baseline="0" dirty="0" smtClean="0">
                          <a:ln>
                            <a:noFill/>
                          </a:ln>
                          <a:solidFill>
                            <a:schemeClr val="tx1"/>
                          </a:solidFill>
                          <a:effectLst/>
                          <a:latin typeface="Arial" charset="0"/>
                          <a:ea typeface="+mn-ea"/>
                          <a:cs typeface="Arial" charset="0"/>
                        </a:rPr>
                        <a:t>жылы </a:t>
                      </a:r>
                      <a:r>
                        <a:rPr kumimoji="0" lang="ru-RU" sz="1400" b="0" i="0" u="none" strike="noStrike" kern="1200" cap="none" normalizeH="0" baseline="0" dirty="0" smtClean="0">
                          <a:ln>
                            <a:noFill/>
                          </a:ln>
                          <a:solidFill>
                            <a:schemeClr val="tx1"/>
                          </a:solidFill>
                          <a:effectLst/>
                          <a:latin typeface="Arial" charset="0"/>
                          <a:ea typeface="+mn-ea"/>
                          <a:cs typeface="Arial" charset="0"/>
                        </a:rPr>
                        <a:t>331 </a:t>
                      </a:r>
                      <a:r>
                        <a:rPr kumimoji="0" lang="kk-KZ" sz="1400" b="0" i="0" u="none" strike="noStrike" kern="1200" cap="none" normalizeH="0" baseline="0" dirty="0" smtClean="0">
                          <a:ln>
                            <a:noFill/>
                          </a:ln>
                          <a:solidFill>
                            <a:schemeClr val="tx1"/>
                          </a:solidFill>
                          <a:effectLst/>
                          <a:latin typeface="Arial" charset="0"/>
                          <a:ea typeface="+mn-ea"/>
                          <a:cs typeface="Arial" charset="0"/>
                        </a:rPr>
                        <a:t>қызмет көрсетілді </a:t>
                      </a:r>
                      <a:r>
                        <a:rPr kumimoji="0" lang="ru-RU" sz="1400" b="0" i="0" u="none" strike="noStrike" kern="1200" cap="none" normalizeH="0" baseline="0" dirty="0" smtClean="0">
                          <a:ln>
                            <a:noFill/>
                          </a:ln>
                          <a:solidFill>
                            <a:schemeClr val="tx1"/>
                          </a:solidFill>
                          <a:effectLst/>
                          <a:latin typeface="Arial" charset="0"/>
                          <a:ea typeface="+mn-ea"/>
                          <a:cs typeface="Arial" charset="0"/>
                        </a:rPr>
                        <a:t>(</a:t>
                      </a:r>
                      <a:r>
                        <a:rPr kumimoji="0" lang="kk-KZ" sz="1400" b="0" i="0" u="none" strike="noStrike" kern="1200" cap="none" normalizeH="0" baseline="0" dirty="0" smtClean="0">
                          <a:ln>
                            <a:noFill/>
                          </a:ln>
                          <a:solidFill>
                            <a:schemeClr val="tx1"/>
                          </a:solidFill>
                          <a:effectLst/>
                          <a:latin typeface="Arial" charset="0"/>
                          <a:ea typeface="+mn-ea"/>
                          <a:cs typeface="Arial" charset="0"/>
                        </a:rPr>
                        <a:t>мемлекеттік көрсетілетін қызметтердің жалпы санының </a:t>
                      </a:r>
                      <a:r>
                        <a:rPr kumimoji="0" lang="ru-RU" sz="1400" b="0" i="0" u="none" strike="noStrike" kern="1200" cap="none" normalizeH="0" baseline="0" dirty="0" smtClean="0">
                          <a:ln>
                            <a:noFill/>
                          </a:ln>
                          <a:solidFill>
                            <a:schemeClr val="tx1"/>
                          </a:solidFill>
                          <a:effectLst/>
                          <a:latin typeface="Arial" charset="0"/>
                          <a:ea typeface="+mn-ea"/>
                          <a:cs typeface="Arial" charset="0"/>
                        </a:rPr>
                        <a:t>6,2 %</a:t>
                      </a:r>
                      <a:r>
                        <a:rPr kumimoji="0" lang="kk-KZ" sz="1400" b="0" i="0" u="none" strike="noStrike" kern="1200" cap="none" normalizeH="0" baseline="0" dirty="0" smtClean="0">
                          <a:ln>
                            <a:noFill/>
                          </a:ln>
                          <a:solidFill>
                            <a:schemeClr val="tx1"/>
                          </a:solidFill>
                          <a:effectLst/>
                          <a:latin typeface="Arial" charset="0"/>
                          <a:ea typeface="+mn-ea"/>
                          <a:cs typeface="Arial" charset="0"/>
                        </a:rPr>
                        <a:t>)</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5984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5</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kern="1200" cap="none" normalizeH="0" baseline="0" dirty="0" smtClean="0">
                          <a:ln>
                            <a:noFill/>
                          </a:ln>
                          <a:solidFill>
                            <a:schemeClr val="tx1"/>
                          </a:solidFill>
                          <a:effectLst/>
                          <a:latin typeface="Arial" charset="0"/>
                          <a:ea typeface="+mn-ea"/>
                          <a:cs typeface="Arial" charset="0"/>
                        </a:rPr>
                        <a:t>Қаржы ұйымдарының, банк, сақтандыру холдингтерінің басшы қызметкерлерінің сайлауға (тағайындауға) келісім беру</a:t>
                      </a:r>
                      <a:endParaRPr kumimoji="0" lang="ru-RU" sz="1400" b="1"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kern="1200" cap="none" normalizeH="0" baseline="0" dirty="0" smtClean="0">
                          <a:ln>
                            <a:noFill/>
                          </a:ln>
                          <a:solidFill>
                            <a:schemeClr val="tx1"/>
                          </a:solidFill>
                          <a:effectLst/>
                          <a:latin typeface="Arial" charset="0"/>
                          <a:ea typeface="+mn-ea"/>
                          <a:cs typeface="Arial" charset="0"/>
                        </a:rPr>
                        <a:t>2015 </a:t>
                      </a:r>
                      <a:r>
                        <a:rPr kumimoji="0" lang="kk-KZ" sz="1400" b="0" i="0" u="none" strike="noStrike" kern="1200" cap="none" normalizeH="0" baseline="0" dirty="0" smtClean="0">
                          <a:ln>
                            <a:noFill/>
                          </a:ln>
                          <a:solidFill>
                            <a:schemeClr val="tx1"/>
                          </a:solidFill>
                          <a:effectLst/>
                          <a:latin typeface="Arial" charset="0"/>
                          <a:ea typeface="+mn-ea"/>
                          <a:cs typeface="Arial" charset="0"/>
                        </a:rPr>
                        <a:t>жылы </a:t>
                      </a:r>
                      <a:r>
                        <a:rPr kumimoji="0" lang="ru-RU" sz="1400" b="0" i="0" u="none" strike="noStrike" kern="1200" cap="none" normalizeH="0" baseline="0" dirty="0" smtClean="0">
                          <a:ln>
                            <a:noFill/>
                          </a:ln>
                          <a:solidFill>
                            <a:schemeClr val="tx1"/>
                          </a:solidFill>
                          <a:effectLst/>
                          <a:latin typeface="Arial" charset="0"/>
                          <a:ea typeface="+mn-ea"/>
                          <a:cs typeface="Arial" charset="0"/>
                        </a:rPr>
                        <a:t>291 </a:t>
                      </a:r>
                      <a:r>
                        <a:rPr kumimoji="0" lang="kk-KZ" sz="1400" b="0" i="0" u="none" strike="noStrike" kern="1200" cap="none" normalizeH="0" baseline="0" dirty="0" smtClean="0">
                          <a:ln>
                            <a:noFill/>
                          </a:ln>
                          <a:solidFill>
                            <a:schemeClr val="tx1"/>
                          </a:solidFill>
                          <a:effectLst/>
                          <a:latin typeface="Arial" charset="0"/>
                          <a:ea typeface="+mn-ea"/>
                          <a:cs typeface="Arial" charset="0"/>
                        </a:rPr>
                        <a:t>қызмет көрсетілді </a:t>
                      </a:r>
                      <a:r>
                        <a:rPr kumimoji="0" lang="ru-RU" sz="1400" b="0" i="0" u="none" strike="noStrike" kern="1200" cap="none" normalizeH="0" baseline="0" dirty="0" smtClean="0">
                          <a:ln>
                            <a:noFill/>
                          </a:ln>
                          <a:solidFill>
                            <a:schemeClr val="tx1"/>
                          </a:solidFill>
                          <a:effectLst/>
                          <a:latin typeface="Arial" charset="0"/>
                          <a:ea typeface="+mn-ea"/>
                          <a:cs typeface="Arial" charset="0"/>
                        </a:rPr>
                        <a:t>(</a:t>
                      </a:r>
                      <a:r>
                        <a:rPr kumimoji="0" lang="kk-KZ" sz="1400" b="0" i="0" u="none" strike="noStrike" kern="1200" cap="none" normalizeH="0" baseline="0" dirty="0" smtClean="0">
                          <a:ln>
                            <a:noFill/>
                          </a:ln>
                          <a:solidFill>
                            <a:schemeClr val="tx1"/>
                          </a:solidFill>
                          <a:effectLst/>
                          <a:latin typeface="Arial" charset="0"/>
                          <a:ea typeface="+mn-ea"/>
                          <a:cs typeface="Arial" charset="0"/>
                        </a:rPr>
                        <a:t>мемлекеттік көрсетілетін қызметтердің жалпы санының </a:t>
                      </a:r>
                      <a:br>
                        <a:rPr kumimoji="0" lang="kk-KZ" sz="1400" b="0" i="0" u="none" strike="noStrike" kern="1200" cap="none" normalizeH="0" baseline="0" dirty="0" smtClean="0">
                          <a:ln>
                            <a:noFill/>
                          </a:ln>
                          <a:solidFill>
                            <a:schemeClr val="tx1"/>
                          </a:solidFill>
                          <a:effectLst/>
                          <a:latin typeface="Arial" charset="0"/>
                          <a:ea typeface="+mn-ea"/>
                          <a:cs typeface="Arial" charset="0"/>
                        </a:rPr>
                      </a:br>
                      <a:r>
                        <a:rPr kumimoji="0" lang="ru-RU" sz="1400" b="0" i="0" u="none" strike="noStrike" kern="1200" cap="none" normalizeH="0" baseline="0" dirty="0" smtClean="0">
                          <a:ln>
                            <a:noFill/>
                          </a:ln>
                          <a:solidFill>
                            <a:schemeClr val="tx1"/>
                          </a:solidFill>
                          <a:effectLst/>
                          <a:latin typeface="Arial" charset="0"/>
                          <a:ea typeface="+mn-ea"/>
                          <a:cs typeface="Arial" charset="0"/>
                        </a:rPr>
                        <a:t>5,4%) </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bl>
          </a:graphicData>
        </a:graphic>
      </p:graphicFrame>
      <p:sp>
        <p:nvSpPr>
          <p:cNvPr id="44" name="AutoShape 4"/>
          <p:cNvSpPr>
            <a:spLocks noChangeArrowheads="1"/>
          </p:cNvSpPr>
          <p:nvPr/>
        </p:nvSpPr>
        <p:spPr bwMode="auto">
          <a:xfrm>
            <a:off x="381000" y="838200"/>
            <a:ext cx="8382000" cy="676275"/>
          </a:xfrm>
          <a:prstGeom prst="roundRect">
            <a:avLst>
              <a:gd name="adj" fmla="val 16667"/>
            </a:avLst>
          </a:prstGeom>
          <a:ln>
            <a:headEnd/>
            <a:tailEnd/>
          </a:ln>
          <a:effectLst>
            <a:outerShdw blurRad="50800" dist="38100" algn="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kk-KZ" sz="1800" b="1">
                <a:solidFill>
                  <a:srgbClr val="FFFFFF"/>
                </a:solidFill>
                <a:cs typeface="Arial" charset="0"/>
              </a:rPr>
              <a:t>Ұлттық Банктің ен көп сұранысқа ие мемлекеттік көрсетілетін </a:t>
            </a:r>
            <a:br>
              <a:rPr lang="kk-KZ" sz="1800" b="1">
                <a:solidFill>
                  <a:srgbClr val="FFFFFF"/>
                </a:solidFill>
                <a:cs typeface="Arial" charset="0"/>
              </a:rPr>
            </a:br>
            <a:r>
              <a:rPr lang="kk-KZ" sz="1800" b="1">
                <a:solidFill>
                  <a:srgbClr val="FFFFFF"/>
                </a:solidFill>
                <a:cs typeface="Arial" charset="0"/>
              </a:rPr>
              <a:t>қызметтері мыналар болып табылады</a:t>
            </a:r>
            <a:r>
              <a:rPr lang="ru-RU">
                <a:solidFill>
                  <a:schemeClr val="tx1"/>
                </a:solidFill>
                <a:cs typeface="Arial" charset="0"/>
              </a:rPr>
              <a:t> </a:t>
            </a:r>
            <a:r>
              <a:rPr lang="ru-RU" sz="1800" b="1">
                <a:solidFill>
                  <a:srgbClr val="FFFFFF"/>
                </a:solidFill>
                <a:cs typeface="Arial"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28600"/>
            <a:ext cx="8229600" cy="457200"/>
          </a:xfrm>
        </p:spPr>
        <p:txBody>
          <a:bodyPr wrap="square" numCol="1" anchorCtr="0" compatLnSpc="1">
            <a:prstTxWarp prst="textNoShape">
              <a:avLst/>
            </a:prstTxWarp>
            <a:noAutofit/>
          </a:bodyPr>
          <a:lstStyle/>
          <a:p>
            <a:pPr algn="ctr" eaLnBrk="1" hangingPunct="1">
              <a:defRPr/>
            </a:pPr>
            <a:r>
              <a:rPr lang="en-US" sz="2400" b="1" cap="none" smtClean="0"/>
              <a:t>II</a:t>
            </a:r>
            <a:r>
              <a:rPr lang="ru-RU" sz="2400" b="1" cap="none" smtClean="0"/>
              <a:t>.</a:t>
            </a:r>
            <a:r>
              <a:rPr lang="ru-RU" b="1" cap="none" smtClean="0"/>
              <a:t> </a:t>
            </a:r>
            <a:r>
              <a:rPr lang="kk-KZ" sz="2000" b="1" cap="none" smtClean="0"/>
              <a:t>КӨРСЕТІЛЕТІН ҚЫЗМЕТТІ АЛУШЫЛАРМЕН ЖҰМЫС</a:t>
            </a:r>
            <a:endParaRPr lang="ru-RU" sz="2000" b="1" cap="none" smtClean="0"/>
          </a:p>
        </p:txBody>
      </p:sp>
      <p:sp>
        <p:nvSpPr>
          <p:cNvPr id="19458" name="Номер слайда 4"/>
          <p:cNvSpPr>
            <a:spLocks noGrp="1"/>
          </p:cNvSpPr>
          <p:nvPr>
            <p:ph type="sldNum" sz="quarter" idx="12"/>
          </p:nvPr>
        </p:nvSpPr>
        <p:spPr bwMode="auto">
          <a:xfrm>
            <a:off x="8610600" y="6400800"/>
            <a:ext cx="304800" cy="365125"/>
          </a:xfrm>
          <a:noFill/>
          <a:ln>
            <a:miter lim="800000"/>
            <a:headEnd/>
            <a:tailEnd/>
          </a:ln>
        </p:spPr>
        <p:txBody>
          <a:bodyPr wrap="square" numCol="1" anchorCtr="0" compatLnSpc="1">
            <a:prstTxWarp prst="textNoShape">
              <a:avLst/>
            </a:prstTxWarp>
          </a:bodyPr>
          <a:lstStyle/>
          <a:p>
            <a:fld id="{7F79E7D8-7BA2-43FC-A658-D6ED724DEA65}" type="slidenum">
              <a:rPr lang="ru-RU" smtClean="0">
                <a:cs typeface="Arial" charset="0"/>
              </a:rPr>
              <a:pPr/>
              <a:t>5</a:t>
            </a:fld>
            <a:endParaRPr lang="ru-RU" smtClean="0">
              <a:cs typeface="Arial" charset="0"/>
            </a:endParaRPr>
          </a:p>
        </p:txBody>
      </p:sp>
      <p:sp>
        <p:nvSpPr>
          <p:cNvPr id="12" name="Rectangle 7"/>
          <p:cNvSpPr>
            <a:spLocks noChangeArrowheads="1"/>
          </p:cNvSpPr>
          <p:nvPr/>
        </p:nvSpPr>
        <p:spPr bwMode="auto">
          <a:xfrm>
            <a:off x="228601" y="685801"/>
            <a:ext cx="4038599" cy="2438399"/>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b="1" dirty="0">
                <a:solidFill>
                  <a:srgbClr val="000000"/>
                </a:solidFill>
                <a:cs typeface="Arial" charset="0"/>
              </a:rPr>
              <a:t>Мемлекеттік қызмет көрсету тәртібі туралы ақпарат </a:t>
            </a:r>
            <a:r>
              <a:rPr lang="kk-KZ" sz="1400" dirty="0">
                <a:solidFill>
                  <a:srgbClr val="000000"/>
                </a:solidFill>
                <a:cs typeface="Arial" charset="0"/>
              </a:rPr>
              <a:t>Ұлттық Банктің </a:t>
            </a:r>
            <a:r>
              <a:rPr lang="kk-KZ" sz="1400" b="1" dirty="0" err="1">
                <a:solidFill>
                  <a:srgbClr val="000000"/>
                </a:solidFill>
                <a:cs typeface="Arial" charset="0"/>
              </a:rPr>
              <a:t>www.nationalbank.kz</a:t>
            </a:r>
            <a:r>
              <a:rPr lang="kk-KZ" sz="1400" dirty="0" err="1">
                <a:solidFill>
                  <a:srgbClr val="000000"/>
                </a:solidFill>
                <a:cs typeface="Arial" charset="0"/>
              </a:rPr>
              <a:t>.</a:t>
            </a:r>
            <a:r>
              <a:rPr lang="kk-KZ" sz="1400" dirty="0">
                <a:solidFill>
                  <a:srgbClr val="000000"/>
                </a:solidFill>
                <a:cs typeface="Arial" charset="0"/>
              </a:rPr>
              <a:t> </a:t>
            </a:r>
            <a:r>
              <a:rPr lang="kk-KZ" sz="1400" dirty="0" err="1">
                <a:solidFill>
                  <a:srgbClr val="000000"/>
                </a:solidFill>
                <a:cs typeface="Arial" charset="0"/>
              </a:rPr>
              <a:t>интернет-ресурсында</a:t>
            </a:r>
            <a:r>
              <a:rPr lang="kk-KZ" sz="1400" dirty="0">
                <a:solidFill>
                  <a:srgbClr val="000000"/>
                </a:solidFill>
                <a:cs typeface="Arial" charset="0"/>
              </a:rPr>
              <a:t> «Ұлттық Банктің мемлекеттік көрсетілетін қызметтері» бөлімінде, сондай-ақ </a:t>
            </a:r>
            <a:r>
              <a:rPr lang="kk-KZ" sz="1400" b="1" dirty="0">
                <a:solidFill>
                  <a:srgbClr val="000000"/>
                </a:solidFill>
                <a:cs typeface="Arial" charset="0"/>
              </a:rPr>
              <a:t>«электрондық үкіметтің»  </a:t>
            </a:r>
            <a:r>
              <a:rPr lang="kk-KZ" sz="1400" b="1" dirty="0" err="1">
                <a:solidFill>
                  <a:srgbClr val="000000"/>
                </a:solidFill>
                <a:cs typeface="Arial" charset="0"/>
                <a:hlinkClick r:id="rId2"/>
              </a:rPr>
              <a:t>www.egov.kz</a:t>
            </a:r>
            <a:r>
              <a:rPr lang="kk-KZ" sz="1400" b="1" dirty="0">
                <a:solidFill>
                  <a:srgbClr val="000000"/>
                </a:solidFill>
                <a:cs typeface="Arial" charset="0"/>
              </a:rPr>
              <a:t> веб-порталында </a:t>
            </a:r>
            <a:r>
              <a:rPr lang="kk-KZ" sz="1400" dirty="0">
                <a:solidFill>
                  <a:srgbClr val="000000"/>
                </a:solidFill>
                <a:cs typeface="Arial" charset="0"/>
              </a:rPr>
              <a:t>«Бизнеске» бөлімінің «мемлекеттік органдар бойынша көрсетілетін қызметтер» кіші бөлімінде орналастырылған</a:t>
            </a:r>
            <a:endParaRPr lang="ru-RU" sz="1400" dirty="0">
              <a:solidFill>
                <a:srgbClr val="000000"/>
              </a:solidFill>
              <a:cs typeface="Arial" charset="0"/>
            </a:endParaRPr>
          </a:p>
        </p:txBody>
      </p:sp>
      <p:sp>
        <p:nvSpPr>
          <p:cNvPr id="13" name="Rectangle 7"/>
          <p:cNvSpPr>
            <a:spLocks noChangeArrowheads="1"/>
          </p:cNvSpPr>
          <p:nvPr/>
        </p:nvSpPr>
        <p:spPr bwMode="auto">
          <a:xfrm>
            <a:off x="228600" y="3124200"/>
            <a:ext cx="4038600" cy="3581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t>2015 жылғы 8 қыркүйек – 8 қазан аралығындағы кезеңде Ұлттық Банк мемлекеттік көрсетілетін қызметтер стандарттарының жобаларын «электрондық үкіметтің» </a:t>
            </a:r>
            <a:r>
              <a:rPr lang="kk-KZ" sz="1400" dirty="0" err="1">
                <a:hlinkClick r:id="rId2"/>
              </a:rPr>
              <a:t>www.egov.kz</a:t>
            </a:r>
            <a:r>
              <a:rPr lang="kk-KZ" sz="1400" dirty="0"/>
              <a:t> веб-порталында «Азаматтар және үкімет» бөлімінің «жария талқылау» кіші бөлімінде орналастыру арқылы оларды талқылау бойынша іс-шаралар өткізді. </a:t>
            </a:r>
            <a:endParaRPr lang="kk-KZ" sz="1400" dirty="0" smtClean="0"/>
          </a:p>
          <a:p>
            <a:pPr marL="285750" indent="-285750">
              <a:buClr>
                <a:srgbClr val="C00000"/>
              </a:buClr>
              <a:buFont typeface="Wingdings" pitchFamily="2" charset="2"/>
              <a:buChar char="§"/>
              <a:defRPr/>
            </a:pPr>
            <a:endParaRPr lang="ru-RU" sz="700" dirty="0">
              <a:solidFill>
                <a:srgbClr val="000000"/>
              </a:solidFill>
              <a:cs typeface="Arial" charset="0"/>
            </a:endParaRPr>
          </a:p>
          <a:p>
            <a:pPr marL="285750" indent="-285750">
              <a:buClr>
                <a:srgbClr val="C00000"/>
              </a:buClr>
              <a:buFont typeface="Wingdings" pitchFamily="2" charset="2"/>
              <a:buChar char="§"/>
              <a:defRPr/>
            </a:pPr>
            <a:r>
              <a:rPr lang="kk-KZ" sz="1400" dirty="0"/>
              <a:t>Ұлттық Банктің мемлекеттік көрсетілетін қызметтер стандарттарының жобаларын жария талқылау жүргізу кезеңінде олар бойынша көрсетілетін қызметтерді алушылардан ескертулер мен ұсыныстар түскен жоқ.</a:t>
            </a:r>
            <a:endParaRPr lang="ru-RU" sz="1400" dirty="0">
              <a:solidFill>
                <a:srgbClr val="000000"/>
              </a:solidFill>
              <a:cs typeface="Arial" charset="0"/>
            </a:endParaRPr>
          </a:p>
        </p:txBody>
      </p:sp>
      <p:sp>
        <p:nvSpPr>
          <p:cNvPr id="8" name="Rectangle 7"/>
          <p:cNvSpPr>
            <a:spLocks noChangeArrowheads="1"/>
          </p:cNvSpPr>
          <p:nvPr/>
        </p:nvSpPr>
        <p:spPr bwMode="auto">
          <a:xfrm>
            <a:off x="4648200" y="685801"/>
            <a:ext cx="4137025" cy="1371600"/>
          </a:xfrm>
          <a:prstGeom prst="rect">
            <a:avLst/>
          </a:prstGeom>
          <a:extLst/>
        </p:spPr>
        <p:style>
          <a:lnRef idx="1">
            <a:schemeClr val="accent2"/>
          </a:lnRef>
          <a:fillRef idx="2">
            <a:schemeClr val="accent2"/>
          </a:fillRef>
          <a:effectRef idx="1">
            <a:schemeClr val="accent2"/>
          </a:effectRef>
          <a:fontRef idx="minor">
            <a:schemeClr val="dk1"/>
          </a:fontRef>
        </p:style>
        <p:txBody>
          <a:bodyPr/>
          <a:lstStyle/>
          <a:p>
            <a:pPr marL="285750" indent="-285750">
              <a:buClr>
                <a:srgbClr val="C00000"/>
              </a:buClr>
              <a:buFont typeface="Wingdings" pitchFamily="2" charset="2"/>
              <a:buChar char="§"/>
              <a:defRPr/>
            </a:pPr>
            <a:r>
              <a:rPr lang="kk-KZ" sz="1400" dirty="0"/>
              <a:t>2015 жылы </a:t>
            </a:r>
            <a:r>
              <a:rPr lang="kk-KZ" sz="1400" b="1" dirty="0"/>
              <a:t>көрсетілетін қызметті алушылардың Ұлттық Банктің мемлекеттік қызметтерін көрсету тәртібі жөнінде хабардар болуын арттыру бойынша мынадай іс-шаралар жүзеге асырылды</a:t>
            </a:r>
            <a:r>
              <a:rPr lang="ru-RU" sz="1400" dirty="0" smtClean="0">
                <a:solidFill>
                  <a:srgbClr val="000000"/>
                </a:solidFill>
                <a:cs typeface="Arial" charset="0"/>
              </a:rPr>
              <a:t>:</a:t>
            </a:r>
            <a:endParaRPr lang="ru-RU" sz="1400" dirty="0">
              <a:solidFill>
                <a:srgbClr val="000000"/>
              </a:solidFill>
              <a:cs typeface="Arial" charset="0"/>
            </a:endParaRPr>
          </a:p>
        </p:txBody>
      </p:sp>
      <p:sp>
        <p:nvSpPr>
          <p:cNvPr id="9" name="Rectangle 7"/>
          <p:cNvSpPr>
            <a:spLocks noChangeArrowheads="1"/>
          </p:cNvSpPr>
          <p:nvPr/>
        </p:nvSpPr>
        <p:spPr bwMode="auto">
          <a:xfrm>
            <a:off x="4679642" y="2057401"/>
            <a:ext cx="4136572" cy="1142999"/>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defRPr/>
            </a:pPr>
            <a:r>
              <a:rPr lang="kk-KZ" sz="1400" dirty="0"/>
              <a:t>мерзімді баспасөз басылымдарында, сондай-ақ Қазақстан Республикасының әртүрлі облыстарының жергілікті атқарушы органдарының </a:t>
            </a:r>
            <a:r>
              <a:rPr lang="kk-KZ" sz="1400" dirty="0" err="1"/>
              <a:t>интернет-ресурстарында</a:t>
            </a:r>
            <a:r>
              <a:rPr lang="kk-KZ" sz="1400" dirty="0"/>
              <a:t> 278 мақала жарияланды</a:t>
            </a:r>
            <a:endParaRPr lang="ru-RU" sz="1400" dirty="0">
              <a:solidFill>
                <a:srgbClr val="000000"/>
              </a:solidFill>
              <a:cs typeface="Arial" charset="0"/>
            </a:endParaRPr>
          </a:p>
        </p:txBody>
      </p:sp>
      <p:pic>
        <p:nvPicPr>
          <p:cNvPr id="19469" name="Picture 5"/>
          <p:cNvPicPr>
            <a:picLocks noChangeAspect="1" noChangeArrowheads="1"/>
          </p:cNvPicPr>
          <p:nvPr/>
        </p:nvPicPr>
        <p:blipFill>
          <a:blip r:embed="rId3"/>
          <a:srcRect/>
          <a:stretch>
            <a:fillRect/>
          </a:stretch>
        </p:blipFill>
        <p:spPr bwMode="auto">
          <a:xfrm>
            <a:off x="7162800" y="5410200"/>
            <a:ext cx="1714500" cy="758825"/>
          </a:xfrm>
          <a:prstGeom prst="rect">
            <a:avLst/>
          </a:prstGeom>
          <a:noFill/>
          <a:ln w="9525">
            <a:noFill/>
            <a:miter lim="800000"/>
            <a:headEnd/>
            <a:tailEnd/>
          </a:ln>
        </p:spPr>
      </p:pic>
      <p:pic>
        <p:nvPicPr>
          <p:cNvPr id="19470" name="Picture 6"/>
          <p:cNvPicPr>
            <a:picLocks noChangeAspect="1" noChangeArrowheads="1"/>
          </p:cNvPicPr>
          <p:nvPr/>
        </p:nvPicPr>
        <p:blipFill>
          <a:blip r:embed="rId4"/>
          <a:srcRect/>
          <a:stretch>
            <a:fillRect/>
          </a:stretch>
        </p:blipFill>
        <p:spPr bwMode="auto">
          <a:xfrm>
            <a:off x="4630738" y="5486400"/>
            <a:ext cx="2379662" cy="750888"/>
          </a:xfrm>
          <a:prstGeom prst="rect">
            <a:avLst/>
          </a:prstGeom>
          <a:noFill/>
          <a:ln w="9525">
            <a:noFill/>
            <a:miter lim="800000"/>
            <a:headEnd/>
            <a:tailEnd/>
          </a:ln>
        </p:spPr>
      </p:pic>
      <p:pic>
        <p:nvPicPr>
          <p:cNvPr id="19471" name="Picture 7"/>
          <p:cNvPicPr>
            <a:picLocks noChangeAspect="1" noChangeArrowheads="1"/>
          </p:cNvPicPr>
          <p:nvPr/>
        </p:nvPicPr>
        <p:blipFill>
          <a:blip r:embed="rId5"/>
          <a:srcRect/>
          <a:stretch>
            <a:fillRect/>
          </a:stretch>
        </p:blipFill>
        <p:spPr bwMode="auto">
          <a:xfrm>
            <a:off x="4656138" y="4648200"/>
            <a:ext cx="3979862" cy="593725"/>
          </a:xfrm>
          <a:prstGeom prst="rect">
            <a:avLst/>
          </a:prstGeom>
          <a:noFill/>
          <a:ln w="9525">
            <a:noFill/>
            <a:miter lim="800000"/>
            <a:headEnd/>
            <a:tailEnd/>
          </a:ln>
        </p:spPr>
      </p:pic>
      <p:sp>
        <p:nvSpPr>
          <p:cNvPr id="11" name="Rectangle 7"/>
          <p:cNvSpPr>
            <a:spLocks noChangeArrowheads="1"/>
          </p:cNvSpPr>
          <p:nvPr/>
        </p:nvSpPr>
        <p:spPr bwMode="auto">
          <a:xfrm>
            <a:off x="4679642" y="3320955"/>
            <a:ext cx="4136572" cy="489045"/>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defRPr/>
            </a:pPr>
            <a:r>
              <a:rPr lang="kk-KZ" sz="1400" dirty="0"/>
              <a:t>Ұлттық Банк қызметкерлерінің радио және теледидарда  18 сөз сөйлеуі  дайындалды</a:t>
            </a:r>
            <a:endParaRPr lang="ru-RU" sz="1400" dirty="0">
              <a:solidFill>
                <a:srgbClr val="000000"/>
              </a:solidFill>
              <a:cs typeface="Arial" charset="0"/>
            </a:endParaRPr>
          </a:p>
        </p:txBody>
      </p:sp>
      <p:sp>
        <p:nvSpPr>
          <p:cNvPr id="14" name="Rectangle 7"/>
          <p:cNvSpPr>
            <a:spLocks noChangeArrowheads="1"/>
          </p:cNvSpPr>
          <p:nvPr/>
        </p:nvSpPr>
        <p:spPr bwMode="auto">
          <a:xfrm>
            <a:off x="4673955" y="3962400"/>
            <a:ext cx="4136572" cy="6858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defRPr/>
            </a:pPr>
            <a:r>
              <a:rPr lang="kk-KZ" sz="1400" dirty="0"/>
              <a:t>Ұлттық Банктің мемлекеттік қызметтерін көрсету мәселелері  бойынша  17 кездесу  және  дөңгелек  үстел ұйымдастырылды</a:t>
            </a:r>
            <a:endParaRPr lang="ru-RU" sz="1400"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7"/>
          <p:cNvSpPr>
            <a:spLocks noChangeArrowheads="1"/>
          </p:cNvSpPr>
          <p:nvPr/>
        </p:nvSpPr>
        <p:spPr bwMode="auto">
          <a:xfrm>
            <a:off x="212271" y="3636475"/>
            <a:ext cx="8748486" cy="3232604"/>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buClr>
                <a:srgbClr val="C00000"/>
              </a:buClr>
              <a:defRPr/>
            </a:pPr>
            <a:r>
              <a:rPr lang="kk-KZ" sz="1400" b="1" dirty="0"/>
              <a:t>Ұлттық Банктің</a:t>
            </a:r>
            <a:r>
              <a:rPr lang="ru-RU" sz="1400" b="1" dirty="0"/>
              <a:t> </a:t>
            </a:r>
            <a:r>
              <a:rPr lang="ru-RU" sz="1400" b="1" dirty="0" err="1"/>
              <a:t>интернет-ресурс</a:t>
            </a:r>
            <a:r>
              <a:rPr lang="kk-KZ" sz="1400" b="1" dirty="0" err="1"/>
              <a:t>ында</a:t>
            </a:r>
            <a:r>
              <a:rPr lang="kk-KZ" sz="1400" b="1" dirty="0"/>
              <a:t> </a:t>
            </a:r>
            <a:r>
              <a:rPr lang="ru-RU" sz="1400" b="1" dirty="0" smtClean="0"/>
              <a:t>:</a:t>
            </a:r>
          </a:p>
          <a:p>
            <a:pPr marL="285750" indent="-285750">
              <a:buClr>
                <a:srgbClr val="C00000"/>
              </a:buClr>
              <a:buFont typeface="Wingdings" pitchFamily="2" charset="2"/>
              <a:buChar char="§"/>
              <a:defRPr/>
            </a:pPr>
            <a:r>
              <a:rPr lang="ru-RU" sz="1400" dirty="0"/>
              <a:t>«</a:t>
            </a:r>
            <a:r>
              <a:rPr lang="kk-KZ" sz="1400" dirty="0"/>
              <a:t>Ұлттық Банктің  мемлекеттік  көрсетілетін қызметтері</a:t>
            </a:r>
            <a:r>
              <a:rPr lang="ru-RU" sz="1400" dirty="0"/>
              <a:t>»</a:t>
            </a:r>
            <a:r>
              <a:rPr lang="kk-KZ" sz="1400" dirty="0"/>
              <a:t> бөлімінде мемлекеттік көрсетілетін қызметтер регламенттері мен стандарттары туралы  ақпарат, мемлекеттік қызмет көрсету </a:t>
            </a:r>
            <a:r>
              <a:rPr lang="kk-KZ" sz="1400" dirty="0" err="1"/>
              <a:t>бизнес-процестерінің</a:t>
            </a:r>
            <a:r>
              <a:rPr lang="kk-KZ" sz="1400" dirty="0"/>
              <a:t> паспорттары мен анықтамалықтары, Ұлттық Банктің мемлекеттік қызметтер көрсету мәселелері бойынша қызметі туралы есеп, сондай-ақ мемлекеттік көрсетілетін қызметтердің тізілімі, көрсетілетін қызметтерді алушылардың байланыс деректері, көрсетілетін қызметтерді алушылар үшін статистикалық  және басқа  ақпарат орналастырылды</a:t>
            </a:r>
            <a:r>
              <a:rPr lang="ru-RU" sz="1400" dirty="0" smtClean="0"/>
              <a:t>.</a:t>
            </a:r>
          </a:p>
          <a:p>
            <a:pPr marL="285750" indent="-285750">
              <a:buFont typeface="Arial" panose="020B0604020202020204" pitchFamily="34" charset="0"/>
              <a:buChar char="•"/>
            </a:pPr>
            <a:r>
              <a:rPr lang="ru-RU" sz="1400" dirty="0"/>
              <a:t>1) </a:t>
            </a:r>
            <a:r>
              <a:rPr lang="kk-KZ" sz="1400" dirty="0"/>
              <a:t>«Мемлекеттік көрсетілетін қызметтерді автоматтандыру» кіші бөлімі жаңартылды, онда автоматтандыру рәсімінен өткен және http://elicense.kz/ сайтына тікелей сілтеме  жасай  отырып, электрондық нысанда алуға  болатын көрсетілетін қызметтер, сондай-ақ мемлекеттік көрсетілетін қызметтерді электрондық  нысанда </a:t>
            </a:r>
            <a:r>
              <a:rPr lang="kk-KZ" sz="1400" dirty="0" smtClean="0"/>
              <a:t>алудың </a:t>
            </a:r>
            <a:r>
              <a:rPr lang="kk-KZ" sz="1400" dirty="0"/>
              <a:t>басымдығы  туралы  ақпарат көрсетілген. </a:t>
            </a:r>
            <a:endParaRPr lang="ru-RU" sz="1400" dirty="0"/>
          </a:p>
          <a:p>
            <a:pPr marL="285750" indent="-285750">
              <a:buFont typeface="Arial" panose="020B0604020202020204" pitchFamily="34" charset="0"/>
              <a:buChar char="•"/>
            </a:pPr>
            <a:r>
              <a:rPr lang="kk-KZ" sz="1400" dirty="0"/>
              <a:t>2)  «Ұлттық Банктің  көрсетілетін қызметті алушылары үшін ақпарат» кіші бөлімі құрылды, онда Ұлттық Банктің «электрондық  үкімет» порталына сілтеме  жасай  отырып мемлекеттік  көрсетілетін қызметтері туралы жалпы ақпарат, көрсетілетін қызметтерді  алушылардың  міндеті және  басқа ақпарат </a:t>
            </a:r>
            <a:r>
              <a:rPr lang="kk-KZ" sz="1400" dirty="0" smtClean="0"/>
              <a:t>көрсетілген</a:t>
            </a:r>
            <a:r>
              <a:rPr lang="kk-KZ" sz="1400" dirty="0"/>
              <a:t>.</a:t>
            </a:r>
            <a:endParaRPr lang="ru-RU" sz="1400" dirty="0"/>
          </a:p>
        </p:txBody>
      </p:sp>
      <p:sp>
        <p:nvSpPr>
          <p:cNvPr id="26626" name="Rectangle 2"/>
          <p:cNvSpPr>
            <a:spLocks noGrp="1" noChangeArrowheads="1"/>
          </p:cNvSpPr>
          <p:nvPr>
            <p:ph type="title"/>
          </p:nvPr>
        </p:nvSpPr>
        <p:spPr>
          <a:xfrm>
            <a:off x="421943" y="87279"/>
            <a:ext cx="8229600" cy="457200"/>
          </a:xfrm>
        </p:spPr>
        <p:txBody>
          <a:bodyPr wrap="square" numCol="1" anchorCtr="0" compatLnSpc="1">
            <a:prstTxWarp prst="textNoShape">
              <a:avLst/>
            </a:prstTxWarp>
            <a:noAutofit/>
          </a:bodyPr>
          <a:lstStyle/>
          <a:p>
            <a:pPr algn="ctr" eaLnBrk="1" hangingPunct="1">
              <a:defRPr/>
            </a:pPr>
            <a:r>
              <a:rPr lang="en-US" sz="2400" b="1" cap="none" dirty="0" smtClean="0"/>
              <a:t>II</a:t>
            </a:r>
            <a:r>
              <a:rPr lang="ru-RU" sz="2400" b="1" cap="none" dirty="0" smtClean="0"/>
              <a:t>.</a:t>
            </a:r>
            <a:r>
              <a:rPr lang="ru-RU" b="1" cap="none" dirty="0" smtClean="0"/>
              <a:t> </a:t>
            </a:r>
            <a:r>
              <a:rPr lang="kk-KZ" sz="2000" b="1" cap="none" dirty="0" smtClean="0"/>
              <a:t>КӨРСЕТІЛЕТІН ҚЫЗМЕТТІ АЛУШЫЛАРМЕН ЖҰМЫС</a:t>
            </a:r>
            <a:endParaRPr lang="ru-RU" sz="2000" b="1" cap="none" dirty="0" smtClean="0"/>
          </a:p>
        </p:txBody>
      </p:sp>
      <p:sp>
        <p:nvSpPr>
          <p:cNvPr id="20482" name="Номер слайда 4"/>
          <p:cNvSpPr>
            <a:spLocks noGrp="1"/>
          </p:cNvSpPr>
          <p:nvPr>
            <p:ph type="sldNum" sz="quarter" idx="12"/>
          </p:nvPr>
        </p:nvSpPr>
        <p:spPr bwMode="auto">
          <a:xfrm>
            <a:off x="8610600" y="6400800"/>
            <a:ext cx="304800" cy="365125"/>
          </a:xfrm>
          <a:noFill/>
          <a:ln>
            <a:miter lim="800000"/>
            <a:headEnd/>
            <a:tailEnd/>
          </a:ln>
        </p:spPr>
        <p:txBody>
          <a:bodyPr wrap="square" numCol="1" anchorCtr="0" compatLnSpc="1">
            <a:prstTxWarp prst="textNoShape">
              <a:avLst/>
            </a:prstTxWarp>
          </a:bodyPr>
          <a:lstStyle/>
          <a:p>
            <a:fld id="{789825F5-A258-4552-A142-873F480C912F}" type="slidenum">
              <a:rPr lang="ru-RU" smtClean="0">
                <a:cs typeface="Arial" charset="0"/>
              </a:rPr>
              <a:pPr/>
              <a:t>6</a:t>
            </a:fld>
            <a:endParaRPr lang="ru-RU" smtClean="0">
              <a:cs typeface="Arial" charset="0"/>
            </a:endParaRPr>
          </a:p>
        </p:txBody>
      </p:sp>
      <p:sp>
        <p:nvSpPr>
          <p:cNvPr id="9" name="Rectangle 7"/>
          <p:cNvSpPr>
            <a:spLocks noChangeArrowheads="1"/>
          </p:cNvSpPr>
          <p:nvPr/>
        </p:nvSpPr>
        <p:spPr bwMode="auto">
          <a:xfrm>
            <a:off x="212271" y="511203"/>
            <a:ext cx="2881086" cy="3119912"/>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t>2015 жылы «Ұлттық ақпараттық технологиялар» АҚ-пен бірлесе отырып Ұлттық Банктің аумақтық филиалдарының мемлекеттік көрсетілетін қызметтерді алушыларын мемлекеттік көрсетілетін қызметтерді «электрондық  үкімет» веб-порталы арқылы  электрондық нысанда  алу тәртібі  бойынша  оқыту жөнінде  19 семинар өткізілді.</a:t>
            </a:r>
            <a:endParaRPr lang="ru-RU" sz="1400" dirty="0">
              <a:solidFill>
                <a:srgbClr val="000000"/>
              </a:solidFill>
              <a:cs typeface="Arial" charset="0"/>
            </a:endParaRPr>
          </a:p>
        </p:txBody>
      </p:sp>
      <p:sp>
        <p:nvSpPr>
          <p:cNvPr id="14" name="Rectangle 7"/>
          <p:cNvSpPr>
            <a:spLocks noChangeArrowheads="1"/>
          </p:cNvSpPr>
          <p:nvPr/>
        </p:nvSpPr>
        <p:spPr bwMode="auto">
          <a:xfrm>
            <a:off x="3245757" y="544479"/>
            <a:ext cx="3352800" cy="3090924"/>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Font typeface="Arial" panose="020B0604020202020204" pitchFamily="34" charset="0"/>
              <a:buChar char="•"/>
              <a:defRPr/>
            </a:pPr>
            <a:r>
              <a:rPr lang="kk-KZ" sz="1400" dirty="0" smtClean="0"/>
              <a:t>Ұлттық </a:t>
            </a:r>
            <a:r>
              <a:rPr lang="kk-KZ" sz="1400" dirty="0"/>
              <a:t>Банктің мемлекеттік көрсетілетін қызметтерін алушылар болып табылатын ұйымдардың басшылары, қызметкерлері үшін 24 семинар </a:t>
            </a:r>
            <a:r>
              <a:rPr lang="kk-KZ" sz="1400" dirty="0" smtClean="0"/>
              <a:t>өткізілді</a:t>
            </a:r>
          </a:p>
          <a:p>
            <a:pPr marL="285750" indent="-285750">
              <a:buFont typeface="Arial" panose="020B0604020202020204" pitchFamily="34" charset="0"/>
              <a:buChar char="•"/>
              <a:defRPr/>
            </a:pPr>
            <a:endParaRPr lang="kk-KZ" sz="1400" dirty="0">
              <a:solidFill>
                <a:srgbClr val="000000"/>
              </a:solidFill>
              <a:cs typeface="Arial" charset="0"/>
            </a:endParaRPr>
          </a:p>
          <a:p>
            <a:pPr marL="285750" indent="-285750">
              <a:buFont typeface="Arial" panose="020B0604020202020204" pitchFamily="34" charset="0"/>
              <a:buChar char="•"/>
              <a:defRPr/>
            </a:pPr>
            <a:r>
              <a:rPr lang="kk-KZ" sz="1400" dirty="0"/>
              <a:t>басқа  іс-шаралар (жадынамаларды, түсіндірме сипаттағы  хаттарды, баяндамаларды әзірлеу және  т.б.) жүргізілді.</a:t>
            </a:r>
            <a:endParaRPr lang="ru-RU" sz="1400" dirty="0">
              <a:solidFill>
                <a:srgbClr val="000000"/>
              </a:solidFill>
              <a:cs typeface="Arial" charset="0"/>
            </a:endParaRPr>
          </a:p>
        </p:txBody>
      </p:sp>
      <p:sp>
        <p:nvSpPr>
          <p:cNvPr id="15" name="Rectangle 7"/>
          <p:cNvSpPr>
            <a:spLocks noChangeArrowheads="1"/>
          </p:cNvSpPr>
          <p:nvPr/>
        </p:nvSpPr>
        <p:spPr bwMode="auto">
          <a:xfrm>
            <a:off x="6750957" y="552799"/>
            <a:ext cx="2209800" cy="3083676"/>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t>хаттар жіберілді, оның  ішінде көрсетілетін қызметтерді алушылардың  атына мемлекеттік көрсетілетін қызметтерді «электрондық үкімет» веб-порталы арқылы электрондық нысанда алу мүмкіндігі туралы  хаттар жіберілді</a:t>
            </a:r>
            <a:endParaRPr lang="ru-RU" sz="1400"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smtClean="0"/>
              <a:t>III</a:t>
            </a:r>
            <a:r>
              <a:rPr lang="ru-RU" sz="2000" b="1" cap="none" smtClean="0"/>
              <a:t>. </a:t>
            </a:r>
            <a:r>
              <a:rPr lang="kk-KZ" sz="2000" b="1" cap="none" smtClean="0"/>
              <a:t>МЕМЛЕКЕТТІК ҚЫЗМЕТТЕРДІ КӨРСЕТУ ПРОЦЕСТЕРІН ЖЕТІЛДІРУ БОЙЫНША ҚЫЗМЕТ</a:t>
            </a:r>
            <a:endParaRPr lang="ru-RU" sz="2000" b="1" cap="none" smtClean="0"/>
          </a:p>
        </p:txBody>
      </p:sp>
      <p:sp>
        <p:nvSpPr>
          <p:cNvPr id="21506" name="Номер слайда 4"/>
          <p:cNvSpPr>
            <a:spLocks noGrp="1"/>
          </p:cNvSpPr>
          <p:nvPr>
            <p:ph type="sldNum" sz="quarter" idx="12"/>
          </p:nvPr>
        </p:nvSpPr>
        <p:spPr bwMode="auto">
          <a:xfrm>
            <a:off x="8610600" y="6553200"/>
            <a:ext cx="304800" cy="365125"/>
          </a:xfrm>
          <a:noFill/>
          <a:ln>
            <a:miter lim="800000"/>
            <a:headEnd/>
            <a:tailEnd/>
          </a:ln>
        </p:spPr>
        <p:txBody>
          <a:bodyPr wrap="square" numCol="1" anchorCtr="0" compatLnSpc="1">
            <a:prstTxWarp prst="textNoShape">
              <a:avLst/>
            </a:prstTxWarp>
          </a:bodyPr>
          <a:lstStyle/>
          <a:p>
            <a:fld id="{0A16EDD1-C9B2-4831-BF44-004EB0791B7A}" type="slidenum">
              <a:rPr lang="ru-RU" smtClean="0">
                <a:cs typeface="Arial" charset="0"/>
              </a:rPr>
              <a:pPr/>
              <a:t>7</a:t>
            </a:fld>
            <a:endParaRPr lang="ru-RU" smtClean="0">
              <a:cs typeface="Arial" charset="0"/>
            </a:endParaRPr>
          </a:p>
        </p:txBody>
      </p:sp>
      <p:sp>
        <p:nvSpPr>
          <p:cNvPr id="12" name="Rectangle 7"/>
          <p:cNvSpPr>
            <a:spLocks noChangeArrowheads="1"/>
          </p:cNvSpPr>
          <p:nvPr/>
        </p:nvSpPr>
        <p:spPr bwMode="auto">
          <a:xfrm>
            <a:off x="152401" y="914400"/>
            <a:ext cx="8762998" cy="31242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r>
              <a:rPr lang="kk-KZ" dirty="0"/>
              <a:t>Ұлттық Банк 2015 жыл ішінде «Ұлттық ақпараттық технологиялар» АҚ-пен бірлесе отырып мемлекеттік көрсетілетін қызметтерді (рұқсат беру құжаттарын) автоматтандыру бойынша жұмысты аяқтады, оның  шеңберінде Ұлттық Банктің  орталық  аппаратының  бөлімшелері  көрсететін  6 мемлекеттік көрсетілетін қызметтер бойынша </a:t>
            </a:r>
            <a:r>
              <a:rPr lang="kk-KZ" dirty="0" err="1"/>
              <a:t>бизнес-процестерді</a:t>
            </a:r>
            <a:r>
              <a:rPr lang="kk-KZ" dirty="0"/>
              <a:t> тұрақты пайдалануға  ендіру  актілеріне  қол  қойылды:</a:t>
            </a:r>
            <a:endParaRPr lang="ru-RU" dirty="0"/>
          </a:p>
          <a:p>
            <a:pPr marL="285750" indent="-285750">
              <a:buFont typeface="Wingdings" panose="05000000000000000000" pitchFamily="2" charset="2"/>
              <a:buChar char="ü"/>
            </a:pPr>
            <a:r>
              <a:rPr lang="kk-KZ" i="1" dirty="0" smtClean="0"/>
              <a:t>қаржы </a:t>
            </a:r>
            <a:r>
              <a:rPr lang="kk-KZ" i="1" dirty="0"/>
              <a:t>ұйымдарының, банк, сақтандыру холдингтерінің басшы қызметкерлерінің сайлауға (тағайындауға) келісім беру;</a:t>
            </a:r>
            <a:endParaRPr lang="ru-RU" i="1" dirty="0"/>
          </a:p>
          <a:p>
            <a:pPr marL="285750" indent="-285750">
              <a:buFont typeface="Wingdings" panose="05000000000000000000" pitchFamily="2" charset="2"/>
              <a:buChar char="ü"/>
            </a:pPr>
            <a:r>
              <a:rPr lang="kk-KZ" i="1" dirty="0" smtClean="0"/>
              <a:t>жарияланған </a:t>
            </a:r>
            <a:r>
              <a:rPr lang="kk-KZ" i="1" dirty="0"/>
              <a:t>акциялар шығарылымын  мемлекеттік  тіркеу;</a:t>
            </a:r>
            <a:endParaRPr lang="ru-RU" i="1" dirty="0"/>
          </a:p>
          <a:p>
            <a:pPr marL="285750" indent="-285750">
              <a:buFont typeface="Wingdings" panose="05000000000000000000" pitchFamily="2" charset="2"/>
              <a:buChar char="ü"/>
            </a:pPr>
            <a:r>
              <a:rPr lang="kk-KZ" i="1" dirty="0" smtClean="0"/>
              <a:t>мемлекеттік </a:t>
            </a:r>
            <a:r>
              <a:rPr lang="kk-KZ" i="1" dirty="0"/>
              <a:t>емес облигациялар шығарылымын мемлекеттік тіркеу;</a:t>
            </a:r>
            <a:endParaRPr lang="ru-RU" i="1" dirty="0"/>
          </a:p>
          <a:p>
            <a:pPr marL="285750" indent="-285750">
              <a:buFont typeface="Wingdings" panose="05000000000000000000" pitchFamily="2" charset="2"/>
              <a:buChar char="ü"/>
            </a:pPr>
            <a:r>
              <a:rPr lang="kk-KZ" i="1" dirty="0" smtClean="0"/>
              <a:t>инвестициялық </a:t>
            </a:r>
            <a:r>
              <a:rPr lang="kk-KZ" i="1" dirty="0"/>
              <a:t>пай қорлары пайларының шығарылымын мемлекеттік тіркеу;</a:t>
            </a:r>
            <a:endParaRPr lang="ru-RU" i="1" dirty="0"/>
          </a:p>
          <a:p>
            <a:pPr marL="285750" indent="-285750">
              <a:buFont typeface="Wingdings" panose="05000000000000000000" pitchFamily="2" charset="2"/>
              <a:buChar char="ü"/>
            </a:pPr>
            <a:r>
              <a:rPr lang="kk-KZ" i="1" dirty="0" smtClean="0"/>
              <a:t>Қазақстан </a:t>
            </a:r>
            <a:r>
              <a:rPr lang="kk-KZ" i="1" dirty="0"/>
              <a:t>Республикасының </a:t>
            </a:r>
            <a:r>
              <a:rPr lang="kk-KZ" i="1" dirty="0" err="1"/>
              <a:t>резидент-ұйымының</a:t>
            </a:r>
            <a:r>
              <a:rPr lang="kk-KZ" i="1" dirty="0"/>
              <a:t> эмиссиялық бағалы қағаздарын шет мемлекеттің аумағында орналастыруға рұқсат беру;</a:t>
            </a:r>
            <a:endParaRPr lang="ru-RU" i="1" dirty="0"/>
          </a:p>
          <a:p>
            <a:pPr marL="285750" indent="-285750">
              <a:buFont typeface="Wingdings" panose="05000000000000000000" pitchFamily="2" charset="2"/>
              <a:buChar char="ü"/>
            </a:pPr>
            <a:r>
              <a:rPr lang="kk-KZ" i="1" dirty="0" smtClean="0"/>
              <a:t>шет </a:t>
            </a:r>
            <a:r>
              <a:rPr lang="kk-KZ" i="1" dirty="0"/>
              <a:t>мемлекеттің аумағындағы Қазақстан Республикасының </a:t>
            </a:r>
            <a:r>
              <a:rPr lang="kk-KZ" i="1" dirty="0" err="1"/>
              <a:t>резидент-ұйымының</a:t>
            </a:r>
            <a:r>
              <a:rPr lang="kk-KZ" i="1" dirty="0"/>
              <a:t> эмиссиялық бағалы қағаздарын шығаруға рұқсат беру</a:t>
            </a:r>
            <a:r>
              <a:rPr lang="kk-KZ" i="1" dirty="0" smtClean="0"/>
              <a:t>.</a:t>
            </a:r>
          </a:p>
          <a:p>
            <a:pPr marL="285750" indent="-285750">
              <a:buFont typeface="Wingdings" panose="05000000000000000000" pitchFamily="2" charset="2"/>
              <a:buChar char="ü"/>
            </a:pPr>
            <a:endParaRPr lang="kk-KZ" i="1" dirty="0"/>
          </a:p>
          <a:p>
            <a:pPr marL="285750" indent="-285750">
              <a:buFont typeface="Arial" panose="020B0604020202020204" pitchFamily="34" charset="0"/>
              <a:buChar char="•"/>
            </a:pPr>
            <a:r>
              <a:rPr lang="kk-KZ" dirty="0"/>
              <a:t>Тізілімге  сәйкес 14 мемлекеттік көрсетілетін қызметтер, оның ішінде </a:t>
            </a:r>
            <a:r>
              <a:rPr lang="kk-KZ" dirty="0" smtClean="0"/>
              <a:t>4 </a:t>
            </a:r>
            <a:r>
              <a:rPr lang="kk-KZ" dirty="0"/>
              <a:t>жаңа, қағаз  нысанда  көрсетіледі.</a:t>
            </a:r>
            <a:endParaRPr lang="ru-RU" i="1" dirty="0"/>
          </a:p>
          <a:p>
            <a:pPr marL="285750" indent="-285750">
              <a:buClr>
                <a:srgbClr val="C00000"/>
              </a:buClr>
              <a:buFont typeface="Wingdings" pitchFamily="2" charset="2"/>
              <a:buChar char="§"/>
              <a:defRPr/>
            </a:pPr>
            <a:endParaRPr lang="ru-RU" sz="1400" dirty="0">
              <a:solidFill>
                <a:srgbClr val="000000"/>
              </a:solidFill>
              <a:cs typeface="Arial" charset="0"/>
            </a:endParaRPr>
          </a:p>
        </p:txBody>
      </p:sp>
      <p:sp>
        <p:nvSpPr>
          <p:cNvPr id="15" name="Rectangle 7"/>
          <p:cNvSpPr>
            <a:spLocks noChangeArrowheads="1"/>
          </p:cNvSpPr>
          <p:nvPr/>
        </p:nvSpPr>
        <p:spPr bwMode="auto">
          <a:xfrm>
            <a:off x="134257" y="4191000"/>
            <a:ext cx="8762999" cy="2438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Font typeface="Arial" panose="020B0604020202020204" pitchFamily="34" charset="0"/>
              <a:buChar char="•"/>
            </a:pPr>
            <a:r>
              <a:rPr lang="kk-KZ" dirty="0" smtClean="0"/>
              <a:t>Ұлттық </a:t>
            </a:r>
            <a:r>
              <a:rPr lang="kk-KZ" dirty="0"/>
              <a:t>Банктің 2014 жылы тек  мемлекеттік  органда дәстүрлі  тәсілмен  көрсетілетін қызметтерді оңтайландыру және автоматтандыру бойынша   мемлекеттік қызмет көрсету  тиімділігін бағалау  нәтижелері  бойынша берілген   Қазақстан Республикасы Мемлекеттік қызмет істері және сыбайлас жемқорлыққа қарсы іс-қимыл </a:t>
            </a:r>
            <a:r>
              <a:rPr lang="kk-KZ" dirty="0" smtClean="0"/>
              <a:t>агенттігінің </a:t>
            </a:r>
            <a:r>
              <a:rPr lang="kk-KZ" dirty="0"/>
              <a:t>ұсынымдарына сәйкес Ұлттық Банк  мемлекеттік көрсетілетін  қызметтерді  автоматтандырмау себептерін және  олардың  мемлекеттік қызметтерді  көрсету  тиімділігін бағалауға әсерін талдауды  жүргізді.</a:t>
            </a:r>
            <a:endParaRPr lang="ru-RU" dirty="0"/>
          </a:p>
          <a:p>
            <a:pPr marL="285750" indent="-285750">
              <a:buFont typeface="Arial" panose="020B0604020202020204" pitchFamily="34" charset="0"/>
              <a:buChar char="•"/>
            </a:pPr>
            <a:r>
              <a:rPr lang="kk-KZ" dirty="0"/>
              <a:t>Жүргізілген жұмыс нәтижелері бойынша 2016 жылы 4 мемлекеттік  көрсетілетін қызметтерді және 2017 жылы 6 мемлекеттік көрсетілетін қызметтерді автоматтандыру туралы шешім  қабылданды.  Соңғы 7 жыл  ішінде  өтініштердің болмауы себепті 3 мемлекеттік көрсетілетін қызметтерді автоматтандырудың мақсатқа  сай еместігі атап  өтілді, сондай-ақ 1 мемлекеттік көрсетілетін қызмет бойынша оның мемлекеттік органдардың  нормативтік  құқықтық құжаттары негізінде электрондық нысанда көрсетіле алмауына  байланысты  автоматтандырудан  бас  тартылды.</a:t>
            </a:r>
            <a:endParaRPr lang="ru-RU" dirty="0"/>
          </a:p>
          <a:p>
            <a:pPr marL="285750" indent="-285750">
              <a:buClr>
                <a:srgbClr val="C00000"/>
              </a:buClr>
              <a:buFont typeface="Wingdings" pitchFamily="2" charset="2"/>
              <a:buChar char="§"/>
              <a:defRPr/>
            </a:pPr>
            <a:endParaRPr lang="ru-RU"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ChangeArrowheads="1"/>
          </p:cNvSpPr>
          <p:nvPr/>
        </p:nvSpPr>
        <p:spPr bwMode="auto">
          <a:xfrm>
            <a:off x="128132" y="4931923"/>
            <a:ext cx="8863467" cy="1849877"/>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250" dirty="0"/>
              <a:t>Ұлттық Банктің екі мемлекеттік көрсетілетін қызметі бойынша мемлекеттік қызмет көрсету мерзімі қысқартылды</a:t>
            </a:r>
            <a:r>
              <a:rPr lang="kk-KZ" sz="1250" dirty="0" smtClean="0">
                <a:solidFill>
                  <a:srgbClr val="000000"/>
                </a:solidFill>
                <a:cs typeface="Arial" charset="0"/>
              </a:rPr>
              <a:t>:</a:t>
            </a:r>
            <a:r>
              <a:rPr lang="kk-KZ" sz="1250" dirty="0" smtClean="0">
                <a:solidFill>
                  <a:schemeClr val="tx1"/>
                </a:solidFill>
                <a:cs typeface="Arial" charset="0"/>
              </a:rPr>
              <a:t> </a:t>
            </a:r>
            <a:endParaRPr lang="ru-RU" sz="1250" dirty="0">
              <a:solidFill>
                <a:srgbClr val="000000"/>
              </a:solidFill>
              <a:cs typeface="Arial" charset="0"/>
            </a:endParaRPr>
          </a:p>
          <a:p>
            <a:r>
              <a:rPr lang="kk-KZ" sz="1250" dirty="0"/>
              <a:t>1) «Мүлікті бағалау бойынша қызметті жүзеге асыруға лицензиясы бар жеке немесе заңды тұлғаны аккредитациялау (зияткерлік меншік объектілерін, материалдық емес активтерді қоспағанда)» - күнтізбелік 30 күннен 10 жұмыс күніне дейін;</a:t>
            </a:r>
            <a:endParaRPr lang="ru-RU" sz="1250" dirty="0"/>
          </a:p>
          <a:p>
            <a:r>
              <a:rPr lang="kk-KZ" sz="1250" dirty="0"/>
              <a:t>2) «Кредиттік бюро қызметін жүзеге асыруға лицензия беру» - 30 жұмыс күнінен күнтізбелік 15 күнге дейін. </a:t>
            </a:r>
            <a:endParaRPr lang="ru-RU" sz="1250" dirty="0"/>
          </a:p>
          <a:p>
            <a:r>
              <a:rPr lang="kk-KZ" sz="1250" dirty="0"/>
              <a:t>Қызметті лицензиялауға байланысты 12 мемлекеттік көрсетілетін қызмет бойынша лицензияны қайта </a:t>
            </a:r>
            <a:r>
              <a:rPr lang="kk-KZ" sz="1250" dirty="0" err="1"/>
              <a:t>ресімдеу</a:t>
            </a:r>
            <a:r>
              <a:rPr lang="kk-KZ" sz="1250" dirty="0"/>
              <a:t> мерзімдері 10 жұмыс күнінен 3 жұмыс күніне дейін қысқартылды. </a:t>
            </a:r>
            <a:endParaRPr lang="kk-KZ" sz="1250" dirty="0" smtClean="0"/>
          </a:p>
          <a:p>
            <a:endParaRPr lang="ru-RU" sz="500" dirty="0"/>
          </a:p>
          <a:p>
            <a:r>
              <a:rPr lang="kk-KZ" sz="1250" dirty="0"/>
              <a:t>Жоғарыда аталған өзгерістер Ұлттық Банктің мемлекеттік көрсетілетін қызметтерінің бекітілген стандарттарында көрсетілді.</a:t>
            </a:r>
            <a:endParaRPr lang="ru-RU" sz="1250" dirty="0"/>
          </a:p>
        </p:txBody>
      </p:sp>
      <p:sp>
        <p:nvSpPr>
          <p:cNvPr id="26626"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smtClean="0"/>
              <a:t>III</a:t>
            </a:r>
            <a:r>
              <a:rPr lang="ru-RU" sz="2000" b="1" cap="none" smtClean="0"/>
              <a:t>. </a:t>
            </a:r>
            <a:r>
              <a:rPr lang="kk-KZ" sz="2000" b="1" cap="none" smtClean="0"/>
              <a:t>МЕМЛЕКЕТТІК ҚЫЗМЕТТЕРДІ КӨРСЕТУ ПРОЦЕСТЕРІН ЖЕТІЛДІРУ БОЙЫНША ҚЫЗМЕТ</a:t>
            </a:r>
            <a:endParaRPr lang="ru-RU" sz="2000" b="1" cap="none" smtClean="0"/>
          </a:p>
        </p:txBody>
      </p:sp>
      <p:sp>
        <p:nvSpPr>
          <p:cNvPr id="22530" name="Номер слайда 4"/>
          <p:cNvSpPr>
            <a:spLocks noGrp="1"/>
          </p:cNvSpPr>
          <p:nvPr>
            <p:ph type="sldNum" sz="quarter" idx="12"/>
          </p:nvPr>
        </p:nvSpPr>
        <p:spPr bwMode="auto">
          <a:xfrm>
            <a:off x="8610600" y="6477000"/>
            <a:ext cx="304800" cy="365125"/>
          </a:xfrm>
          <a:noFill/>
          <a:ln>
            <a:miter lim="800000"/>
            <a:headEnd/>
            <a:tailEnd/>
          </a:ln>
        </p:spPr>
        <p:txBody>
          <a:bodyPr wrap="square" numCol="1" anchorCtr="0" compatLnSpc="1">
            <a:prstTxWarp prst="textNoShape">
              <a:avLst/>
            </a:prstTxWarp>
          </a:bodyPr>
          <a:lstStyle/>
          <a:p>
            <a:fld id="{FFE4020A-020D-4201-8E69-2F609412D8C7}" type="slidenum">
              <a:rPr lang="ru-RU" smtClean="0">
                <a:cs typeface="Arial" charset="0"/>
              </a:rPr>
              <a:pPr/>
              <a:t>8</a:t>
            </a:fld>
            <a:endParaRPr lang="ru-RU" smtClean="0">
              <a:cs typeface="Arial" charset="0"/>
            </a:endParaRPr>
          </a:p>
        </p:txBody>
      </p:sp>
      <p:sp>
        <p:nvSpPr>
          <p:cNvPr id="3" name="Пятиугольник 2"/>
          <p:cNvSpPr/>
          <p:nvPr/>
        </p:nvSpPr>
        <p:spPr>
          <a:xfrm>
            <a:off x="228600" y="901700"/>
            <a:ext cx="1981200" cy="3060700"/>
          </a:xfrm>
          <a:prstGeom prst="homePlate">
            <a:avLst>
              <a:gd name="adj" fmla="val 19892"/>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1100" dirty="0"/>
              <a:t>2015 жылы жүргізілген Ұлттық Банктің мемлекеттік көрсетілетін қызметтерінің стандарттарын бекіту бойынша іс-шаралар  нәтижесінде бұдан әрі  оңтайландыру  шеңберінде, Ұлттық Банктің  бірқатар   мемлекеттік көрсетілетін қызметтерінде қосымша мынадай құжаттар қысқартылды</a:t>
            </a:r>
            <a:r>
              <a:rPr lang="ru-RU" sz="1100" dirty="0" smtClean="0">
                <a:solidFill>
                  <a:schemeClr val="tx1"/>
                </a:solidFill>
                <a:cs typeface="Arial" charset="0"/>
              </a:rPr>
              <a:t>:</a:t>
            </a:r>
            <a:endParaRPr lang="ru-RU" sz="1100" dirty="0">
              <a:solidFill>
                <a:schemeClr val="tx1"/>
              </a:solidFill>
              <a:cs typeface="Arial" charset="0"/>
            </a:endParaRPr>
          </a:p>
          <a:p>
            <a:pPr algn="ctr">
              <a:defRPr/>
            </a:pPr>
            <a:endParaRPr lang="ru-RU" sz="1100" dirty="0">
              <a:solidFill>
                <a:schemeClr val="tx1"/>
              </a:solidFill>
              <a:cs typeface="Arial" charset="0"/>
            </a:endParaRPr>
          </a:p>
        </p:txBody>
      </p:sp>
      <p:sp>
        <p:nvSpPr>
          <p:cNvPr id="4" name="Прямоугольник 3"/>
          <p:cNvSpPr/>
          <p:nvPr/>
        </p:nvSpPr>
        <p:spPr>
          <a:xfrm>
            <a:off x="2286000" y="914400"/>
            <a:ext cx="3581400" cy="306070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spcBef>
                <a:spcPts val="600"/>
              </a:spcBef>
            </a:pPr>
            <a:r>
              <a:rPr lang="kk-KZ" dirty="0"/>
              <a:t>1) көрсетілетін қызметті алушыны дара кәсіпкер ретінде мемлекеттік тіркеу  туралы  куәліктің  көшірмесі - дара  кәсіпкер үшін;</a:t>
            </a:r>
            <a:endParaRPr lang="ru-RU" dirty="0"/>
          </a:p>
          <a:p>
            <a:pPr>
              <a:spcBef>
                <a:spcPts val="600"/>
              </a:spcBef>
            </a:pPr>
            <a:r>
              <a:rPr lang="kk-KZ" dirty="0"/>
              <a:t>2) мүлікті (зияткерлік меншік объектілерін, материалдық емес активтердің  құнын қоспағанда) бағалау бойынша қызметті  жүзеге асыруға  лицензияның көшірмесі;</a:t>
            </a:r>
            <a:endParaRPr lang="ru-RU" dirty="0"/>
          </a:p>
          <a:p>
            <a:pPr>
              <a:spcBef>
                <a:spcPts val="600"/>
              </a:spcBef>
            </a:pPr>
            <a:r>
              <a:rPr lang="kk-KZ" dirty="0"/>
              <a:t>3) салыстыру үшін түпнұсқасы бар жарғының көшірмесі не жарғының нотариат куәландырған көшірмесі;</a:t>
            </a:r>
            <a:endParaRPr lang="ru-RU" dirty="0"/>
          </a:p>
          <a:p>
            <a:pPr>
              <a:spcBef>
                <a:spcPts val="600"/>
              </a:spcBef>
            </a:pPr>
            <a:r>
              <a:rPr lang="kk-KZ" dirty="0"/>
              <a:t>4) сақтандыру нарығында </a:t>
            </a:r>
            <a:r>
              <a:rPr lang="kk-KZ" dirty="0" err="1"/>
              <a:t>актуарлық</a:t>
            </a:r>
            <a:r>
              <a:rPr lang="kk-KZ" dirty="0"/>
              <a:t> қызметті жүзеге асыру құқығына берілген лицензияның көшірмесі. </a:t>
            </a:r>
            <a:endParaRPr lang="ru-RU" dirty="0"/>
          </a:p>
        </p:txBody>
      </p:sp>
      <p:sp>
        <p:nvSpPr>
          <p:cNvPr id="6" name="Прямоугольник 5"/>
          <p:cNvSpPr/>
          <p:nvPr/>
        </p:nvSpPr>
        <p:spPr>
          <a:xfrm>
            <a:off x="6019800" y="901700"/>
            <a:ext cx="2971800" cy="3073400"/>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defRPr/>
            </a:pPr>
            <a:r>
              <a:rPr lang="kk-KZ" sz="1250" i="1" dirty="0" smtClean="0">
                <a:solidFill>
                  <a:srgbClr val="000000"/>
                </a:solidFill>
                <a:cs typeface="Arial" charset="0"/>
              </a:rPr>
              <a:t>Көрсетілетін құжаттарды қызметті </a:t>
            </a:r>
            <a:r>
              <a:rPr lang="kk-KZ" sz="1250" i="1" dirty="0">
                <a:solidFill>
                  <a:srgbClr val="000000"/>
                </a:solidFill>
                <a:cs typeface="Arial" charset="0"/>
              </a:rPr>
              <a:t>алушы мемлекеттік ақпараттық жүйелердегі мәліметтерді тиісті мемлекеттік ақпараттық жүйелерден мемлекеттік органдардың уәкілетті адамдарының электрондық цифрлық қолтаңбасымен куәландырылған электрондық құжаттар нысанында «электрондық үкімет» </a:t>
            </a:r>
            <a:br>
              <a:rPr lang="kk-KZ" sz="1250" i="1" dirty="0">
                <a:solidFill>
                  <a:srgbClr val="000000"/>
                </a:solidFill>
                <a:cs typeface="Arial" charset="0"/>
              </a:rPr>
            </a:br>
            <a:r>
              <a:rPr lang="kk-KZ" sz="1250" i="1" dirty="0">
                <a:solidFill>
                  <a:srgbClr val="000000"/>
                </a:solidFill>
                <a:cs typeface="Arial" charset="0"/>
              </a:rPr>
              <a:t>веб-порталы арқылы алатындықтан,  көрсетілген құжаттарды көрсетілетін қызметті алушылар ұсынбайды</a:t>
            </a:r>
            <a:endParaRPr lang="ru-RU" sz="1250" i="1" dirty="0">
              <a:solidFill>
                <a:srgbClr val="000000"/>
              </a:solidFill>
              <a:cs typeface="Arial" charset="0"/>
            </a:endParaRPr>
          </a:p>
        </p:txBody>
      </p:sp>
      <p:sp>
        <p:nvSpPr>
          <p:cNvPr id="15" name="Rectangle 7"/>
          <p:cNvSpPr>
            <a:spLocks noChangeArrowheads="1"/>
          </p:cNvSpPr>
          <p:nvPr/>
        </p:nvSpPr>
        <p:spPr bwMode="auto">
          <a:xfrm>
            <a:off x="128132" y="4191000"/>
            <a:ext cx="8863467" cy="6096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dirty="0">
                <a:solidFill>
                  <a:srgbClr val="000000"/>
                </a:solidFill>
                <a:cs typeface="Arial" charset="0"/>
              </a:rPr>
              <a:t>Мәліметтерді электрондық нысанға аудару жолымен 11 мемлекеттік көрсетілетін қызмет бойынша бірқатар құжаттар </a:t>
            </a:r>
            <a:r>
              <a:rPr lang="kk-KZ" dirty="0" err="1">
                <a:solidFill>
                  <a:srgbClr val="000000"/>
                </a:solidFill>
                <a:cs typeface="Arial" charset="0"/>
              </a:rPr>
              <a:t>оңтайландырылды</a:t>
            </a:r>
            <a:r>
              <a:rPr lang="ru-RU" dirty="0">
                <a:solidFill>
                  <a:srgbClr val="000000"/>
                </a:solidFill>
                <a:cs typeface="Arial" charset="0"/>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smtClean="0"/>
              <a:t>III</a:t>
            </a:r>
            <a:r>
              <a:rPr lang="ru-RU" sz="2000" b="1" cap="none" smtClean="0"/>
              <a:t>. </a:t>
            </a:r>
            <a:r>
              <a:rPr lang="kk-KZ" sz="2000" b="1" cap="none" smtClean="0"/>
              <a:t>МЕМЛЕКЕТТІК ҚЫЗМЕТТЕРДІ КӨРСЕТУ ПРОЦЕСТЕРІН ЖЕТІЛДІРУ БОЙЫНША ҚЫЗМЕТ</a:t>
            </a:r>
            <a:endParaRPr lang="ru-RU" sz="2000" b="1" cap="none" smtClean="0"/>
          </a:p>
        </p:txBody>
      </p:sp>
      <p:sp>
        <p:nvSpPr>
          <p:cNvPr id="23554" name="Номер слайда 4"/>
          <p:cNvSpPr>
            <a:spLocks noGrp="1"/>
          </p:cNvSpPr>
          <p:nvPr>
            <p:ph type="sldNum" sz="quarter" idx="12"/>
          </p:nvPr>
        </p:nvSpPr>
        <p:spPr bwMode="auto">
          <a:xfrm>
            <a:off x="8305800" y="6477000"/>
            <a:ext cx="609600" cy="365125"/>
          </a:xfrm>
          <a:noFill/>
          <a:ln>
            <a:miter lim="800000"/>
            <a:headEnd/>
            <a:tailEnd/>
          </a:ln>
        </p:spPr>
        <p:txBody>
          <a:bodyPr wrap="square" numCol="1" anchorCtr="0" compatLnSpc="1">
            <a:prstTxWarp prst="textNoShape">
              <a:avLst/>
            </a:prstTxWarp>
          </a:bodyPr>
          <a:lstStyle/>
          <a:p>
            <a:fld id="{DFBBA15E-4C86-4FAE-8563-419FEE0B2952}" type="slidenum">
              <a:rPr lang="ru-RU" smtClean="0">
                <a:cs typeface="Arial" charset="0"/>
              </a:rPr>
              <a:pPr/>
              <a:t>9</a:t>
            </a:fld>
            <a:endParaRPr lang="ru-RU" smtClean="0">
              <a:cs typeface="Arial" charset="0"/>
            </a:endParaRPr>
          </a:p>
        </p:txBody>
      </p:sp>
      <p:sp>
        <p:nvSpPr>
          <p:cNvPr id="4" name="Прямоугольник 3"/>
          <p:cNvSpPr/>
          <p:nvPr/>
        </p:nvSpPr>
        <p:spPr>
          <a:xfrm>
            <a:off x="268288" y="4572000"/>
            <a:ext cx="8537575" cy="114300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buClr>
                <a:srgbClr val="C00000"/>
              </a:buClr>
              <a:defRPr/>
            </a:pPr>
            <a:r>
              <a:rPr lang="kk-KZ" b="1" i="1" dirty="0"/>
              <a:t>Бұл ретте, Ұлттық Банк қызметінің айрықшалығын және ерекше мәртебесін, сондай-ақ қаржы ұйымдарының қоғамның және мемлекеттің әлеуметтік, қаржылық және экономикалық тұрақтылығын қамтамасыз етудегі рөлін, орнын және функциясын ескере отырып, Ұлттық Банктің мемлекеттік  көрсетілетін қызметін алушылардан талап ететін құжаттарды және оларды көрсету мерзімдерін одан әрі қысқарту барынша азайтылды.</a:t>
            </a:r>
            <a:endParaRPr lang="ru-RU" b="1" i="1" dirty="0">
              <a:solidFill>
                <a:srgbClr val="000000"/>
              </a:solidFill>
              <a:cs typeface="Arial" charset="0"/>
            </a:endParaRPr>
          </a:p>
        </p:txBody>
      </p:sp>
      <p:sp>
        <p:nvSpPr>
          <p:cNvPr id="15" name="Rectangle 7"/>
          <p:cNvSpPr>
            <a:spLocks noChangeArrowheads="1"/>
          </p:cNvSpPr>
          <p:nvPr/>
        </p:nvSpPr>
        <p:spPr bwMode="auto">
          <a:xfrm>
            <a:off x="268513" y="990600"/>
            <a:ext cx="8538029" cy="14478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dirty="0"/>
              <a:t>Ұлттық Банктің бірқатар нормативтік құқықтық актілеріне  электрондық нысандағы мемлекеттік қызмет көрсету бөлігінде нақтылау сипатындағы  толықтырулар </a:t>
            </a:r>
            <a:r>
              <a:rPr lang="kk-KZ" dirty="0" smtClean="0"/>
              <a:t>енгізілді.</a:t>
            </a:r>
          </a:p>
          <a:p>
            <a:pPr marL="285750" indent="-285750">
              <a:buClr>
                <a:srgbClr val="C00000"/>
              </a:buClr>
              <a:buFont typeface="Wingdings" pitchFamily="2" charset="2"/>
              <a:buChar char="§"/>
              <a:defRPr/>
            </a:pPr>
            <a:endParaRPr lang="ru-RU" dirty="0">
              <a:solidFill>
                <a:srgbClr val="000000"/>
              </a:solidFill>
              <a:cs typeface="Arial" charset="0"/>
            </a:endParaRPr>
          </a:p>
          <a:p>
            <a:pPr marL="285750" indent="-285750">
              <a:buClr>
                <a:srgbClr val="C00000"/>
              </a:buClr>
              <a:buFont typeface="Wingdings" pitchFamily="2" charset="2"/>
              <a:buChar char="§"/>
              <a:defRPr/>
            </a:pPr>
            <a:r>
              <a:rPr lang="kk-KZ" dirty="0"/>
              <a:t>Ұлттық Банк үнемі өзгеріп отыратын болмыстарды және мемлекеттік көрсетілетін қызмет және рұқсат беру жүйесі саласындағы </a:t>
            </a:r>
            <a:r>
              <a:rPr lang="kk-KZ" dirty="0" err="1"/>
              <a:t>ҚР-ның</a:t>
            </a:r>
            <a:r>
              <a:rPr lang="kk-KZ" dirty="0"/>
              <a:t> қолданыстағы заңнамасын ескере отырып, мемлекеттік қызмет көрсетудің қолданыстағы тәртібі мен талаптарын қайта қара бөлігінде мемлекеттік көрсетілетін қызметті оңтайландыру жұмысын жалғастыратын </a:t>
            </a:r>
            <a:r>
              <a:rPr lang="kk-KZ" dirty="0" smtClean="0"/>
              <a:t>болады</a:t>
            </a:r>
            <a:r>
              <a:rPr lang="ru-RU" dirty="0" smtClean="0">
                <a:solidFill>
                  <a:srgbClr val="000000"/>
                </a:solidFill>
                <a:cs typeface="Arial" charset="0"/>
              </a:rPr>
              <a:t>.</a:t>
            </a:r>
            <a:endParaRPr lang="ru-RU" dirty="0">
              <a:solidFill>
                <a:srgbClr val="000000"/>
              </a:solidFill>
              <a:cs typeface="Arial" charset="0"/>
            </a:endParaRPr>
          </a:p>
          <a:p>
            <a:pPr marL="285750" indent="-285750">
              <a:buClr>
                <a:srgbClr val="C00000"/>
              </a:buClr>
              <a:buFont typeface="Wingdings" pitchFamily="2" charset="2"/>
              <a:buChar char="§"/>
              <a:defRPr/>
            </a:pPr>
            <a:endParaRPr lang="ru-RU" dirty="0">
              <a:solidFill>
                <a:srgbClr val="000000"/>
              </a:solidFill>
              <a:cs typeface="Arial" charset="0"/>
            </a:endParaRPr>
          </a:p>
        </p:txBody>
      </p:sp>
      <p:pic>
        <p:nvPicPr>
          <p:cNvPr id="6" name="Picture 2" descr="C:\Users\KK_Nazilia_I\Desktop\брендбук НБРК\Logo NB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8196" y="2743200"/>
            <a:ext cx="1453403" cy="143482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лавная">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1857</TotalTime>
  <Words>3094</Words>
  <Application>Microsoft Office PowerPoint</Application>
  <PresentationFormat>Экран (4:3)</PresentationFormat>
  <Paragraphs>365</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Главная</vt:lpstr>
      <vt:lpstr>Презентация PowerPoint</vt:lpstr>
      <vt:lpstr>I. ЖАЛПЫ ЕРЕЖЕЛЕР</vt:lpstr>
      <vt:lpstr>I. ЖАЛПЫ ЕРЕЖЕЛЕР</vt:lpstr>
      <vt:lpstr>I. ЖАЛПЫ ЕРЕЖЕЛЕР</vt:lpstr>
      <vt:lpstr>II. КӨРСЕТІЛЕТІН ҚЫЗМЕТТІ АЛУШЫЛАРМЕН ЖҰМЫС</vt:lpstr>
      <vt:lpstr>II. КӨРСЕТІЛЕТІН ҚЫЗМЕТТІ АЛУШЫЛАРМЕН ЖҰМЫС</vt:lpstr>
      <vt:lpstr>III. МЕМЛЕКЕТТІК ҚЫЗМЕТТЕРДІ КӨРСЕТУ ПРОЦЕСТЕРІН ЖЕТІЛДІРУ БОЙЫНША ҚЫЗМЕТ</vt:lpstr>
      <vt:lpstr>III. МЕМЛЕКЕТТІК ҚЫЗМЕТТЕРДІ КӨРСЕТУ ПРОЦЕСТЕРІН ЖЕТІЛДІРУ БОЙЫНША ҚЫЗМЕТ</vt:lpstr>
      <vt:lpstr>III. МЕМЛЕКЕТТІК ҚЫЗМЕТТЕРДІ КӨРСЕТУ ПРОЦЕСТЕРІН ЖЕТІЛДІРУ БОЙЫНША ҚЫЗМЕТ</vt:lpstr>
      <vt:lpstr>III. МЕМЛЕКЕТТІК ҚЫЗМЕТТЕРДІ КӨРСЕТУ ПРОЦЕСТЕРІН ЖЕТІЛДІРУ БОЙЫНША ҚЫЗМЕТ</vt:lpstr>
      <vt:lpstr>III. МЕМЛЕКЕТТІК ҚЫЗМЕТТЕР КӨРСЕТУ ПРОЦЕСТЕРІН НОРМАТИВТІК-ҚҰҚЫҚТЫҚ ЖЕТІЛДІРУ ҚЫЗМЕТІ</vt:lpstr>
      <vt:lpstr>III. МЕМЛЕКЕТТІК ҚЫЗМЕТТЕР КӨРСЕТУ ПРОЦЕСТЕРІН НОРМАТИВТІК-ҚҰҚЫҚТЫҚ ЖЕТІЛДІРУ ҚЫЗМЕТІ</vt:lpstr>
      <vt:lpstr>IV. МЕМЛЕКЕТТІК КӨРСЕТІЛЕТІН ҚЫЗМЕТТЕРДІҢ САПАСЫН БАҚЫЛАУ</vt:lpstr>
      <vt:lpstr>IV. МЕМЛЕКЕТТІК ҚЫЗМЕТ КӨРСЕТУ САПАСЫН  БАҚЫЛАУ</vt:lpstr>
      <vt:lpstr>IV. МЕМЛЕКЕТТІК ҚЫЗМЕТТЕРДІ КӨРСЕТУ САПАСЫН БАҚЫЛАУ</vt:lpstr>
      <vt:lpstr>Презентация PowerPoint</vt:lpstr>
      <vt:lpstr>V. МЕМЛЕКЕТТІК ҚЫЗМЕТ КӨРСЕТУ ТИІМДІЛІГІНІҢ ЖӘНЕ КӨРСЕТІЛЕТІН ҚЫЗМЕТТІ АЛУШЫЛАРДЫҢ ОНЫҢ САПАСЫНА  ҚАНАҒАТТАНУ ДЕҢГЕЙІН АРТТЫРУ ПЕРСПЕКТИВАЛАРЫ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Nazilia Bikmayeva</dc:creator>
  <cp:lastModifiedBy>Nazilia Bikmayeva</cp:lastModifiedBy>
  <cp:revision>88</cp:revision>
  <cp:lastPrinted>2015-04-06T12:42:15Z</cp:lastPrinted>
  <dcterms:created xsi:type="dcterms:W3CDTF">1601-01-01T00:00:00Z</dcterms:created>
  <dcterms:modified xsi:type="dcterms:W3CDTF">2016-04-18T10:29:05Z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