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handoutMasterIdLst>
    <p:handoutMasterId r:id="rId20"/>
  </p:handoutMasterIdLst>
  <p:sldIdLst>
    <p:sldId id="275" r:id="rId2"/>
    <p:sldId id="257" r:id="rId3"/>
    <p:sldId id="259" r:id="rId4"/>
    <p:sldId id="261" r:id="rId5"/>
    <p:sldId id="262" r:id="rId6"/>
    <p:sldId id="276" r:id="rId7"/>
    <p:sldId id="263" r:id="rId8"/>
    <p:sldId id="277" r:id="rId9"/>
    <p:sldId id="278" r:id="rId10"/>
    <p:sldId id="264" r:id="rId11"/>
    <p:sldId id="282" r:id="rId12"/>
    <p:sldId id="266" r:id="rId13"/>
    <p:sldId id="270" r:id="rId14"/>
    <p:sldId id="271" r:id="rId15"/>
    <p:sldId id="280" r:id="rId16"/>
    <p:sldId id="283" r:id="rId17"/>
    <p:sldId id="274" r:id="rId18"/>
  </p:sldIdLst>
  <p:sldSz cx="9144000" cy="6858000" type="screen4x3"/>
  <p:notesSz cx="9926638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08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0FE337-926F-4A20-8B5C-4EC947FAE0AD}" type="doc">
      <dgm:prSet loTypeId="urn:microsoft.com/office/officeart/2009/3/layout/IncreasingArrowsProcess" loCatId="process" qsTypeId="urn:microsoft.com/office/officeart/2005/8/quickstyle/simple1#2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C640B8E9-AA18-47F5-AF78-E2DABAE1A0D1}">
      <dgm:prSet phldrT="[Текст]"/>
      <dgm:spPr/>
      <dgm:t>
        <a:bodyPr/>
        <a:lstStyle/>
        <a:p>
          <a:r>
            <a:rPr lang="ru-RU" b="1" dirty="0" smtClean="0">
              <a:latin typeface="+mn-lt"/>
            </a:rPr>
            <a:t>17 слушателей</a:t>
          </a:r>
          <a:endParaRPr lang="ru-RU" dirty="0"/>
        </a:p>
      </dgm:t>
    </dgm:pt>
    <dgm:pt modelId="{0E74AC0E-641D-46EE-B72A-A98DE9F11770}" type="parTrans" cxnId="{066F4D7B-88C3-423A-BE12-4F725CC6D291}">
      <dgm:prSet/>
      <dgm:spPr/>
      <dgm:t>
        <a:bodyPr/>
        <a:lstStyle/>
        <a:p>
          <a:endParaRPr lang="ru-RU"/>
        </a:p>
      </dgm:t>
    </dgm:pt>
    <dgm:pt modelId="{B988EDA8-E2D6-493C-860A-301D89F1F709}" type="sibTrans" cxnId="{066F4D7B-88C3-423A-BE12-4F725CC6D291}">
      <dgm:prSet/>
      <dgm:spPr/>
      <dgm:t>
        <a:bodyPr/>
        <a:lstStyle/>
        <a:p>
          <a:endParaRPr lang="ru-RU"/>
        </a:p>
      </dgm:t>
    </dgm:pt>
    <dgm:pt modelId="{58D13A37-FB2A-4D01-AB48-17623C7A7DAC}">
      <dgm:prSet phldrT="[Текст]" custT="1"/>
      <dgm:spPr/>
      <dgm:t>
        <a:bodyPr/>
        <a:lstStyle/>
        <a:p>
          <a:r>
            <a:rPr lang="ru-RU" sz="1400" dirty="0" smtClean="0">
              <a:latin typeface="+mn-lt"/>
            </a:rPr>
            <a:t>«</a:t>
          </a:r>
          <a:r>
            <a:rPr lang="ru-RU" sz="1400" dirty="0" smtClean="0"/>
            <a:t>Деятельность Национального Банка Республики Казахстан в современных условиях (для директоров филиалов)</a:t>
          </a:r>
          <a:r>
            <a:rPr lang="ru-RU" sz="1400" dirty="0" smtClean="0">
              <a:latin typeface="+mn-lt"/>
            </a:rPr>
            <a:t>» </a:t>
          </a:r>
          <a:endParaRPr lang="ru-RU" sz="1400" dirty="0"/>
        </a:p>
      </dgm:t>
    </dgm:pt>
    <dgm:pt modelId="{864A52C1-A4CA-46E6-ACE4-5839808279D5}" type="parTrans" cxnId="{D61DED8F-7216-4243-939C-84B3DDF8C6CF}">
      <dgm:prSet/>
      <dgm:spPr/>
      <dgm:t>
        <a:bodyPr/>
        <a:lstStyle/>
        <a:p>
          <a:endParaRPr lang="ru-RU"/>
        </a:p>
      </dgm:t>
    </dgm:pt>
    <dgm:pt modelId="{3793073A-0BA3-46E0-9898-1FD446E30CC6}" type="sibTrans" cxnId="{D61DED8F-7216-4243-939C-84B3DDF8C6CF}">
      <dgm:prSet/>
      <dgm:spPr/>
      <dgm:t>
        <a:bodyPr/>
        <a:lstStyle/>
        <a:p>
          <a:endParaRPr lang="ru-RU"/>
        </a:p>
      </dgm:t>
    </dgm:pt>
    <dgm:pt modelId="{3C8056EC-16BE-4512-A47E-134EE63B27E9}">
      <dgm:prSet phldrT="[Текст]"/>
      <dgm:spPr/>
      <dgm:t>
        <a:bodyPr/>
        <a:lstStyle/>
        <a:p>
          <a:r>
            <a:rPr lang="ru-RU" b="1" dirty="0" smtClean="0">
              <a:latin typeface="+mn-lt"/>
            </a:rPr>
            <a:t>34 слушателя</a:t>
          </a:r>
          <a:endParaRPr lang="ru-RU" dirty="0"/>
        </a:p>
      </dgm:t>
    </dgm:pt>
    <dgm:pt modelId="{5C86DB3C-C728-46B3-88C7-95E854DA0FC9}" type="parTrans" cxnId="{1055080C-6D62-4328-8E34-016E919C4D5B}">
      <dgm:prSet/>
      <dgm:spPr/>
      <dgm:t>
        <a:bodyPr/>
        <a:lstStyle/>
        <a:p>
          <a:endParaRPr lang="ru-RU"/>
        </a:p>
      </dgm:t>
    </dgm:pt>
    <dgm:pt modelId="{11AD768A-5AE4-4CCB-B1AC-26D304349ABD}" type="sibTrans" cxnId="{1055080C-6D62-4328-8E34-016E919C4D5B}">
      <dgm:prSet/>
      <dgm:spPr/>
      <dgm:t>
        <a:bodyPr/>
        <a:lstStyle/>
        <a:p>
          <a:endParaRPr lang="ru-RU"/>
        </a:p>
      </dgm:t>
    </dgm:pt>
    <dgm:pt modelId="{B058A97D-1FCB-490C-B384-5216CFF0E0AA}">
      <dgm:prSet phldrT="[Текст]" custT="1"/>
      <dgm:spPr/>
      <dgm:t>
        <a:bodyPr/>
        <a:lstStyle/>
        <a:p>
          <a:r>
            <a:rPr lang="ru-RU" sz="1400" dirty="0" smtClean="0">
              <a:latin typeface="+mn-lt"/>
            </a:rPr>
            <a:t>«</a:t>
          </a:r>
          <a:r>
            <a:rPr lang="ru-RU" sz="1400" dirty="0" smtClean="0"/>
            <a:t>Осуществление валютного контроля территориальными филиалами Национального Банка Республики Казахстан</a:t>
          </a:r>
          <a:r>
            <a:rPr lang="ru-RU" sz="1400" dirty="0" smtClean="0">
              <a:latin typeface="+mn-lt"/>
            </a:rPr>
            <a:t>» </a:t>
          </a:r>
          <a:endParaRPr lang="ru-RU" sz="1400" dirty="0"/>
        </a:p>
      </dgm:t>
    </dgm:pt>
    <dgm:pt modelId="{0D4DB37A-7E2E-4657-8C8A-916E7EB0C913}" type="parTrans" cxnId="{E53658D5-EF8C-4619-8FBD-5FAC503E7418}">
      <dgm:prSet/>
      <dgm:spPr/>
      <dgm:t>
        <a:bodyPr/>
        <a:lstStyle/>
        <a:p>
          <a:endParaRPr lang="ru-RU"/>
        </a:p>
      </dgm:t>
    </dgm:pt>
    <dgm:pt modelId="{44CBABD3-EF8C-4495-9246-97F86850068D}" type="sibTrans" cxnId="{E53658D5-EF8C-4619-8FBD-5FAC503E7418}">
      <dgm:prSet/>
      <dgm:spPr/>
      <dgm:t>
        <a:bodyPr/>
        <a:lstStyle/>
        <a:p>
          <a:endParaRPr lang="ru-RU"/>
        </a:p>
      </dgm:t>
    </dgm:pt>
    <dgm:pt modelId="{E7BEEB7D-3D99-4E18-91DA-8629004CFF0B}">
      <dgm:prSet phldrT="[Текст]" custT="1"/>
      <dgm:spPr/>
      <dgm:t>
        <a:bodyPr/>
        <a:lstStyle/>
        <a:p>
          <a:r>
            <a:rPr lang="ru-RU" sz="1400" dirty="0" smtClean="0">
              <a:latin typeface="+mn-lt"/>
            </a:rPr>
            <a:t>«</a:t>
          </a:r>
          <a:r>
            <a:rPr lang="ru-RU" sz="1400" dirty="0" smtClean="0"/>
            <a:t>Новое в разработке форм статистических наблюдений и автоматизации функций в области платежного баланса</a:t>
          </a:r>
          <a:r>
            <a:rPr lang="ru-RU" sz="1400" dirty="0" smtClean="0">
              <a:latin typeface="+mn-lt"/>
            </a:rPr>
            <a:t>» </a:t>
          </a:r>
          <a:endParaRPr lang="ru-RU" sz="1400" dirty="0"/>
        </a:p>
      </dgm:t>
    </dgm:pt>
    <dgm:pt modelId="{5315CCEB-F4DE-4EBA-BF9B-D17C25EAB766}" type="parTrans" cxnId="{40D3CE0E-8634-4CB3-9BF5-276E88FF839D}">
      <dgm:prSet/>
      <dgm:spPr/>
      <dgm:t>
        <a:bodyPr/>
        <a:lstStyle/>
        <a:p>
          <a:endParaRPr lang="ru-RU"/>
        </a:p>
      </dgm:t>
    </dgm:pt>
    <dgm:pt modelId="{16A63A9F-982A-4AA9-8DE0-4EE42FF6BC95}" type="sibTrans" cxnId="{40D3CE0E-8634-4CB3-9BF5-276E88FF839D}">
      <dgm:prSet/>
      <dgm:spPr/>
      <dgm:t>
        <a:bodyPr/>
        <a:lstStyle/>
        <a:p>
          <a:endParaRPr lang="ru-RU"/>
        </a:p>
      </dgm:t>
    </dgm:pt>
    <dgm:pt modelId="{10D2D9A8-EB6B-40AD-9207-E20F3215E1EA}">
      <dgm:prSet phldrT="[Текст]"/>
      <dgm:spPr/>
      <dgm:t>
        <a:bodyPr/>
        <a:lstStyle/>
        <a:p>
          <a:r>
            <a:rPr lang="ru-RU" b="1" dirty="0" smtClean="0"/>
            <a:t>31 слушатель</a:t>
          </a:r>
          <a:endParaRPr lang="ru-RU" b="1" dirty="0"/>
        </a:p>
      </dgm:t>
    </dgm:pt>
    <dgm:pt modelId="{23A34788-166F-4216-A2ED-953CE6CD2549}" type="sibTrans" cxnId="{C9D0EC99-74E0-48F3-883E-A5A055FD5B41}">
      <dgm:prSet/>
      <dgm:spPr/>
      <dgm:t>
        <a:bodyPr/>
        <a:lstStyle/>
        <a:p>
          <a:endParaRPr lang="ru-RU"/>
        </a:p>
      </dgm:t>
    </dgm:pt>
    <dgm:pt modelId="{DCD80908-1CD8-4FCF-96A6-717556EF5D8D}" type="parTrans" cxnId="{C9D0EC99-74E0-48F3-883E-A5A055FD5B41}">
      <dgm:prSet/>
      <dgm:spPr/>
      <dgm:t>
        <a:bodyPr/>
        <a:lstStyle/>
        <a:p>
          <a:endParaRPr lang="ru-RU"/>
        </a:p>
      </dgm:t>
    </dgm:pt>
    <dgm:pt modelId="{C14D5B82-FBEE-4F13-8264-BDA75C3AA7D4}">
      <dgm:prSet phldrT="[Текст]"/>
      <dgm:spPr/>
      <dgm:t>
        <a:bodyPr/>
        <a:lstStyle/>
        <a:p>
          <a:r>
            <a:rPr lang="ru-RU" b="1" dirty="0" smtClean="0"/>
            <a:t>2 слушателя</a:t>
          </a:r>
          <a:endParaRPr lang="ru-RU" b="1" dirty="0"/>
        </a:p>
      </dgm:t>
    </dgm:pt>
    <dgm:pt modelId="{0BA973AE-F77D-4045-AD85-147E586D31DB}" type="parTrans" cxnId="{ACB8EA6A-8978-41F6-86A7-171D38419F54}">
      <dgm:prSet/>
      <dgm:spPr/>
      <dgm:t>
        <a:bodyPr/>
        <a:lstStyle/>
        <a:p>
          <a:endParaRPr lang="ru-RU"/>
        </a:p>
      </dgm:t>
    </dgm:pt>
    <dgm:pt modelId="{9F5E9F2B-3AB0-40FF-BB88-EF9B645D5BDF}" type="sibTrans" cxnId="{ACB8EA6A-8978-41F6-86A7-171D38419F54}">
      <dgm:prSet/>
      <dgm:spPr/>
      <dgm:t>
        <a:bodyPr/>
        <a:lstStyle/>
        <a:p>
          <a:endParaRPr lang="ru-RU"/>
        </a:p>
      </dgm:t>
    </dgm:pt>
    <dgm:pt modelId="{2AEBBEB1-B46E-41E7-9DEA-D83ED3CD944F}">
      <dgm:prSet phldrT="[Текст]"/>
      <dgm:spPr/>
      <dgm:t>
        <a:bodyPr/>
        <a:lstStyle/>
        <a:p>
          <a:r>
            <a:rPr lang="ru-RU" dirty="0" smtClean="0">
              <a:latin typeface="+mn-lt"/>
            </a:rPr>
            <a:t>«</a:t>
          </a:r>
          <a:r>
            <a:rPr lang="ru-RU" dirty="0" smtClean="0"/>
            <a:t>Повышение финансовой грамотности населения, защита прав потребителей финансовых услуг</a:t>
          </a:r>
          <a:r>
            <a:rPr lang="ru-RU" dirty="0" smtClean="0">
              <a:latin typeface="+mn-lt"/>
            </a:rPr>
            <a:t>» </a:t>
          </a:r>
          <a:endParaRPr lang="ru-RU" dirty="0"/>
        </a:p>
      </dgm:t>
    </dgm:pt>
    <dgm:pt modelId="{17FD7F13-D263-4DBD-BB4D-8E0CE23E9C34}" type="parTrans" cxnId="{3ECD3F3A-E667-4F0A-8CA6-33CD3C1C195B}">
      <dgm:prSet/>
      <dgm:spPr/>
      <dgm:t>
        <a:bodyPr/>
        <a:lstStyle/>
        <a:p>
          <a:endParaRPr lang="ru-RU"/>
        </a:p>
      </dgm:t>
    </dgm:pt>
    <dgm:pt modelId="{8589E1E4-B6A2-4098-B341-1E6CCCED7BCA}" type="sibTrans" cxnId="{3ECD3F3A-E667-4F0A-8CA6-33CD3C1C195B}">
      <dgm:prSet/>
      <dgm:spPr/>
      <dgm:t>
        <a:bodyPr/>
        <a:lstStyle/>
        <a:p>
          <a:endParaRPr lang="ru-RU"/>
        </a:p>
      </dgm:t>
    </dgm:pt>
    <dgm:pt modelId="{1D145A8B-8F09-49F2-8F2D-01C75D35C30E}" type="pres">
      <dgm:prSet presAssocID="{890FE337-926F-4A20-8B5C-4EC947FAE0AD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D25B953-897C-41DB-9FE5-89839EED6DDB}" type="pres">
      <dgm:prSet presAssocID="{C640B8E9-AA18-47F5-AF78-E2DABAE1A0D1}" presName="parentText1" presStyleLbl="node1" presStyleIdx="0" presStyleCnt="4" custScaleX="94385" custLinFactNeighborY="-27682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E434A6-05FD-4D94-B4E6-A4CEADBA4374}" type="pres">
      <dgm:prSet presAssocID="{C640B8E9-AA18-47F5-AF78-E2DABAE1A0D1}" presName="childText1" presStyleLbl="solidAlignAcc1" presStyleIdx="0" presStyleCnt="4" custScaleX="118961" custScaleY="1331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2D393E-8373-41ED-AA7B-804D7DE03917}" type="pres">
      <dgm:prSet presAssocID="{3C8056EC-16BE-4512-A47E-134EE63B27E9}" presName="parentText2" presStyleLbl="node1" presStyleIdx="1" presStyleCnt="4" custScaleX="93333" custLinFactNeighborX="-315" custLinFactNeighborY="-17532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0A539B-A768-44A2-B1EA-6C9175E2D758}" type="pres">
      <dgm:prSet presAssocID="{3C8056EC-16BE-4512-A47E-134EE63B27E9}" presName="childText2" presStyleLbl="solidAlignAcc1" presStyleIdx="1" presStyleCnt="4" custScaleY="128751" custLinFactNeighborX="-1053" custLinFactNeighborY="363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9E7D13-1A5C-4DD8-98B9-873447BDD3EA}" type="pres">
      <dgm:prSet presAssocID="{10D2D9A8-EB6B-40AD-9207-E20F3215E1EA}" presName="parentText3" presStyleLbl="node1" presStyleIdx="2" presStyleCnt="4" custScaleX="98534" custLinFactNeighborX="-2055" custLinFactNeighborY="-603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F38305-09C2-45DC-98C1-916C09CE15AC}" type="pres">
      <dgm:prSet presAssocID="{10D2D9A8-EB6B-40AD-9207-E20F3215E1EA}" presName="childText3" presStyleLbl="solidAlignAcc1" presStyleIdx="2" presStyleCnt="4" custScaleY="137807" custLinFactNeighborX="-4805" custLinFactNeighborY="125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19E888-F249-4C87-A110-83E7F3AEC133}" type="pres">
      <dgm:prSet presAssocID="{C14D5B82-FBEE-4F13-8264-BDA75C3AA7D4}" presName="parentText4" presStyleLbl="node1" presStyleIdx="3" presStyleCnt="4" custLinFactNeighborX="-9101" custLinFactNeighborY="-3500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FC4EBE-27D7-433E-BE90-9FE53BA1850B}" type="pres">
      <dgm:prSet presAssocID="{C14D5B82-FBEE-4F13-8264-BDA75C3AA7D4}" presName="childText4" presStyleLbl="solidAlignAcc1" presStyleIdx="3" presStyleCnt="4" custScaleY="124599" custLinFactNeighborX="-8481" custLinFactNeighborY="73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D3CE0E-8634-4CB3-9BF5-276E88FF839D}" srcId="{10D2D9A8-EB6B-40AD-9207-E20F3215E1EA}" destId="{E7BEEB7D-3D99-4E18-91DA-8629004CFF0B}" srcOrd="0" destOrd="0" parTransId="{5315CCEB-F4DE-4EBA-BF9B-D17C25EAB766}" sibTransId="{16A63A9F-982A-4AA9-8DE0-4EE42FF6BC95}"/>
    <dgm:cxn modelId="{9A8C20DD-C506-40FF-BBB6-C3E6B083C2FD}" type="presOf" srcId="{3C8056EC-16BE-4512-A47E-134EE63B27E9}" destId="{3E2D393E-8373-41ED-AA7B-804D7DE03917}" srcOrd="0" destOrd="0" presId="urn:microsoft.com/office/officeart/2009/3/layout/IncreasingArrowsProcess"/>
    <dgm:cxn modelId="{1055080C-6D62-4328-8E34-016E919C4D5B}" srcId="{890FE337-926F-4A20-8B5C-4EC947FAE0AD}" destId="{3C8056EC-16BE-4512-A47E-134EE63B27E9}" srcOrd="1" destOrd="0" parTransId="{5C86DB3C-C728-46B3-88C7-95E854DA0FC9}" sibTransId="{11AD768A-5AE4-4CCB-B1AC-26D304349ABD}"/>
    <dgm:cxn modelId="{C9D0EC99-74E0-48F3-883E-A5A055FD5B41}" srcId="{890FE337-926F-4A20-8B5C-4EC947FAE0AD}" destId="{10D2D9A8-EB6B-40AD-9207-E20F3215E1EA}" srcOrd="2" destOrd="0" parTransId="{DCD80908-1CD8-4FCF-96A6-717556EF5D8D}" sibTransId="{23A34788-166F-4216-A2ED-953CE6CD2549}"/>
    <dgm:cxn modelId="{ACB8EA6A-8978-41F6-86A7-171D38419F54}" srcId="{890FE337-926F-4A20-8B5C-4EC947FAE0AD}" destId="{C14D5B82-FBEE-4F13-8264-BDA75C3AA7D4}" srcOrd="3" destOrd="0" parTransId="{0BA973AE-F77D-4045-AD85-147E586D31DB}" sibTransId="{9F5E9F2B-3AB0-40FF-BB88-EF9B645D5BDF}"/>
    <dgm:cxn modelId="{8CAC76EA-2FA8-48BA-9052-86F56B564A72}" type="presOf" srcId="{C14D5B82-FBEE-4F13-8264-BDA75C3AA7D4}" destId="{9219E888-F249-4C87-A110-83E7F3AEC133}" srcOrd="0" destOrd="0" presId="urn:microsoft.com/office/officeart/2009/3/layout/IncreasingArrowsProcess"/>
    <dgm:cxn modelId="{3ECD3F3A-E667-4F0A-8CA6-33CD3C1C195B}" srcId="{C14D5B82-FBEE-4F13-8264-BDA75C3AA7D4}" destId="{2AEBBEB1-B46E-41E7-9DEA-D83ED3CD944F}" srcOrd="0" destOrd="0" parTransId="{17FD7F13-D263-4DBD-BB4D-8E0CE23E9C34}" sibTransId="{8589E1E4-B6A2-4098-B341-1E6CCCED7BCA}"/>
    <dgm:cxn modelId="{D61DED8F-7216-4243-939C-84B3DDF8C6CF}" srcId="{C640B8E9-AA18-47F5-AF78-E2DABAE1A0D1}" destId="{58D13A37-FB2A-4D01-AB48-17623C7A7DAC}" srcOrd="0" destOrd="0" parTransId="{864A52C1-A4CA-46E6-ACE4-5839808279D5}" sibTransId="{3793073A-0BA3-46E0-9898-1FD446E30CC6}"/>
    <dgm:cxn modelId="{E53658D5-EF8C-4619-8FBD-5FAC503E7418}" srcId="{3C8056EC-16BE-4512-A47E-134EE63B27E9}" destId="{B058A97D-1FCB-490C-B384-5216CFF0E0AA}" srcOrd="0" destOrd="0" parTransId="{0D4DB37A-7E2E-4657-8C8A-916E7EB0C913}" sibTransId="{44CBABD3-EF8C-4495-9246-97F86850068D}"/>
    <dgm:cxn modelId="{EF9551B9-D4E7-4E8A-8BB0-5720D149D0B3}" type="presOf" srcId="{B058A97D-1FCB-490C-B384-5216CFF0E0AA}" destId="{C90A539B-A768-44A2-B1EA-6C9175E2D758}" srcOrd="0" destOrd="0" presId="urn:microsoft.com/office/officeart/2009/3/layout/IncreasingArrowsProcess"/>
    <dgm:cxn modelId="{3DC53A52-EF33-4126-ADC7-DB420AC843C9}" type="presOf" srcId="{890FE337-926F-4A20-8B5C-4EC947FAE0AD}" destId="{1D145A8B-8F09-49F2-8F2D-01C75D35C30E}" srcOrd="0" destOrd="0" presId="urn:microsoft.com/office/officeart/2009/3/layout/IncreasingArrowsProcess"/>
    <dgm:cxn modelId="{A65EFBA0-A751-4B7A-AC35-CB9DD19A55DB}" type="presOf" srcId="{2AEBBEB1-B46E-41E7-9DEA-D83ED3CD944F}" destId="{FDFC4EBE-27D7-433E-BE90-9FE53BA1850B}" srcOrd="0" destOrd="0" presId="urn:microsoft.com/office/officeart/2009/3/layout/IncreasingArrowsProcess"/>
    <dgm:cxn modelId="{066F4D7B-88C3-423A-BE12-4F725CC6D291}" srcId="{890FE337-926F-4A20-8B5C-4EC947FAE0AD}" destId="{C640B8E9-AA18-47F5-AF78-E2DABAE1A0D1}" srcOrd="0" destOrd="0" parTransId="{0E74AC0E-641D-46EE-B72A-A98DE9F11770}" sibTransId="{B988EDA8-E2D6-493C-860A-301D89F1F709}"/>
    <dgm:cxn modelId="{5B0BDB44-B139-495C-924B-3357E12BD2F2}" type="presOf" srcId="{58D13A37-FB2A-4D01-AB48-17623C7A7DAC}" destId="{85E434A6-05FD-4D94-B4E6-A4CEADBA4374}" srcOrd="0" destOrd="0" presId="urn:microsoft.com/office/officeart/2009/3/layout/IncreasingArrowsProcess"/>
    <dgm:cxn modelId="{FCE7C7B4-1390-4BBE-8759-BBEB5FEEADA4}" type="presOf" srcId="{E7BEEB7D-3D99-4E18-91DA-8629004CFF0B}" destId="{E2F38305-09C2-45DC-98C1-916C09CE15AC}" srcOrd="0" destOrd="0" presId="urn:microsoft.com/office/officeart/2009/3/layout/IncreasingArrowsProcess"/>
    <dgm:cxn modelId="{BCB97F88-3FCD-4ECE-9745-738604232530}" type="presOf" srcId="{10D2D9A8-EB6B-40AD-9207-E20F3215E1EA}" destId="{049E7D13-1A5C-4DD8-98B9-873447BDD3EA}" srcOrd="0" destOrd="0" presId="urn:microsoft.com/office/officeart/2009/3/layout/IncreasingArrowsProcess"/>
    <dgm:cxn modelId="{D01F226A-6144-4594-816F-7EF74B8CE3AA}" type="presOf" srcId="{C640B8E9-AA18-47F5-AF78-E2DABAE1A0D1}" destId="{2D25B953-897C-41DB-9FE5-89839EED6DDB}" srcOrd="0" destOrd="0" presId="urn:microsoft.com/office/officeart/2009/3/layout/IncreasingArrowsProcess"/>
    <dgm:cxn modelId="{B61CFB3D-DCBC-48AB-A1FE-D93144704B77}" type="presParOf" srcId="{1D145A8B-8F09-49F2-8F2D-01C75D35C30E}" destId="{2D25B953-897C-41DB-9FE5-89839EED6DDB}" srcOrd="0" destOrd="0" presId="urn:microsoft.com/office/officeart/2009/3/layout/IncreasingArrowsProcess"/>
    <dgm:cxn modelId="{81336002-8859-476D-8FD8-EF4F5DC464DB}" type="presParOf" srcId="{1D145A8B-8F09-49F2-8F2D-01C75D35C30E}" destId="{85E434A6-05FD-4D94-B4E6-A4CEADBA4374}" srcOrd="1" destOrd="0" presId="urn:microsoft.com/office/officeart/2009/3/layout/IncreasingArrowsProcess"/>
    <dgm:cxn modelId="{F8E392B2-D1A6-44B2-9C74-A3E224FC996B}" type="presParOf" srcId="{1D145A8B-8F09-49F2-8F2D-01C75D35C30E}" destId="{3E2D393E-8373-41ED-AA7B-804D7DE03917}" srcOrd="2" destOrd="0" presId="urn:microsoft.com/office/officeart/2009/3/layout/IncreasingArrowsProcess"/>
    <dgm:cxn modelId="{9F8B7660-8A1E-49D4-A8FF-811477CD6A98}" type="presParOf" srcId="{1D145A8B-8F09-49F2-8F2D-01C75D35C30E}" destId="{C90A539B-A768-44A2-B1EA-6C9175E2D758}" srcOrd="3" destOrd="0" presId="urn:microsoft.com/office/officeart/2009/3/layout/IncreasingArrowsProcess"/>
    <dgm:cxn modelId="{632F00BC-3B5C-4236-B834-130F4321B6A2}" type="presParOf" srcId="{1D145A8B-8F09-49F2-8F2D-01C75D35C30E}" destId="{049E7D13-1A5C-4DD8-98B9-873447BDD3EA}" srcOrd="4" destOrd="0" presId="urn:microsoft.com/office/officeart/2009/3/layout/IncreasingArrowsProcess"/>
    <dgm:cxn modelId="{161C789E-F036-4605-A8AE-11530DFA7B3B}" type="presParOf" srcId="{1D145A8B-8F09-49F2-8F2D-01C75D35C30E}" destId="{E2F38305-09C2-45DC-98C1-916C09CE15AC}" srcOrd="5" destOrd="0" presId="urn:microsoft.com/office/officeart/2009/3/layout/IncreasingArrowsProcess"/>
    <dgm:cxn modelId="{74488690-0928-40EA-A7F7-7264E3BA24B6}" type="presParOf" srcId="{1D145A8B-8F09-49F2-8F2D-01C75D35C30E}" destId="{9219E888-F249-4C87-A110-83E7F3AEC133}" srcOrd="6" destOrd="0" presId="urn:microsoft.com/office/officeart/2009/3/layout/IncreasingArrowsProcess"/>
    <dgm:cxn modelId="{FEE838FD-B5E9-44D8-A4A8-9BAD88EC0290}" type="presParOf" srcId="{1D145A8B-8F09-49F2-8F2D-01C75D35C30E}" destId="{FDFC4EBE-27D7-433E-BE90-9FE53BA1850B}" srcOrd="7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25B953-897C-41DB-9FE5-89839EED6DDB}">
      <dsp:nvSpPr>
        <dsp:cNvPr id="0" name=""/>
        <dsp:cNvSpPr/>
      </dsp:nvSpPr>
      <dsp:spPr>
        <a:xfrm>
          <a:off x="279991" y="297205"/>
          <a:ext cx="5511216" cy="850082"/>
        </a:xfrm>
        <a:prstGeom prst="rightArrow">
          <a:avLst>
            <a:gd name="adj1" fmla="val 50000"/>
            <a:gd name="adj2" fmla="val 5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34951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+mn-lt"/>
            </a:rPr>
            <a:t>17 слушателей</a:t>
          </a:r>
          <a:endParaRPr lang="ru-RU" sz="1600" kern="1200" dirty="0"/>
        </a:p>
      </dsp:txBody>
      <dsp:txXfrm>
        <a:off x="279991" y="509726"/>
        <a:ext cx="5298696" cy="425041"/>
      </dsp:txXfrm>
    </dsp:sp>
    <dsp:sp modelId="{85E434A6-05FD-4D94-B4E6-A4CEADBA4374}">
      <dsp:nvSpPr>
        <dsp:cNvPr id="0" name=""/>
        <dsp:cNvSpPr/>
      </dsp:nvSpPr>
      <dsp:spPr>
        <a:xfrm>
          <a:off x="-11539" y="929090"/>
          <a:ext cx="1601105" cy="2093110"/>
        </a:xfrm>
        <a:prstGeom prst="rect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n-lt"/>
            </a:rPr>
            <a:t>«</a:t>
          </a:r>
          <a:r>
            <a:rPr lang="ru-RU" sz="1400" kern="1200" dirty="0" smtClean="0"/>
            <a:t>Деятельность Национального Банка Республики Казахстан в современных условиях (для директоров филиалов)</a:t>
          </a:r>
          <a:r>
            <a:rPr lang="ru-RU" sz="1400" kern="1200" dirty="0" smtClean="0">
              <a:latin typeface="+mn-lt"/>
            </a:rPr>
            <a:t>» </a:t>
          </a:r>
          <a:endParaRPr lang="ru-RU" sz="1400" kern="1200" dirty="0"/>
        </a:p>
      </dsp:txBody>
      <dsp:txXfrm>
        <a:off x="-11539" y="929090"/>
        <a:ext cx="1601105" cy="2093110"/>
      </dsp:txXfrm>
    </dsp:sp>
    <dsp:sp modelId="{3E2D393E-8373-41ED-AA7B-804D7DE03917}">
      <dsp:nvSpPr>
        <dsp:cNvPr id="0" name=""/>
        <dsp:cNvSpPr/>
      </dsp:nvSpPr>
      <dsp:spPr>
        <a:xfrm>
          <a:off x="1597593" y="666749"/>
          <a:ext cx="4193612" cy="850082"/>
        </a:xfrm>
        <a:prstGeom prst="rightArrow">
          <a:avLst>
            <a:gd name="adj1" fmla="val 50000"/>
            <a:gd name="adj2" fmla="val 5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34951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+mn-lt"/>
            </a:rPr>
            <a:t>34 слушателя</a:t>
          </a:r>
          <a:endParaRPr lang="ru-RU" sz="1600" kern="1200" dirty="0"/>
        </a:p>
      </dsp:txBody>
      <dsp:txXfrm>
        <a:off x="1597593" y="879270"/>
        <a:ext cx="3981092" cy="425041"/>
      </dsp:txXfrm>
    </dsp:sp>
    <dsp:sp modelId="{C90A539B-A768-44A2-B1EA-6C9175E2D758}">
      <dsp:nvSpPr>
        <dsp:cNvPr id="0" name=""/>
        <dsp:cNvSpPr/>
      </dsp:nvSpPr>
      <dsp:spPr>
        <a:xfrm>
          <a:off x="1447794" y="1308191"/>
          <a:ext cx="1345908" cy="1972874"/>
        </a:xfrm>
        <a:prstGeom prst="rect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n-lt"/>
            </a:rPr>
            <a:t>«</a:t>
          </a:r>
          <a:r>
            <a:rPr lang="ru-RU" sz="1400" kern="1200" dirty="0" smtClean="0"/>
            <a:t>Осуществление валютного контроля территориальными филиалами Национального Банка Республики Казахстан</a:t>
          </a:r>
          <a:r>
            <a:rPr lang="ru-RU" sz="1400" kern="1200" dirty="0" smtClean="0">
              <a:latin typeface="+mn-lt"/>
            </a:rPr>
            <a:t>» </a:t>
          </a:r>
          <a:endParaRPr lang="ru-RU" sz="1400" kern="1200" dirty="0"/>
        </a:p>
      </dsp:txBody>
      <dsp:txXfrm>
        <a:off x="1447794" y="1308191"/>
        <a:ext cx="1345908" cy="1972874"/>
      </dsp:txXfrm>
    </dsp:sp>
    <dsp:sp modelId="{049E7D13-1A5C-4DD8-98B9-873447BDD3EA}">
      <dsp:nvSpPr>
        <dsp:cNvPr id="0" name=""/>
        <dsp:cNvSpPr/>
      </dsp:nvSpPr>
      <dsp:spPr>
        <a:xfrm>
          <a:off x="2766268" y="1047752"/>
          <a:ext cx="3101125" cy="850082"/>
        </a:xfrm>
        <a:prstGeom prst="rightArrow">
          <a:avLst>
            <a:gd name="adj1" fmla="val 50000"/>
            <a:gd name="adj2" fmla="val 5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34951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31 слушатель</a:t>
          </a:r>
          <a:endParaRPr lang="ru-RU" sz="1600" b="1" kern="1200" dirty="0"/>
        </a:p>
      </dsp:txBody>
      <dsp:txXfrm>
        <a:off x="2766268" y="1260273"/>
        <a:ext cx="2888605" cy="425041"/>
      </dsp:txXfrm>
    </dsp:sp>
    <dsp:sp modelId="{E2F38305-09C2-45DC-98C1-916C09CE15AC}">
      <dsp:nvSpPr>
        <dsp:cNvPr id="0" name=""/>
        <dsp:cNvSpPr/>
      </dsp:nvSpPr>
      <dsp:spPr>
        <a:xfrm>
          <a:off x="2743204" y="1657345"/>
          <a:ext cx="1345908" cy="2125760"/>
        </a:xfrm>
        <a:prstGeom prst="rect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n-lt"/>
            </a:rPr>
            <a:t>«</a:t>
          </a:r>
          <a:r>
            <a:rPr lang="ru-RU" sz="1400" kern="1200" dirty="0" smtClean="0"/>
            <a:t>Новое в разработке форм статистических наблюдений и автоматизации функций в области платежного баланса</a:t>
          </a:r>
          <a:r>
            <a:rPr lang="ru-RU" sz="1400" kern="1200" dirty="0" smtClean="0">
              <a:latin typeface="+mn-lt"/>
            </a:rPr>
            <a:t>» </a:t>
          </a:r>
          <a:endParaRPr lang="ru-RU" sz="1400" kern="1200" dirty="0"/>
        </a:p>
      </dsp:txBody>
      <dsp:txXfrm>
        <a:off x="2743204" y="1657345"/>
        <a:ext cx="1345908" cy="2125760"/>
      </dsp:txXfrm>
    </dsp:sp>
    <dsp:sp modelId="{9219E888-F249-4C87-A110-83E7F3AEC133}">
      <dsp:nvSpPr>
        <dsp:cNvPr id="0" name=""/>
        <dsp:cNvSpPr/>
      </dsp:nvSpPr>
      <dsp:spPr>
        <a:xfrm>
          <a:off x="3989841" y="1352553"/>
          <a:ext cx="1801356" cy="850082"/>
        </a:xfrm>
        <a:prstGeom prst="rightArrow">
          <a:avLst>
            <a:gd name="adj1" fmla="val 50000"/>
            <a:gd name="adj2" fmla="val 5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34951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2 слушателя</a:t>
          </a:r>
          <a:endParaRPr lang="ru-RU" sz="1600" b="1" kern="1200" dirty="0"/>
        </a:p>
      </dsp:txBody>
      <dsp:txXfrm>
        <a:off x="3989841" y="1565074"/>
        <a:ext cx="1588836" cy="425041"/>
      </dsp:txXfrm>
    </dsp:sp>
    <dsp:sp modelId="{FDFC4EBE-27D7-433E-BE90-9FE53BA1850B}">
      <dsp:nvSpPr>
        <dsp:cNvPr id="0" name=""/>
        <dsp:cNvSpPr/>
      </dsp:nvSpPr>
      <dsp:spPr>
        <a:xfrm>
          <a:off x="4038596" y="1962156"/>
          <a:ext cx="1358170" cy="1944546"/>
        </a:xfrm>
        <a:prstGeom prst="rect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n-lt"/>
            </a:rPr>
            <a:t>«</a:t>
          </a:r>
          <a:r>
            <a:rPr lang="ru-RU" sz="1400" kern="1200" dirty="0" smtClean="0"/>
            <a:t>Повышение финансовой грамотности населения, защита прав потребителей финансовых услуг</a:t>
          </a:r>
          <a:r>
            <a:rPr lang="ru-RU" sz="1400" kern="1200" dirty="0" smtClean="0">
              <a:latin typeface="+mn-lt"/>
            </a:rPr>
            <a:t>» </a:t>
          </a:r>
          <a:endParaRPr lang="ru-RU" sz="1400" kern="1200" dirty="0"/>
        </a:p>
      </dsp:txBody>
      <dsp:txXfrm>
        <a:off x="4038596" y="1962156"/>
        <a:ext cx="1358170" cy="19445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7339C-E267-40DF-8EEC-F6FAA64F851F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1696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ED2696-E5F9-4BDF-80ED-0DA6AE93E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8836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1696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201" y="3228705"/>
            <a:ext cx="7942238" cy="305911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24"/>
            <a:ext cx="4302625" cy="34026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1696" y="6456324"/>
            <a:ext cx="4302625" cy="34026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49C6106-7653-4DB5-8BDE-6520777491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3607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9001125" y="4846638"/>
            <a:ext cx="142875" cy="20113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>
          <a:xfrm>
            <a:off x="9001125" y="0"/>
            <a:ext cx="142875" cy="48466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4059529-2146-4C7F-8DD1-1F5570ED19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C0953-6AE4-4B1A-B66B-9B0B1C9063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D685A-C98A-4E16-B1BE-BA4E3929E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62C66-BB9E-4DA0-A2B1-ECC94EE695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6B891-D61E-4C42-AC0C-6DBBE2A967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5D8-FC56-438A-AA94-23C1A30907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B2229-2E2C-42EB-BA52-194D484E12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4E01D-28E5-4F4B-ACFD-E6398E42E9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B22A0-B197-44F0-81F1-7C74F5BB84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C56F5-4D24-4201-8B48-9F74B2A770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B524F-7F80-44B9-ADB3-5F601B93F9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/>
          <p:nvPr/>
        </p:nvSpPr>
        <p:spPr>
          <a:xfrm>
            <a:off x="9001125" y="4846638"/>
            <a:ext cx="142875" cy="20113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9"/>
          <p:cNvSpPr/>
          <p:nvPr/>
        </p:nvSpPr>
        <p:spPr>
          <a:xfrm>
            <a:off x="9001125" y="0"/>
            <a:ext cx="142875" cy="48466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D097D50-BF52-4E09-88E5-7E189A56CA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76200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0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416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219" y="5885656"/>
            <a:ext cx="1316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fld id="{C47D959D-ADCE-4B29-B7E7-3DE7DAA712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5" y="0"/>
            <a:ext cx="142875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5" y="1371600"/>
            <a:ext cx="142875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08" r:id="rId2"/>
    <p:sldLayoutId id="2147483707" r:id="rId3"/>
    <p:sldLayoutId id="2147483706" r:id="rId4"/>
    <p:sldLayoutId id="2147483705" r:id="rId5"/>
    <p:sldLayoutId id="2147483704" r:id="rId6"/>
    <p:sldLayoutId id="2147483703" r:id="rId7"/>
    <p:sldLayoutId id="2147483702" r:id="rId8"/>
    <p:sldLayoutId id="2147483710" r:id="rId9"/>
    <p:sldLayoutId id="2147483701" r:id="rId10"/>
    <p:sldLayoutId id="2147483700" r:id="rId11"/>
    <p:sldLayoutId id="214748371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 spc="-6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ts val="600"/>
        </a:spcAft>
        <a:buFont typeface="Arial" charset="0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533400" y="1530350"/>
            <a:ext cx="8168770" cy="27432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cs typeface="+mn-cs"/>
              </a:rPr>
              <a:t>ОТЧЕТ </a:t>
            </a:r>
            <a:b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cs typeface="+mn-cs"/>
              </a:rPr>
            </a:b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cs typeface="+mn-cs"/>
              </a:rPr>
              <a:t>о деятельности </a:t>
            </a: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cs typeface="+mn-cs"/>
              </a:rPr>
              <a:t>Национального Банка 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cs typeface="+mn-cs"/>
            </a:endParaRPr>
          </a:p>
          <a:p>
            <a:pPr algn="ctr"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cs typeface="+mn-cs"/>
              </a:rPr>
              <a:t>Республики Казахстан по </a:t>
            </a:r>
          </a:p>
          <a:p>
            <a:pPr algn="ctr"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cs typeface="+mn-cs"/>
              </a:rPr>
              <a:t>вопросам оказания </a:t>
            </a:r>
          </a:p>
          <a:p>
            <a:pPr algn="ctr"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cs typeface="+mn-cs"/>
              </a:rPr>
              <a:t>государственных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cs typeface="+mn-cs"/>
              </a:rPr>
              <a:t> </a:t>
            </a: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cs typeface="+mn-cs"/>
              </a:rPr>
              <a:t>услуг за 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cs typeface="+mn-cs"/>
              </a:rPr>
              <a:t>2015 </a:t>
            </a: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cs typeface="+mn-cs"/>
              </a:rPr>
              <a:t>год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6858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>
              <a:defRPr/>
            </a:pPr>
            <a:r>
              <a:rPr lang="en-US" sz="2000" b="1" cap="none" smtClean="0"/>
              <a:t>III</a:t>
            </a:r>
            <a:r>
              <a:rPr lang="ru-RU" sz="2000" b="1" cap="none" smtClean="0"/>
              <a:t>. ДЕЯТЕЛЬНОСТЬ ПО СОВЕРШЕНСТВОВАНИЮ ПРОЦЕССОВ ОКАЗАНИЯ ГОСУДАРСТВЕННЫХ УСЛУГ</a:t>
            </a:r>
          </a:p>
        </p:txBody>
      </p:sp>
      <p:sp>
        <p:nvSpPr>
          <p:cNvPr id="22530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382000" y="6400800"/>
            <a:ext cx="5334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D938D40-C497-4D36-808A-B4CF1D65C489}" type="slidenum">
              <a:rPr lang="ru-RU" smtClean="0">
                <a:cs typeface="Arial" charset="0"/>
              </a:rPr>
              <a:pPr/>
              <a:t>10</a:t>
            </a:fld>
            <a:endParaRPr lang="ru-RU" dirty="0" smtClean="0">
              <a:cs typeface="Arial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52400" y="914400"/>
            <a:ext cx="4938712" cy="161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600" dirty="0"/>
              <a:t>В рамках мероприятий, направленных на повышение квалификации в сфере оказания государственных услуг для работников территориальных филиалов Национального Банка </a:t>
            </a:r>
            <a:r>
              <a:rPr lang="ru-RU" sz="1600" b="1" dirty="0"/>
              <a:t>в течение 2015 года были организованы семинары по темам</a:t>
            </a:r>
            <a:r>
              <a:rPr lang="ru-RU" sz="1600" b="1" dirty="0" smtClean="0"/>
              <a:t>:</a:t>
            </a:r>
            <a:endParaRPr lang="ru-RU" sz="1600" b="1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129610902"/>
              </p:ext>
            </p:extLst>
          </p:nvPr>
        </p:nvGraphicFramePr>
        <p:xfrm>
          <a:off x="228600" y="2533650"/>
          <a:ext cx="5943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019800" y="914400"/>
            <a:ext cx="3033712" cy="579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Clr>
                <a:srgbClr val="C00000"/>
              </a:buClr>
              <a:defRPr/>
            </a:pPr>
            <a:r>
              <a:rPr lang="ru-RU" sz="1300" dirty="0"/>
              <a:t>Также, проводились стажировки работников территориальных филиалов Национального Банка в Центральном аппарате Национального Банка, лекции и круглые столы для директоров территориальных филиалов Национального </a:t>
            </a:r>
            <a:r>
              <a:rPr lang="ru-RU" sz="1300" dirty="0" smtClean="0"/>
              <a:t>Банка.</a:t>
            </a:r>
            <a:endParaRPr lang="ru-RU" sz="13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«Основные элементы банковского надзора»;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«Региональный семинар, проводимый «Ассоциацией актуариев Азербайджана»;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«Повышение финансовой грамотности населения, защита прав потребителей финансовых услуг»;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«Осуществление валютного контроля территориальными филиалами Национального Банка Республики Казахстан»;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«Семинар по выполнению анализа-исследования государственных процедур и бизнес - процессов, связанных с внешнеэкономической деятельностью» и т.п.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Номер слайда 5"/>
          <p:cNvSpPr>
            <a:spLocks noGrp="1"/>
          </p:cNvSpPr>
          <p:nvPr>
            <p:ph type="sldNum" sz="quarter" idx="11"/>
          </p:nvPr>
        </p:nvSpPr>
        <p:spPr bwMode="auto">
          <a:xfrm>
            <a:off x="8382000" y="6324600"/>
            <a:ext cx="609600" cy="4572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33DB4A5-C134-4B48-9AEB-F408E94B3BBA}" type="slidenum">
              <a:rPr lang="ru-RU" smtClean="0">
                <a:cs typeface="Arial" charset="0"/>
              </a:rPr>
              <a:pPr/>
              <a:t>11</a:t>
            </a:fld>
            <a:endParaRPr lang="ru-RU" smtClean="0">
              <a:cs typeface="Arial" charset="0"/>
            </a:endParaRPr>
          </a:p>
        </p:txBody>
      </p:sp>
      <p:graphicFrame>
        <p:nvGraphicFramePr>
          <p:cNvPr id="23581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2568"/>
              </p:ext>
            </p:extLst>
          </p:nvPr>
        </p:nvGraphicFramePr>
        <p:xfrm>
          <a:off x="152400" y="1447800"/>
          <a:ext cx="8763000" cy="5090160"/>
        </p:xfrm>
        <a:graphic>
          <a:graphicData uri="http://schemas.openxmlformats.org/drawingml/2006/table">
            <a:tbl>
              <a:tblPr/>
              <a:tblGrid>
                <a:gridCol w="8763000"/>
              </a:tblGrid>
              <a:tr h="2286000">
                <a:tc>
                  <a:txBody>
                    <a:bodyPr/>
                    <a:lstStyle/>
                    <a:p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В целях реализации изменений и дополнений, внесенных в Реестр Постановлением № 756 Правлением Национального Банка 9 декабря 2015 года принято постановление № 213 «О внесении изменений и дополнений в постановление Правления Национального Банка Республики Казахстан от 30 апреля 2015 года № 71 «Об утверждении стандартов государственных услуг Национального Банка Республики Казахстан» (далее – постановление № 213), предусматривающее утверждение 4 новых и исключение 2 действующих стандартов государственных услуг.</a:t>
                      </a:r>
                    </a:p>
                    <a:p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По постановлению № 213 проведены мероприятия по публичному обсуждению, согласованию с Национальной палатой предпринимателей Республики Казахстан и ОЮЛ «Ассоциация финансистов Казахстана», с Министерствами по инвестициям и развитию и национальной экономики Республики Казахстан и с Администрацией Президента Республики Казахстан.</a:t>
                      </a:r>
                    </a:p>
                    <a:p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Зарегистрировано в Министерстве юстиции Республики Казахстан </a:t>
                      </a:r>
                      <a:b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 февраля 2016 года с внесением в Реестр государственной регистрации нормативных правовых актов за № 13025.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3250">
                <a:tc>
                  <a:txBody>
                    <a:bodyPr/>
                    <a:lstStyle/>
                    <a:p>
                      <a:endParaRPr kumimoji="0" 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В соответствии с пунктом 1 статьи 16 Закона Республики Казахстан </a:t>
                      </a:r>
                      <a:b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«О государственных услугах» для организации деятельности </a:t>
                      </a:r>
                      <a:r>
                        <a:rPr kumimoji="0" lang="ru-RU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услугодателей</a:t>
                      </a: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в течение тридцати календарных дней после утверждения стандарта государственной услуги центральными государственными органами разрабатываются и утверждаются регламенты государственных услуг.</a:t>
                      </a:r>
                    </a:p>
                    <a:p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В этой связи, постановлением Правления Национального Банка от 1 января 2016 года № 1 утверждены регламенты государственных услуг, направленные на реализацию постановления № 213. </a:t>
                      </a:r>
                    </a:p>
                    <a:p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Зарегистрировано в Министерстве юстиции Республики Казахстан </a:t>
                      </a:r>
                      <a:b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18 февраля 2016 года с внесением в Реестр государственной регистрации нормативных правовых актов за № 13108;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" name="AutoShape 4"/>
          <p:cNvSpPr>
            <a:spLocks noChangeArrowheads="1"/>
          </p:cNvSpPr>
          <p:nvPr/>
        </p:nvSpPr>
        <p:spPr bwMode="auto">
          <a:xfrm>
            <a:off x="152400" y="838200"/>
            <a:ext cx="8763000" cy="6096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400" b="1" dirty="0"/>
              <a:t>В целях нормативно-правового совершенствования процессов оказания</a:t>
            </a:r>
          </a:p>
          <a:p>
            <a:pPr algn="ctr">
              <a:defRPr/>
            </a:pPr>
            <a:r>
              <a:rPr lang="ru-RU" sz="1400" b="1" dirty="0"/>
              <a:t> государственных услуг проводились следующие мероприятия: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6858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>
              <a:defRPr/>
            </a:pPr>
            <a:r>
              <a:rPr lang="en-US" sz="2000" b="1" cap="none" smtClean="0"/>
              <a:t>III</a:t>
            </a:r>
            <a:r>
              <a:rPr lang="ru-RU" sz="2000" b="1" cap="none" smtClean="0"/>
              <a:t>. ДЕЯТЕЛЬНОСТЬ ПО СОВЕРШЕНСТВОВАНИЮ ПРОЦЕССОВ ОКАЗАНИЯ ГОСУДАРСТВЕННЫХ УСЛУГ</a:t>
            </a:r>
          </a:p>
        </p:txBody>
      </p:sp>
    </p:spTree>
    <p:extLst>
      <p:ext uri="{BB962C8B-B14F-4D97-AF65-F5344CB8AC3E}">
        <p14:creationId xmlns:p14="http://schemas.microsoft.com/office/powerpoint/2010/main" val="40392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Номер слайда 5"/>
          <p:cNvSpPr>
            <a:spLocks noGrp="1"/>
          </p:cNvSpPr>
          <p:nvPr>
            <p:ph type="sldNum" sz="quarter" idx="11"/>
          </p:nvPr>
        </p:nvSpPr>
        <p:spPr bwMode="auto">
          <a:xfrm>
            <a:off x="8382000" y="6324600"/>
            <a:ext cx="609600" cy="4572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B2CD5A0-91C6-4144-A90C-1CAED692DAC6}" type="slidenum">
              <a:rPr lang="ru-RU" smtClean="0">
                <a:cs typeface="Arial" charset="0"/>
              </a:rPr>
              <a:pPr/>
              <a:t>12</a:t>
            </a:fld>
            <a:endParaRPr lang="ru-RU" smtClean="0">
              <a:cs typeface="Arial" charset="0"/>
            </a:endParaRPr>
          </a:p>
        </p:txBody>
      </p:sp>
      <p:graphicFrame>
        <p:nvGraphicFramePr>
          <p:cNvPr id="22695" name="Group 1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788783"/>
              </p:ext>
            </p:extLst>
          </p:nvPr>
        </p:nvGraphicFramePr>
        <p:xfrm>
          <a:off x="228600" y="1447801"/>
          <a:ext cx="8534400" cy="3651503"/>
        </p:xfrm>
        <a:graphic>
          <a:graphicData uri="http://schemas.openxmlformats.org/drawingml/2006/table">
            <a:tbl>
              <a:tblPr/>
              <a:tblGrid>
                <a:gridCol w="371196"/>
                <a:gridCol w="8163204"/>
              </a:tblGrid>
              <a:tr h="286307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400" dirty="0" smtClean="0"/>
                        <a:t>В целях реализации Закона Республики Казахстан от 27 апреля 2015 года № 311-V «О внесении изменений и дополнений в некоторые законодательные акты Республики Казахстан по вопросам страхования и исламского финансирования» (далее – Закон)  проведена работа по внесению изменений в Реестр, по результатам которой из Реестра исключены: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60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lang="ru-RU" sz="1400" i="1" dirty="0" smtClean="0"/>
                        <a:t>«Выдача разрешения на добровольную реорганизацию акционерного общества «Фонд гарантирования страховых выплат»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86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400" i="1" dirty="0" smtClean="0"/>
                        <a:t>«Выдача разрешения на добровольную ликвидацию акционерного общества «Фонд гарантирования страховых выплат»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400" dirty="0" smtClean="0"/>
                        <a:t>включены 4 новые государственные услуги Национального Банка по лицензированию исламских страховых (перестраховочных) организаций.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709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Кроме того, в ряд нормативных правовых актов Национального Банка были внесены дополнения, уточняющего характера в части оказания государственных услуг в электронном формате.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4" name="AutoShape 4"/>
          <p:cNvSpPr>
            <a:spLocks noChangeArrowheads="1"/>
          </p:cNvSpPr>
          <p:nvPr/>
        </p:nvSpPr>
        <p:spPr bwMode="auto">
          <a:xfrm>
            <a:off x="228600" y="838200"/>
            <a:ext cx="8458200" cy="6096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400" b="1" dirty="0"/>
              <a:t>В целях нормативно-правового совершенствования процессов оказания</a:t>
            </a:r>
          </a:p>
          <a:p>
            <a:pPr algn="ctr">
              <a:defRPr/>
            </a:pPr>
            <a:r>
              <a:rPr lang="ru-RU" sz="1400" b="1" dirty="0"/>
              <a:t> государственных услуг проводились следующие мероприятия: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6858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>
              <a:defRPr/>
            </a:pPr>
            <a:r>
              <a:rPr lang="en-US" sz="2000" b="1" cap="none" smtClean="0"/>
              <a:t>III</a:t>
            </a:r>
            <a:r>
              <a:rPr lang="ru-RU" sz="2000" b="1" cap="none" smtClean="0"/>
              <a:t>. ДЕЯТЕЛЬНОСТЬ ПО СОВЕРШЕНСТВОВАНИЮ ПРОЦЕССОВ ОКАЗАНИЯ ГОСУДАРСТВЕННЫХ УСЛУГ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Номер слайда 5"/>
          <p:cNvSpPr>
            <a:spLocks noGrp="1"/>
          </p:cNvSpPr>
          <p:nvPr>
            <p:ph type="sldNum" sz="quarter" idx="11"/>
          </p:nvPr>
        </p:nvSpPr>
        <p:spPr bwMode="auto">
          <a:xfrm>
            <a:off x="8382000" y="6324600"/>
            <a:ext cx="609600" cy="4572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FE8C5D-73B5-4BDD-A1CF-62F3AD716127}" type="slidenum">
              <a:rPr lang="ru-RU" smtClean="0">
                <a:cs typeface="Arial" charset="0"/>
              </a:rPr>
              <a:pPr/>
              <a:t>13</a:t>
            </a:fld>
            <a:endParaRPr lang="ru-RU" smtClean="0">
              <a:cs typeface="Arial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6858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200" b="1" dirty="0" smtClean="0"/>
              <a:t>IV</a:t>
            </a:r>
            <a:r>
              <a:rPr lang="ru-RU" sz="2200" b="1" dirty="0" smtClean="0"/>
              <a:t>. Контроль </a:t>
            </a:r>
            <a:r>
              <a:rPr lang="ru-RU" sz="2200" b="1" dirty="0"/>
              <a:t>за качеством оказания государственных услуг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152401" y="914400"/>
            <a:ext cx="2438399" cy="16764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>
                <a:solidFill>
                  <a:srgbClr val="000000"/>
                </a:solidFill>
              </a:rPr>
              <a:t>За отчетный период </a:t>
            </a:r>
            <a:r>
              <a:rPr lang="ru-RU" sz="1400" b="1" dirty="0">
                <a:solidFill>
                  <a:srgbClr val="000000"/>
                </a:solidFill>
              </a:rPr>
              <a:t>жалоб услугополучателей</a:t>
            </a:r>
            <a:r>
              <a:rPr lang="ru-RU" sz="1400" dirty="0">
                <a:solidFill>
                  <a:srgbClr val="000000"/>
                </a:solidFill>
              </a:rPr>
              <a:t> по вопросам оказания государственных услуг Национального Банка </a:t>
            </a:r>
            <a:r>
              <a:rPr lang="ru-RU" sz="1400" b="1" dirty="0">
                <a:solidFill>
                  <a:srgbClr val="000000"/>
                </a:solidFill>
              </a:rPr>
              <a:t>не поступало. </a:t>
            </a: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ru-RU" sz="1400" dirty="0" smtClean="0">
              <a:solidFill>
                <a:srgbClr val="000000"/>
              </a:solidFill>
            </a:endParaRPr>
          </a:p>
          <a:p>
            <a:pPr>
              <a:buClr>
                <a:srgbClr val="C00000"/>
              </a:buClr>
              <a:defRPr/>
            </a:pPr>
            <a:endParaRPr lang="ru-RU" sz="1400" dirty="0">
              <a:solidFill>
                <a:srgbClr val="000000"/>
              </a:solidFill>
            </a:endParaRPr>
          </a:p>
          <a:p>
            <a:pPr>
              <a:buClr>
                <a:srgbClr val="C00000"/>
              </a:buClr>
              <a:defRPr/>
            </a:pPr>
            <a:endParaRPr lang="ru-RU" sz="1400" dirty="0">
              <a:solidFill>
                <a:srgbClr val="000000"/>
              </a:solidFill>
            </a:endParaRP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ru-RU" sz="1400" b="1" dirty="0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2819400" y="914400"/>
            <a:ext cx="3505200" cy="36195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 smtClean="0"/>
              <a:t>В целях </a:t>
            </a:r>
            <a:r>
              <a:rPr lang="ru-RU" sz="1400" dirty="0"/>
              <a:t>проверки своевременности оказания государственных услуг и достоверности ввода данных в ИС ГБД ЕЛ Национальным Банком в течение </a:t>
            </a:r>
            <a:r>
              <a:rPr lang="ru-RU" sz="1400" dirty="0" smtClean="0"/>
              <a:t>2015 </a:t>
            </a:r>
            <a:r>
              <a:rPr lang="ru-RU" sz="1400" dirty="0"/>
              <a:t>года </a:t>
            </a:r>
            <a:r>
              <a:rPr lang="ru-RU" sz="1400" b="1" dirty="0"/>
              <a:t>проводился мониторинг данных в ИС ГБД ЕЛ </a:t>
            </a:r>
            <a:r>
              <a:rPr lang="ru-RU" sz="1400" dirty="0"/>
              <a:t>в рамках, которого осуществлялась сверка информации с ежемесячными отчетными данными, представляемыми подразделениями Национального Банка, оказывающими государственные услуги и при наличии расхождений проводилась работа по установлению причин </a:t>
            </a:r>
            <a:r>
              <a:rPr lang="ru-RU" sz="1400" dirty="0" smtClean="0"/>
              <a:t>расхождений</a:t>
            </a:r>
            <a:endParaRPr lang="ru-RU" sz="1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185885" y="4876800"/>
            <a:ext cx="3178629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100" dirty="0"/>
              <a:t>По данному факту за совершение дисциплинарного проступка, выразившегося в несвоевременной регистрации заявления на получение государственной услуги в ИС ГБД ЕЛ на 1 ответственного работника Национального Банка наложено 1 дисциплинарное взыскание в виде замечания.</a:t>
            </a: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562270" y="914400"/>
            <a:ext cx="2200729" cy="12192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200" dirty="0" smtClean="0"/>
              <a:t>Нарушений </a:t>
            </a:r>
            <a:r>
              <a:rPr lang="ru-RU" sz="1200" dirty="0"/>
              <a:t>сроков оказания государственных услуг </a:t>
            </a:r>
            <a:r>
              <a:rPr lang="ru-RU" sz="1200" b="1" dirty="0"/>
              <a:t>в филиалах зафиксировано не было.</a:t>
            </a: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ru-RU" sz="1200" b="1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6324600" y="1349829"/>
            <a:ext cx="23767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6371772" y="2895600"/>
            <a:ext cx="23767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6581320" y="2578554"/>
            <a:ext cx="2200729" cy="2950029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200" dirty="0"/>
              <a:t>По результатам указанного мониторинга, </a:t>
            </a:r>
            <a:r>
              <a:rPr lang="ru-RU" sz="1200" dirty="0" smtClean="0"/>
              <a:t>в 3 </a:t>
            </a:r>
            <a:r>
              <a:rPr lang="ru-RU" sz="1200" dirty="0"/>
              <a:t>квартале </a:t>
            </a:r>
            <a:r>
              <a:rPr lang="ru-RU" sz="1200" dirty="0" smtClean="0"/>
              <a:t>2015 </a:t>
            </a:r>
            <a:r>
              <a:rPr lang="ru-RU" sz="1200" dirty="0"/>
              <a:t>года выявлен 1 факт </a:t>
            </a:r>
            <a:r>
              <a:rPr lang="ru-RU" sz="1200" dirty="0" smtClean="0"/>
              <a:t>нарушения </a:t>
            </a:r>
            <a:r>
              <a:rPr lang="ru-RU" sz="1200" dirty="0"/>
              <a:t>срока оказания государственной услуги «Выдача лицензии на право осуществления страховой (перестраховочной) деятельности по отрасли «общее страхование».</a:t>
            </a:r>
            <a:endParaRPr lang="ru-RU" sz="1200" b="1" dirty="0"/>
          </a:p>
        </p:txBody>
      </p:sp>
      <p:sp>
        <p:nvSpPr>
          <p:cNvPr id="12" name="Стрелка вправо 11"/>
          <p:cNvSpPr/>
          <p:nvPr/>
        </p:nvSpPr>
        <p:spPr>
          <a:xfrm flipH="1">
            <a:off x="6324600" y="4926111"/>
            <a:ext cx="237670" cy="381000"/>
          </a:xfrm>
          <a:prstGeom prst="rightArrow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Номер слайда 5"/>
          <p:cNvSpPr>
            <a:spLocks noGrp="1"/>
          </p:cNvSpPr>
          <p:nvPr>
            <p:ph type="sldNum" sz="quarter" idx="11"/>
          </p:nvPr>
        </p:nvSpPr>
        <p:spPr bwMode="auto">
          <a:xfrm>
            <a:off x="8458200" y="6324600"/>
            <a:ext cx="609600" cy="4572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1CE7BA1-E3AD-4DB1-B896-61FDE12DD93E}" type="slidenum">
              <a:rPr lang="ru-RU" smtClean="0">
                <a:cs typeface="Arial" charset="0"/>
              </a:rPr>
              <a:pPr/>
              <a:t>14</a:t>
            </a:fld>
            <a:endParaRPr lang="ru-RU" smtClean="0">
              <a:cs typeface="Arial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6858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200" b="1" dirty="0" smtClean="0"/>
              <a:t>IV</a:t>
            </a:r>
            <a:r>
              <a:rPr lang="ru-RU" sz="2200" b="1" dirty="0" smtClean="0"/>
              <a:t>. Контроль </a:t>
            </a:r>
            <a:r>
              <a:rPr lang="ru-RU" sz="2200" b="1" dirty="0"/>
              <a:t>за качеством оказания государственных услуг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152401" y="914400"/>
            <a:ext cx="8610598" cy="12192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>
                <a:solidFill>
                  <a:srgbClr val="000000"/>
                </a:solidFill>
              </a:rPr>
              <a:t>Национальным Банком проводились мероприятия по сбору и своду информации, отраженной в карточках оказания государственной услуги, оказываемой подразделениями Национального Банка в течение </a:t>
            </a:r>
            <a:r>
              <a:rPr lang="ru-RU" sz="1400" dirty="0" smtClean="0">
                <a:solidFill>
                  <a:srgbClr val="000000"/>
                </a:solidFill>
              </a:rPr>
              <a:t>2015 </a:t>
            </a:r>
            <a:r>
              <a:rPr lang="ru-RU" sz="1400" dirty="0">
                <a:solidFill>
                  <a:srgbClr val="000000"/>
                </a:solidFill>
              </a:rPr>
              <a:t>года.  </a:t>
            </a: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b="1" dirty="0"/>
              <a:t>За 2015 год были собраны 3 969 карточек</a:t>
            </a:r>
            <a:r>
              <a:rPr lang="kk-KZ" sz="1400" b="1" dirty="0"/>
              <a:t> </a:t>
            </a:r>
            <a:r>
              <a:rPr lang="kk-KZ" sz="1400" b="1" dirty="0" err="1"/>
              <a:t>оказания</a:t>
            </a:r>
            <a:r>
              <a:rPr lang="kk-KZ" sz="1400" b="1" dirty="0"/>
              <a:t> </a:t>
            </a:r>
            <a:r>
              <a:rPr lang="kk-KZ" sz="1400" b="1" dirty="0" err="1"/>
              <a:t>государственной</a:t>
            </a:r>
            <a:r>
              <a:rPr lang="kk-KZ" sz="1400" b="1" dirty="0"/>
              <a:t> </a:t>
            </a:r>
            <a:r>
              <a:rPr lang="kk-KZ" sz="1400" b="1" dirty="0" err="1"/>
              <a:t>услуги</a:t>
            </a:r>
            <a:r>
              <a:rPr lang="kk-KZ" sz="1400" b="1" dirty="0"/>
              <a:t> и</a:t>
            </a:r>
            <a:r>
              <a:rPr lang="ru-RU" sz="1400" b="1" dirty="0"/>
              <a:t> анализ указанных карточек показал </a:t>
            </a:r>
            <a:r>
              <a:rPr lang="ru-RU" sz="1400" b="1" dirty="0" smtClean="0"/>
              <a:t>следующее:</a:t>
            </a:r>
            <a:endParaRPr lang="ru-RU" sz="1400" b="1" dirty="0">
              <a:solidFill>
                <a:srgbClr val="000000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408180"/>
              </p:ext>
            </p:extLst>
          </p:nvPr>
        </p:nvGraphicFramePr>
        <p:xfrm>
          <a:off x="152401" y="2438400"/>
          <a:ext cx="8382000" cy="2439992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4191000"/>
                <a:gridCol w="4191000"/>
              </a:tblGrid>
              <a:tr h="519752">
                <a:tc gridSpan="2"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разрезе формы карточки, качество оказания государственных услуг оценено </a:t>
                      </a:r>
                      <a:r>
                        <a:rPr lang="ru-RU" sz="14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услугополучателями</a:t>
                      </a:r>
                      <a:r>
                        <a:rPr lang="ru-RU" sz="14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следующим образом:</a:t>
                      </a:r>
                      <a:endParaRPr lang="ru-RU" sz="1100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2400">
                <a:tc gridSpan="2">
                  <a:txBody>
                    <a:bodyPr/>
                    <a:lstStyle/>
                    <a:p>
                      <a:endParaRPr lang="ru-RU" sz="6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/>
                </a:tc>
              </a:tr>
              <a:tr h="28956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Удовлетворены:</a:t>
                      </a:r>
                      <a:endParaRPr lang="ru-RU" sz="1400" b="1" dirty="0" smtClean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/>
                </a:tc>
              </a:tr>
              <a:tr h="28956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«своевременностью представления услуги»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3 969 </a:t>
                      </a:r>
                      <a:r>
                        <a:rPr lang="ru-RU" sz="1400" dirty="0" err="1" smtClean="0"/>
                        <a:t>услугополучателей</a:t>
                      </a:r>
                      <a:endParaRPr lang="ru-RU" sz="1400" dirty="0" smtClean="0"/>
                    </a:p>
                  </a:txBody>
                  <a:tcPr/>
                </a:tc>
              </a:tr>
              <a:tr h="2641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«качеством процесса предоставления услуги»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3 968 услугополучателей</a:t>
                      </a:r>
                      <a:endParaRPr lang="ru-RU" sz="1400" dirty="0"/>
                    </a:p>
                  </a:txBody>
                  <a:tcPr/>
                </a:tc>
              </a:tr>
              <a:tr h="2641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«доступностью информации о порядке предоставления услуги»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3 967 услугополучателей</a:t>
                      </a:r>
                      <a:endParaRPr lang="ru-RU" sz="1400" dirty="0"/>
                    </a:p>
                  </a:txBody>
                  <a:tcPr/>
                </a:tc>
              </a:tr>
              <a:tr h="2641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«вежливостью персонала»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3 969 услугополучателей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5642347"/>
              </p:ext>
            </p:extLst>
          </p:nvPr>
        </p:nvGraphicFramePr>
        <p:xfrm>
          <a:off x="152401" y="4966648"/>
          <a:ext cx="8382000" cy="18034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4191000"/>
                <a:gridCol w="41910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sz="1400" b="1" dirty="0" smtClean="0"/>
                        <a:t>Не удовлетворены: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956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«своевременностью представления услуги»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0 услугополучатель</a:t>
                      </a:r>
                    </a:p>
                  </a:txBody>
                  <a:tcPr/>
                </a:tc>
              </a:tr>
              <a:tr h="2641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«качеством процесса предоставления услуги»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 услугополучатель</a:t>
                      </a:r>
                    </a:p>
                  </a:txBody>
                  <a:tcPr/>
                </a:tc>
              </a:tr>
              <a:tr h="2641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«доступностью информации о порядке предоставления услуги»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2 услугополучатель</a:t>
                      </a:r>
                      <a:endParaRPr lang="ru-RU" sz="1400" dirty="0"/>
                    </a:p>
                  </a:txBody>
                  <a:tcPr/>
                </a:tc>
              </a:tr>
              <a:tr h="2641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«вежливостью персонала»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0 услугополучатель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Номер слайда 5"/>
          <p:cNvSpPr>
            <a:spLocks noGrp="1"/>
          </p:cNvSpPr>
          <p:nvPr>
            <p:ph type="sldNum" sz="quarter" idx="11"/>
          </p:nvPr>
        </p:nvSpPr>
        <p:spPr bwMode="auto">
          <a:xfrm>
            <a:off x="8382000" y="6324600"/>
            <a:ext cx="609600" cy="4572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5581FCA-6DD3-4BC3-A934-7B0F3CF27FF1}" type="slidenum">
              <a:rPr lang="ru-RU" smtClean="0">
                <a:cs typeface="Arial" charset="0"/>
              </a:rPr>
              <a:pPr/>
              <a:t>15</a:t>
            </a:fld>
            <a:endParaRPr lang="ru-RU" smtClean="0">
              <a:cs typeface="Arial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6858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200" b="1" dirty="0" smtClean="0"/>
              <a:t>IV</a:t>
            </a:r>
            <a:r>
              <a:rPr lang="ru-RU" sz="2200" b="1" dirty="0" smtClean="0"/>
              <a:t>. Контроль </a:t>
            </a:r>
            <a:r>
              <a:rPr lang="ru-RU" sz="2200" b="1" dirty="0"/>
              <a:t>за качеством оказания государственных услуг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26647" y="1444172"/>
            <a:ext cx="8383952" cy="14478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/>
              <a:t>В целом подразделениями Национального Банка в 2015 году оказано 5 365 государственных услуг, в том числе Центральным аппаратом Национального Банка – 2 744, территориальными филиалами – 2 621.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/>
              <a:t>Результаты контроля за качеством оказания государственных услуг, проведенного уполномоченным органом по оценке и контролю за качеством оказания государственных услуг в Национальный Банк по состоянию на 4 апреля 2016 года не поступали.</a:t>
            </a:r>
            <a:endParaRPr lang="ru-RU" sz="14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26648" y="3621314"/>
            <a:ext cx="8383952" cy="2474686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</a:pPr>
            <a:r>
              <a:rPr lang="kk-KZ" sz="1400" dirty="0" err="1"/>
              <a:t>Письмом</a:t>
            </a:r>
            <a:r>
              <a:rPr lang="kk-KZ" sz="1400" dirty="0"/>
              <a:t> </a:t>
            </a:r>
            <a:r>
              <a:rPr lang="kk-KZ" sz="1400" dirty="0" err="1"/>
              <a:t>АДГСиПК</a:t>
            </a:r>
            <a:r>
              <a:rPr lang="kk-KZ" sz="1400" dirty="0"/>
              <a:t> № </a:t>
            </a:r>
            <a:r>
              <a:rPr lang="ru-RU" sz="1400" dirty="0"/>
              <a:t>02-3-16/514</a:t>
            </a:r>
            <a:r>
              <a:rPr lang="kk-KZ" sz="1400" dirty="0"/>
              <a:t> от 04.02.2016г. </a:t>
            </a:r>
            <a:r>
              <a:rPr lang="kk-KZ" sz="1400" dirty="0" err="1"/>
              <a:t>представлены</a:t>
            </a:r>
            <a:r>
              <a:rPr lang="kk-KZ" sz="1400" dirty="0"/>
              <a:t> </a:t>
            </a:r>
            <a:r>
              <a:rPr lang="kk-KZ" sz="1400" dirty="0" err="1"/>
              <a:t>результаты</a:t>
            </a:r>
            <a:r>
              <a:rPr lang="kk-KZ" sz="1400" dirty="0"/>
              <a:t> </a:t>
            </a:r>
            <a:r>
              <a:rPr lang="kk-KZ" sz="1400" dirty="0" err="1"/>
              <a:t>общественного</a:t>
            </a:r>
            <a:r>
              <a:rPr lang="kk-KZ" sz="1400" dirty="0"/>
              <a:t> </a:t>
            </a:r>
            <a:r>
              <a:rPr lang="kk-KZ" sz="1400" dirty="0" err="1"/>
              <a:t>мониторинга</a:t>
            </a:r>
            <a:r>
              <a:rPr lang="kk-KZ" sz="1400" dirty="0"/>
              <a:t> </a:t>
            </a:r>
            <a:r>
              <a:rPr lang="kk-KZ" sz="1400" dirty="0" err="1"/>
              <a:t>качества</a:t>
            </a:r>
            <a:r>
              <a:rPr lang="kk-KZ" sz="1400" dirty="0"/>
              <a:t> </a:t>
            </a:r>
            <a:r>
              <a:rPr lang="kk-KZ" sz="1400" dirty="0" err="1"/>
              <a:t>оказания</a:t>
            </a:r>
            <a:r>
              <a:rPr lang="kk-KZ" sz="1400" dirty="0"/>
              <a:t> </a:t>
            </a:r>
            <a:r>
              <a:rPr lang="kk-KZ" sz="1400" dirty="0" err="1"/>
              <a:t>государственных</a:t>
            </a:r>
            <a:r>
              <a:rPr lang="kk-KZ" sz="1400" dirty="0"/>
              <a:t> </a:t>
            </a:r>
            <a:r>
              <a:rPr lang="kk-KZ" sz="1400" dirty="0" err="1"/>
              <a:t>услуг</a:t>
            </a:r>
            <a:r>
              <a:rPr lang="kk-KZ" sz="1400" dirty="0"/>
              <a:t>, </a:t>
            </a:r>
            <a:r>
              <a:rPr lang="kk-KZ" sz="1400" dirty="0" err="1"/>
              <a:t>проведенного</a:t>
            </a:r>
            <a:r>
              <a:rPr lang="kk-KZ" sz="1400" dirty="0"/>
              <a:t> </a:t>
            </a:r>
            <a:r>
              <a:rPr lang="ru-RU" sz="1400" dirty="0"/>
              <a:t>Исследовательским институтом «Общественное мнение» (далее – институт) </a:t>
            </a:r>
            <a:r>
              <a:rPr lang="kk-KZ" sz="1400" dirty="0" err="1"/>
              <a:t>по</a:t>
            </a:r>
            <a:r>
              <a:rPr lang="kk-KZ" sz="1400" dirty="0"/>
              <a:t> </a:t>
            </a:r>
            <a:r>
              <a:rPr lang="kk-KZ" sz="1400" dirty="0" err="1"/>
              <a:t>государственным</a:t>
            </a:r>
            <a:r>
              <a:rPr lang="kk-KZ" sz="1400" dirty="0"/>
              <a:t> </a:t>
            </a:r>
            <a:r>
              <a:rPr lang="kk-KZ" sz="1400" dirty="0" err="1"/>
              <a:t>услугам</a:t>
            </a:r>
            <a:r>
              <a:rPr lang="kk-KZ" sz="1400" dirty="0"/>
              <a:t> </a:t>
            </a:r>
            <a:r>
              <a:rPr lang="kk-KZ" sz="1400" dirty="0" err="1"/>
              <a:t>Национального</a:t>
            </a:r>
            <a:r>
              <a:rPr lang="kk-KZ" sz="1400" dirty="0"/>
              <a:t> Банка «</a:t>
            </a:r>
            <a:r>
              <a:rPr lang="ru-RU" sz="1400" dirty="0"/>
              <a:t>Регистрация валютной операции</a:t>
            </a:r>
            <a:r>
              <a:rPr lang="kk-KZ" sz="1400" dirty="0"/>
              <a:t>» и «</a:t>
            </a:r>
            <a:r>
              <a:rPr lang="ru-RU" sz="1400" dirty="0"/>
              <a:t>Утверждение отчета об итогах размещения акций</a:t>
            </a:r>
            <a:r>
              <a:rPr lang="ru-RU" sz="1400" dirty="0" smtClean="0"/>
              <a:t>».</a:t>
            </a: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</a:pPr>
            <a:endParaRPr lang="ru-RU" sz="1400" b="1" dirty="0">
              <a:solidFill>
                <a:srgbClr val="000000"/>
              </a:solidFill>
              <a:cs typeface="Arial" charset="0"/>
            </a:endParaRP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400" dirty="0"/>
              <a:t>Общественный мониторинг показал высокий уровень предоставления государственных услуг, а также лидирующие позиции Национального Банка по показателям «информированности», «доступности», «качества», «результата оказания государственной услуги». Также отмечено наличие отлаженного механизма их оказания </a:t>
            </a:r>
            <a:r>
              <a:rPr lang="ru-RU" sz="1400" dirty="0">
                <a:sym typeface="Symbol"/>
              </a:rPr>
              <a:t></a:t>
            </a:r>
            <a:r>
              <a:rPr lang="ru-RU" sz="1400" dirty="0"/>
              <a:t> скорость реагирования на запрос об услуге, упрощенная процедура и прочее.</a:t>
            </a: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</a:pPr>
            <a:endParaRPr lang="ru-RU" sz="1400" b="1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73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6477000" y="0"/>
            <a:ext cx="2514600" cy="38862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sz="850" b="1" i="1" dirty="0" smtClean="0"/>
              <a:t>«Регистрация валютной операции»</a:t>
            </a:r>
          </a:p>
          <a:p>
            <a:endParaRPr lang="ru-RU" sz="400" b="1" i="1" dirty="0" smtClean="0"/>
          </a:p>
          <a:p>
            <a:r>
              <a:rPr lang="ru-RU" sz="850" b="1" dirty="0" smtClean="0"/>
              <a:t>Комментарии </a:t>
            </a:r>
            <a:r>
              <a:rPr lang="ru-RU" sz="850" b="1" dirty="0" err="1"/>
              <a:t>услугополучателей</a:t>
            </a:r>
            <a:r>
              <a:rPr lang="ru-RU" sz="850" b="1" dirty="0"/>
              <a:t>: </a:t>
            </a:r>
            <a:endParaRPr lang="ru-RU" sz="850" dirty="0"/>
          </a:p>
          <a:p>
            <a:r>
              <a:rPr lang="ru-RU" sz="850" dirty="0"/>
              <a:t>70,2% </a:t>
            </a:r>
            <a:r>
              <a:rPr lang="ru-RU" sz="850" dirty="0" err="1"/>
              <a:t>услугополучателей</a:t>
            </a:r>
            <a:r>
              <a:rPr lang="ru-RU" sz="850" dirty="0"/>
              <a:t> отметили, что данная услуга предоставлена на </a:t>
            </a:r>
            <a:r>
              <a:rPr lang="ru-RU" sz="850" b="1" dirty="0"/>
              <a:t>высоком уровне</a:t>
            </a:r>
            <a:r>
              <a:rPr lang="ru-RU" sz="850" dirty="0"/>
              <a:t> (все четко, понятно, регулируются потоки клиентов и т.д.), 19,7% оценили </a:t>
            </a:r>
            <a:r>
              <a:rPr lang="ru-RU" sz="850" b="1" dirty="0"/>
              <a:t>средне</a:t>
            </a:r>
            <a:r>
              <a:rPr lang="ru-RU" sz="850" dirty="0"/>
              <a:t>  (не всегда понятно куда идти, зачем, слишком много кабинетов), 0,5% − </a:t>
            </a:r>
            <a:r>
              <a:rPr lang="ru-RU" sz="850" b="1" dirty="0"/>
              <a:t>низкий уровень</a:t>
            </a:r>
            <a:r>
              <a:rPr lang="ru-RU" sz="850" dirty="0"/>
              <a:t> (неразбериха, очереди, все шумят, ничего не понятно), 0,5% − затруднились ответить.</a:t>
            </a:r>
          </a:p>
          <a:p>
            <a:r>
              <a:rPr lang="ru-RU" sz="850" b="1" dirty="0"/>
              <a:t>21,6%</a:t>
            </a:r>
            <a:r>
              <a:rPr lang="ru-RU" sz="850" dirty="0"/>
              <a:t> </a:t>
            </a:r>
            <a:r>
              <a:rPr lang="ru-RU" sz="850" dirty="0" err="1"/>
              <a:t>услугополучателей</a:t>
            </a:r>
            <a:r>
              <a:rPr lang="ru-RU" sz="850" dirty="0"/>
              <a:t> </a:t>
            </a:r>
            <a:r>
              <a:rPr lang="ru-RU" sz="850" b="1" dirty="0"/>
              <a:t>ожидали</a:t>
            </a:r>
            <a:r>
              <a:rPr lang="ru-RU" sz="850" dirty="0"/>
              <a:t> получение в очереди, 78,4% </a:t>
            </a:r>
            <a:r>
              <a:rPr lang="ru-RU" sz="850" dirty="0" err="1"/>
              <a:t>услугополучателей</a:t>
            </a:r>
            <a:r>
              <a:rPr lang="ru-RU" sz="850" dirty="0"/>
              <a:t> не ожидали.  Среднее время ожидания – </a:t>
            </a:r>
            <a:r>
              <a:rPr lang="ru-RU" sz="850" b="1" dirty="0"/>
              <a:t>18 минут.</a:t>
            </a:r>
            <a:r>
              <a:rPr lang="ru-RU" sz="850" dirty="0"/>
              <a:t> </a:t>
            </a:r>
          </a:p>
          <a:p>
            <a:r>
              <a:rPr lang="ru-RU" sz="850" b="1" dirty="0"/>
              <a:t>Рекомендации </a:t>
            </a:r>
            <a:r>
              <a:rPr lang="ru-RU" sz="850" b="1" dirty="0" err="1"/>
              <a:t>услугополучателей</a:t>
            </a:r>
            <a:r>
              <a:rPr lang="ru-RU" sz="850" b="1" dirty="0"/>
              <a:t>:  </a:t>
            </a:r>
            <a:endParaRPr lang="ru-RU" sz="850" dirty="0"/>
          </a:p>
          <a:p>
            <a:r>
              <a:rPr lang="ru-RU" sz="850" dirty="0"/>
              <a:t>Для того чтобы повысить доступность данной услуги, респонденты предложили перейти на электронную форму получения услуги. Выявлены единичные пожелания усовершенствования процедуры, такие как </a:t>
            </a:r>
            <a:r>
              <a:rPr lang="ru-RU" sz="850" i="1" dirty="0"/>
              <a:t>«увеличение скорости обслуживания», «изменение графика работы» </a:t>
            </a:r>
            <a:r>
              <a:rPr lang="ru-RU" sz="850" dirty="0"/>
              <a:t>(увеличение времени обслуживания клиентов). С целью профилактики и предупреждения коррупции </a:t>
            </a:r>
            <a:r>
              <a:rPr lang="ru-RU" sz="850" dirty="0" err="1"/>
              <a:t>услугополучатели</a:t>
            </a:r>
            <a:r>
              <a:rPr lang="ru-RU" sz="850" dirty="0"/>
              <a:t> рекомендовали увеличить количество пунктов по приему и оказанию услуги;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6477000" y="3810000"/>
            <a:ext cx="2514600" cy="29718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sz="850" b="1" i="1" dirty="0" smtClean="0"/>
              <a:t>«Утверждение отчета об итогах размещения акций»</a:t>
            </a:r>
          </a:p>
          <a:p>
            <a:endParaRPr lang="ru-RU" sz="400" b="1" i="1" dirty="0" smtClean="0"/>
          </a:p>
          <a:p>
            <a:r>
              <a:rPr lang="ru-RU" sz="850" b="1" dirty="0" smtClean="0"/>
              <a:t>Комментарии </a:t>
            </a:r>
            <a:r>
              <a:rPr lang="ru-RU" sz="850" b="1" dirty="0" err="1"/>
              <a:t>услугополучателей</a:t>
            </a:r>
            <a:r>
              <a:rPr lang="ru-RU" sz="850" b="1" dirty="0"/>
              <a:t>: </a:t>
            </a:r>
            <a:endParaRPr lang="ru-RU" sz="850" dirty="0"/>
          </a:p>
          <a:p>
            <a:r>
              <a:rPr lang="ru-RU" sz="850" dirty="0"/>
              <a:t>92,0% </a:t>
            </a:r>
            <a:r>
              <a:rPr lang="ru-RU" sz="850" dirty="0" err="1"/>
              <a:t>услугополучателей</a:t>
            </a:r>
            <a:r>
              <a:rPr lang="ru-RU" sz="850" dirty="0"/>
              <a:t> отметили, что данная услуга предоставлена на </a:t>
            </a:r>
            <a:r>
              <a:rPr lang="ru-RU" sz="850" b="1" dirty="0"/>
              <a:t>высоком уровне</a:t>
            </a:r>
            <a:r>
              <a:rPr lang="ru-RU" sz="850" dirty="0"/>
              <a:t> (все четко, понятно, регулируются потоки клиентов и т.д.), 8,0% оценили </a:t>
            </a:r>
            <a:r>
              <a:rPr lang="ru-RU" sz="850" b="1" dirty="0"/>
              <a:t>средне</a:t>
            </a:r>
            <a:r>
              <a:rPr lang="ru-RU" sz="850" dirty="0"/>
              <a:t> (не всегда понятно куда идти, зачем, слишком много кабинетов).</a:t>
            </a:r>
          </a:p>
          <a:p>
            <a:r>
              <a:rPr lang="ru-RU" sz="850" b="1" dirty="0"/>
              <a:t>24,0%</a:t>
            </a:r>
            <a:r>
              <a:rPr lang="ru-RU" sz="850" dirty="0"/>
              <a:t> </a:t>
            </a:r>
            <a:r>
              <a:rPr lang="ru-RU" sz="850" dirty="0" err="1"/>
              <a:t>услугополучателей</a:t>
            </a:r>
            <a:r>
              <a:rPr lang="ru-RU" sz="850" dirty="0"/>
              <a:t> </a:t>
            </a:r>
            <a:r>
              <a:rPr lang="ru-RU" sz="850" b="1" dirty="0"/>
              <a:t>ожидали</a:t>
            </a:r>
            <a:r>
              <a:rPr lang="ru-RU" sz="850" dirty="0"/>
              <a:t> получение в очереди, 76,0% </a:t>
            </a:r>
            <a:r>
              <a:rPr lang="ru-RU" sz="850" dirty="0" err="1"/>
              <a:t>услугополучателей</a:t>
            </a:r>
            <a:r>
              <a:rPr lang="ru-RU" sz="850" dirty="0"/>
              <a:t> не ожидали.  Среднее время ожидания – </a:t>
            </a:r>
            <a:r>
              <a:rPr lang="ru-RU" sz="850" b="1" dirty="0"/>
              <a:t>18 минут.</a:t>
            </a:r>
            <a:r>
              <a:rPr lang="ru-RU" sz="850" dirty="0"/>
              <a:t> </a:t>
            </a:r>
          </a:p>
          <a:p>
            <a:r>
              <a:rPr lang="ru-RU" sz="850" b="1" dirty="0"/>
              <a:t>Рекомендации </a:t>
            </a:r>
            <a:r>
              <a:rPr lang="ru-RU" sz="850" b="1" dirty="0" err="1"/>
              <a:t>услугополучателей</a:t>
            </a:r>
            <a:r>
              <a:rPr lang="ru-RU" sz="850" b="1" dirty="0"/>
              <a:t>:</a:t>
            </a:r>
            <a:endParaRPr lang="ru-RU" sz="850" dirty="0"/>
          </a:p>
          <a:p>
            <a:r>
              <a:rPr lang="ru-RU" sz="850" dirty="0"/>
              <a:t>По результатам проведенного исследования рекомендовано повышение качества предоставления услуги посредством своевременного обновления информации. 20% выразили пожелания упростить процедуру предоставления услуги, сократить время оформления документов (меньше 14 дней).</a:t>
            </a:r>
          </a:p>
          <a:p>
            <a:endParaRPr lang="ru-RU" sz="850" dirty="0"/>
          </a:p>
        </p:txBody>
      </p:sp>
      <p:sp>
        <p:nvSpPr>
          <p:cNvPr id="30721" name="Номер слайда 5"/>
          <p:cNvSpPr>
            <a:spLocks noGrp="1"/>
          </p:cNvSpPr>
          <p:nvPr>
            <p:ph type="sldNum" sz="quarter" idx="11"/>
          </p:nvPr>
        </p:nvSpPr>
        <p:spPr bwMode="auto">
          <a:xfrm>
            <a:off x="8534400" y="6477000"/>
            <a:ext cx="609600" cy="4572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5581FCA-6DD3-4BC3-A934-7B0F3CF27FF1}" type="slidenum">
              <a:rPr lang="ru-RU" smtClean="0">
                <a:cs typeface="Arial" charset="0"/>
              </a:rPr>
              <a:pPr/>
              <a:t>16</a:t>
            </a:fld>
            <a:endParaRPr lang="ru-RU" dirty="0" smtClean="0">
              <a:cs typeface="Arial" charset="0"/>
            </a:endParaRPr>
          </a:p>
        </p:txBody>
      </p:sp>
      <p:graphicFrame>
        <p:nvGraphicFramePr>
          <p:cNvPr id="8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70177094"/>
              </p:ext>
            </p:extLst>
          </p:nvPr>
        </p:nvGraphicFramePr>
        <p:xfrm>
          <a:off x="29414" y="10482"/>
          <a:ext cx="6295186" cy="6873744"/>
        </p:xfrm>
        <a:graphic>
          <a:graphicData uri="http://schemas.openxmlformats.org/drawingml/2006/table">
            <a:tbl>
              <a:tblPr firstRow="1" firstCol="1" bandRow="1" bandCol="1">
                <a:tableStyleId>{69012ECD-51FC-41F1-AA8D-1B2483CD663E}</a:tableStyleId>
              </a:tblPr>
              <a:tblGrid>
                <a:gridCol w="4466386"/>
                <a:gridCol w="762000"/>
                <a:gridCol w="1066800"/>
              </a:tblGrid>
              <a:tr h="3705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</a:rPr>
                        <a:t>Показатели</a:t>
                      </a:r>
                      <a:endParaRPr lang="ru-RU" sz="9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bg1"/>
                          </a:solidFill>
                          <a:effectLst/>
                        </a:rPr>
                        <a:t>Регистрация валютной операции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200" dirty="0" smtClean="0">
                          <a:solidFill>
                            <a:schemeClr val="bg1"/>
                          </a:solidFill>
                          <a:effectLst/>
                        </a:rPr>
                        <a:t>Утверждение отчета об итогах размещения акций</a:t>
                      </a:r>
                      <a:endParaRPr lang="ru-RU" sz="8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4172" marR="24172" marT="0" marB="0">
                    <a:solidFill>
                      <a:schemeClr val="tx1"/>
                    </a:solidFill>
                  </a:tcPr>
                </a:tc>
              </a:tr>
              <a:tr h="1045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СРЕДНИЙ БАЛЛ УДОВЛЕТВОРЕННОСТЬЮ ГОСУСЛУГОЙ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9,0</a:t>
                      </a:r>
                      <a:endParaRPr lang="ru-RU" sz="85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5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9,6</a:t>
                      </a:r>
                      <a:endParaRPr lang="ru-RU" sz="850" b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bg1"/>
                          </a:solidFill>
                          <a:effectLst/>
                        </a:rPr>
                        <a:t>Доступность услуги 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80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</a:tr>
              <a:tr h="809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Удобство расположения учреждения, оказывающего </a:t>
                      </a:r>
                      <a:r>
                        <a:rPr lang="ru-RU" sz="800" dirty="0" err="1" smtClean="0">
                          <a:effectLst/>
                        </a:rPr>
                        <a:t>госуслугу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8</a:t>
                      </a:r>
                      <a:r>
                        <a:rPr lang="ru-RU" sz="800">
                          <a:effectLst/>
                        </a:rPr>
                        <a:t>,2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effectLst/>
                        </a:rPr>
                        <a:t>9,7</a:t>
                      </a:r>
                      <a:endParaRPr lang="ru-RU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Возможность получения государственной услуги по месту жительства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8</a:t>
                      </a:r>
                      <a:r>
                        <a:rPr lang="ru-RU" sz="800">
                          <a:effectLst/>
                        </a:rPr>
                        <a:t>,0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effectLst/>
                        </a:rPr>
                        <a:t>9,5</a:t>
                      </a:r>
                      <a:endParaRPr lang="ru-RU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График работы учреждения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8</a:t>
                      </a:r>
                      <a:r>
                        <a:rPr lang="ru-RU" sz="800">
                          <a:effectLst/>
                        </a:rPr>
                        <a:t>,1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effectLst/>
                        </a:rPr>
                        <a:t>9,7</a:t>
                      </a:r>
                      <a:endParaRPr lang="ru-RU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Сроки оказания услуги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7,9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effectLst/>
                        </a:rPr>
                        <a:t>9,7</a:t>
                      </a:r>
                      <a:endParaRPr lang="ru-RU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Техническая  сложность услуги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8</a:t>
                      </a:r>
                      <a:r>
                        <a:rPr lang="ru-RU" sz="800">
                          <a:effectLst/>
                        </a:rPr>
                        <a:t>,2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effectLst/>
                        </a:rPr>
                        <a:t>9,5</a:t>
                      </a:r>
                      <a:endParaRPr lang="ru-RU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Независимо от социального  статуса услугополучателя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8</a:t>
                      </a:r>
                      <a:r>
                        <a:rPr lang="ru-RU" sz="800">
                          <a:effectLst/>
                        </a:rPr>
                        <a:t>,2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9,5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Отсутствие связей, знакомств 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8,1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effectLst/>
                        </a:rPr>
                        <a:t>9,7</a:t>
                      </a:r>
                      <a:endParaRPr lang="ru-RU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Доступность получения услуги на двух языках 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8,5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effectLst/>
                        </a:rPr>
                        <a:t>9,6</a:t>
                      </a:r>
                      <a:endParaRPr lang="ru-RU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Качество </a:t>
                      </a:r>
                    </a:p>
                  </a:txBody>
                  <a:tcPr marL="24172" marR="24172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effectLst/>
                        </a:rPr>
                        <a:t> </a:t>
                      </a:r>
                      <a:endParaRPr lang="ru-RU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Удовлетворенность качеством оказания государственной услуги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</a:t>
                      </a:r>
                      <a:r>
                        <a:rPr lang="kk-KZ" sz="800">
                          <a:effectLst/>
                        </a:rPr>
                        <a:t>5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effectLst/>
                        </a:rPr>
                        <a:t>9,7</a:t>
                      </a:r>
                      <a:endParaRPr lang="ru-RU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Чистота в помещениях учреждения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9,3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effectLst/>
                        </a:rPr>
                        <a:t>9,6</a:t>
                      </a:r>
                      <a:endParaRPr lang="ru-RU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Оформление  помещения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9,1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effectLst/>
                        </a:rPr>
                        <a:t>9,6</a:t>
                      </a:r>
                      <a:endParaRPr lang="ru-RU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547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Работа компьютеров и оборудования в процессе получения </a:t>
                      </a:r>
                      <a:r>
                        <a:rPr lang="ru-RU" sz="800" dirty="0" err="1" smtClean="0">
                          <a:effectLst/>
                        </a:rPr>
                        <a:t>госуслуги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9,1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effectLst/>
                        </a:rPr>
                        <a:t>9,7</a:t>
                      </a:r>
                      <a:endParaRPr lang="ru-RU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434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Приспособленность помещения, в котором оказывается </a:t>
                      </a:r>
                      <a:r>
                        <a:rPr lang="ru-RU" sz="800" dirty="0" err="1" smtClean="0">
                          <a:effectLst/>
                        </a:rPr>
                        <a:t>госуслуга</a:t>
                      </a:r>
                      <a:r>
                        <a:rPr lang="ru-RU" sz="800" dirty="0">
                          <a:effectLst/>
                        </a:rPr>
                        <a:t>, для ожидания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9,2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9,7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Внешний вид персонала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9,2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9,6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Вежливость, тактичность  и доброжелательность сотрудников учреждения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9,2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9,6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Компетентность и уровень профессионализма всех специалистов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</a:t>
                      </a:r>
                      <a:r>
                        <a:rPr lang="kk-KZ" sz="800">
                          <a:effectLst/>
                        </a:rPr>
                        <a:t>5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9,7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398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Стремление работников данного учреждения помочь сверх своего регламента посетителям в сложных  жизненных ситуациях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9,2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effectLst/>
                        </a:rPr>
                        <a:t>9,6</a:t>
                      </a:r>
                      <a:endParaRPr lang="ru-RU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Скорость обслуживания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9,2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</a:t>
                      </a:r>
                      <a:r>
                        <a:rPr lang="kk-KZ" sz="800" kern="1200">
                          <a:effectLst/>
                        </a:rPr>
                        <a:t>8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Результативность услуг данного учреждения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9,3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</a:t>
                      </a:r>
                      <a:r>
                        <a:rPr lang="kk-KZ" sz="800" kern="1200">
                          <a:effectLst/>
                        </a:rPr>
                        <a:t>8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Возможность выразить свое мнение, подать жалобу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9,3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9,5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Качество языка обслуживания 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9,3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</a:t>
                      </a:r>
                      <a:r>
                        <a:rPr lang="kk-KZ" sz="800" kern="1200">
                          <a:effectLst/>
                        </a:rPr>
                        <a:t>8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4191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Процедура (бумажный формат)</a:t>
                      </a:r>
                    </a:p>
                  </a:txBody>
                  <a:tcPr marL="24172" marR="24172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effectLst/>
                        </a:rPr>
                        <a:t> </a:t>
                      </a:r>
                      <a:endParaRPr lang="ru-RU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Ясность, понятность процедур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9,2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9,6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Ассортимент услуг в данном учреждении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8,9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9,5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Пожелание получить услугу в электронном виде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7,6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</a:t>
                      </a:r>
                      <a:r>
                        <a:rPr lang="kk-KZ" sz="800" kern="1200">
                          <a:effectLst/>
                        </a:rPr>
                        <a:t>8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Обоснованность количества необходимых  документов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9,0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9,6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Простота заполнения и подачи документов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9,1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9,5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Язык заполнения и подачи документов (наличие бланков на двух языках)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9,1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9,5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Язык обслуживания при контакте с персоналом при получении услуги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9,1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9,5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Количество инстанций (кабинетов, органов), которые необходимо посетить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9,1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9,6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Отношение и компетентность сотрудников в процессе оказания услуги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9,2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9,5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Время  ожидания в очереди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9,1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9,5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Сроки оказания услуги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9,1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9,5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bg1"/>
                          </a:solidFill>
                          <a:effectLst/>
                        </a:rPr>
                        <a:t>Информация 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effectLst/>
                        </a:rPr>
                        <a:t> </a:t>
                      </a:r>
                      <a:endParaRPr lang="ru-RU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</a:tr>
              <a:tr h="283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Информация о предоставляемых услугах в данном учреждении (наличие стенда, справочной информации, консультанта, буклетов и других рекламных материалов)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9,2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9,4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Язык, на котором предоставляется информация об  услуге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9,1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9,4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455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Возможность получить информацию об услугах данного учреждения по телефону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8,9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9,3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Возможность получить информацию об услугах данного учреждения по интернету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8,9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9,7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Наличие информационных указателей и табличек на дверях помещений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9,2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9,4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Дополнительные разъяснения со стороны сотрудников (при необходимости)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</a:t>
                      </a:r>
                      <a:r>
                        <a:rPr lang="kk-KZ" sz="800">
                          <a:effectLst/>
                        </a:rPr>
                        <a:t>8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9,3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bg1"/>
                          </a:solidFill>
                          <a:effectLst/>
                        </a:rPr>
                        <a:t>Результат услуги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effectLst/>
                        </a:rPr>
                        <a:t> </a:t>
                      </a:r>
                      <a:endParaRPr lang="ru-RU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Удовлетворенность результатом услуги 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9,3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effectLst/>
                        </a:rPr>
                        <a:t>9,5</a:t>
                      </a:r>
                      <a:endParaRPr lang="ru-RU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Соблюдение стандартов оказания услуг 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9,</a:t>
                      </a:r>
                      <a:r>
                        <a:rPr lang="kk-KZ" sz="800">
                          <a:effectLst/>
                        </a:rPr>
                        <a:t>5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9,7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Некоррумпированность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 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357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Использовали неофициальное вознаграждение (%)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1,4%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0,0%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Использовали личные связи и знакомства (%)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1,0%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>
                          <a:effectLst/>
                        </a:rPr>
                        <a:t>0,0%</a:t>
                      </a:r>
                      <a:endParaRPr lang="ru-RU" sz="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bg1"/>
                          </a:solidFill>
                          <a:effectLst/>
                        </a:rPr>
                        <a:t>Жалоба 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bg1"/>
                          </a:solidFill>
                          <a:effectLst/>
                        </a:rPr>
                        <a:t>0%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solidFill>
                            <a:schemeClr val="bg1"/>
                          </a:solidFill>
                          <a:effectLst/>
                        </a:rPr>
                        <a:t>0,0%</a:t>
                      </a:r>
                      <a:endParaRPr lang="ru-RU" sz="80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ru-RU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25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152401" y="2414587"/>
            <a:ext cx="8686799" cy="4062413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buAutoNum type="arabicParenR"/>
            </a:pPr>
            <a:r>
              <a:rPr lang="ru-RU" sz="1600" dirty="0" smtClean="0">
                <a:solidFill>
                  <a:srgbClr val="000000"/>
                </a:solidFill>
              </a:rPr>
              <a:t>принятию </a:t>
            </a:r>
            <a:r>
              <a:rPr lang="ru-RU" sz="1600" dirty="0">
                <a:solidFill>
                  <a:srgbClr val="000000"/>
                </a:solidFill>
              </a:rPr>
              <a:t>мер к обеспечению популяризации и увеличению доли государственных услуг Национального Банка оказываемых в электронной форме через портал «электронного правительства</a:t>
            </a:r>
            <a:r>
              <a:rPr lang="ru-RU" sz="1600" dirty="0" smtClean="0">
                <a:solidFill>
                  <a:srgbClr val="000000"/>
                </a:solidFill>
              </a:rPr>
              <a:t>»;</a:t>
            </a:r>
          </a:p>
          <a:p>
            <a:pPr marL="342900" indent="-342900">
              <a:buAutoNum type="arabicParenR"/>
            </a:pPr>
            <a:endParaRPr lang="ru-RU" sz="1600" dirty="0">
              <a:solidFill>
                <a:srgbClr val="000000"/>
              </a:solidFill>
            </a:endParaRPr>
          </a:p>
          <a:p>
            <a:pPr marL="342900" indent="-342900">
              <a:buAutoNum type="arabicParenR"/>
            </a:pPr>
            <a:r>
              <a:rPr lang="ru-RU" sz="1600" dirty="0" smtClean="0">
                <a:solidFill>
                  <a:srgbClr val="000000"/>
                </a:solidFill>
              </a:rPr>
              <a:t>обеспечению </a:t>
            </a:r>
            <a:r>
              <a:rPr lang="ru-RU" sz="1600" dirty="0">
                <a:solidFill>
                  <a:srgbClr val="000000"/>
                </a:solidFill>
              </a:rPr>
              <a:t>своевременного и качественного проведения мониторинга оказанных государственных услуг в информационных системах ИС ГБД «Е-лицензирование» и ИС «Мониторинг</a:t>
            </a:r>
            <a:r>
              <a:rPr lang="ru-RU" sz="1600" dirty="0" smtClean="0">
                <a:solidFill>
                  <a:srgbClr val="000000"/>
                </a:solidFill>
              </a:rPr>
              <a:t>»;</a:t>
            </a:r>
          </a:p>
          <a:p>
            <a:pPr marL="342900" indent="-342900">
              <a:buAutoNum type="arabicParenR"/>
            </a:pPr>
            <a:endParaRPr lang="ru-RU" sz="1600" dirty="0" smtClean="0">
              <a:solidFill>
                <a:srgbClr val="000000"/>
              </a:solidFill>
            </a:endParaRPr>
          </a:p>
          <a:p>
            <a:pPr marL="342900" indent="-342900">
              <a:buAutoNum type="arabicParenR"/>
            </a:pPr>
            <a:r>
              <a:rPr lang="ru-RU" sz="1600" dirty="0" smtClean="0">
                <a:solidFill>
                  <a:srgbClr val="000000"/>
                </a:solidFill>
              </a:rPr>
              <a:t> </a:t>
            </a:r>
            <a:r>
              <a:rPr lang="ru-RU" sz="1600" dirty="0">
                <a:solidFill>
                  <a:srgbClr val="000000"/>
                </a:solidFill>
              </a:rPr>
              <a:t>дальнейшей оптимизации и автоматизации бизнес-процессов оказания государственных услуг Национального </a:t>
            </a:r>
            <a:r>
              <a:rPr lang="ru-RU" sz="1600" dirty="0" smtClean="0">
                <a:solidFill>
                  <a:srgbClr val="000000"/>
                </a:solidFill>
              </a:rPr>
              <a:t>Банка;</a:t>
            </a:r>
          </a:p>
          <a:p>
            <a:pPr marL="342900" indent="-342900">
              <a:buAutoNum type="arabicParenR"/>
            </a:pPr>
            <a:endParaRPr lang="ru-RU" sz="1600" dirty="0" smtClean="0">
              <a:solidFill>
                <a:srgbClr val="000000"/>
              </a:solidFill>
            </a:endParaRPr>
          </a:p>
          <a:p>
            <a:pPr marL="342900" indent="-342900">
              <a:buAutoNum type="arabicParenR"/>
            </a:pPr>
            <a:r>
              <a:rPr lang="ru-RU" sz="1600" dirty="0" smtClean="0">
                <a:solidFill>
                  <a:srgbClr val="000000"/>
                </a:solidFill>
              </a:rPr>
              <a:t> </a:t>
            </a:r>
            <a:r>
              <a:rPr lang="ru-RU" sz="1600" dirty="0">
                <a:solidFill>
                  <a:srgbClr val="000000"/>
                </a:solidFill>
              </a:rPr>
              <a:t>проведение работы совместно с Комитетом связи, информатизации и информации Министерства по инвестициям и развитию Республики Казахстан по приведению государственных информационных систем ИС ГБД </a:t>
            </a:r>
            <a:br>
              <a:rPr lang="ru-RU" sz="1600" dirty="0">
                <a:solidFill>
                  <a:srgbClr val="000000"/>
                </a:solidFill>
              </a:rPr>
            </a:br>
            <a:r>
              <a:rPr lang="ru-RU" sz="1600" dirty="0">
                <a:solidFill>
                  <a:srgbClr val="000000"/>
                </a:solidFill>
              </a:rPr>
              <a:t>«Е-лицензирование» и ИС «Мониторинг» в соответствие с нормативными правовыми актами Республики Казахстан.</a:t>
            </a:r>
          </a:p>
        </p:txBody>
      </p:sp>
      <p:sp>
        <p:nvSpPr>
          <p:cNvPr id="31745" name="Номер слайда 5"/>
          <p:cNvSpPr>
            <a:spLocks noGrp="1"/>
          </p:cNvSpPr>
          <p:nvPr>
            <p:ph type="sldNum" sz="quarter" idx="11"/>
          </p:nvPr>
        </p:nvSpPr>
        <p:spPr bwMode="auto">
          <a:xfrm>
            <a:off x="8382000" y="6324600"/>
            <a:ext cx="609600" cy="4572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3D65D4E-7B67-4796-8FF4-24F55C89605B}" type="slidenum">
              <a:rPr lang="ru-RU" smtClean="0">
                <a:cs typeface="Arial" charset="0"/>
              </a:rPr>
              <a:pPr/>
              <a:t>17</a:t>
            </a:fld>
            <a:endParaRPr lang="ru-RU" smtClean="0">
              <a:cs typeface="Arial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14478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>
              <a:defRPr/>
            </a:pPr>
            <a:r>
              <a:rPr lang="en-US" sz="2000" b="1" cap="none" dirty="0" smtClean="0"/>
              <a:t>V</a:t>
            </a:r>
            <a:r>
              <a:rPr lang="ru-RU" sz="2000" b="1" cap="none" dirty="0" smtClean="0"/>
              <a:t>. ПЕРСПЕКТИВЫ ДАЛЬНЕЙШЕЙ ЭФФЕКТИВНОСТИ И ПОВЫШЕНИЯ УДОВЛЕТВОРЕННОСТИ УСЛУГОПОЛУЧАТЕЛЕЙ КАЧЕСТВОМ ОКАЗАНИЯ ГОСУДАРСТВЕННЫХ УСЛУГ</a:t>
            </a: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76200" y="1600200"/>
            <a:ext cx="8763000" cy="762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600" b="1" dirty="0"/>
              <a:t>В целях дальнейшего совершенствования деятельности Национального </a:t>
            </a:r>
            <a:r>
              <a:rPr lang="ru-RU" sz="1600" b="1" dirty="0" smtClean="0"/>
              <a:t>Банка</a:t>
            </a:r>
          </a:p>
          <a:p>
            <a:pPr algn="ctr">
              <a:defRPr/>
            </a:pPr>
            <a:r>
              <a:rPr lang="ru-RU" sz="1600" b="1" dirty="0" smtClean="0"/>
              <a:t> </a:t>
            </a:r>
            <a:r>
              <a:rPr lang="ru-RU" sz="1600" b="1" dirty="0"/>
              <a:t>по повышению качества оказания государственных услуг в </a:t>
            </a:r>
            <a:r>
              <a:rPr lang="ru-RU" sz="1600" b="1" dirty="0" smtClean="0"/>
              <a:t>2016 году</a:t>
            </a:r>
          </a:p>
          <a:p>
            <a:pPr algn="ctr">
              <a:defRPr/>
            </a:pPr>
            <a:r>
              <a:rPr lang="ru-RU" sz="1600" b="1" dirty="0" smtClean="0"/>
              <a:t> </a:t>
            </a:r>
            <a:r>
              <a:rPr lang="ru-RU" sz="1600" b="1" dirty="0"/>
              <a:t>планируется </a:t>
            </a:r>
            <a:r>
              <a:rPr lang="ru-RU" sz="1600" b="1" dirty="0" smtClean="0"/>
              <a:t>продолжение </a:t>
            </a:r>
            <a:r>
              <a:rPr lang="ru-RU" sz="1600" b="1" dirty="0"/>
              <a:t>работы по: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 dirty="0"/>
              <a:t>I</a:t>
            </a:r>
            <a:r>
              <a:rPr lang="ru-RU" sz="2400" b="1" dirty="0"/>
              <a:t>.</a:t>
            </a:r>
            <a:r>
              <a:rPr lang="ru-RU" b="1" dirty="0"/>
              <a:t> </a:t>
            </a:r>
            <a:r>
              <a:rPr lang="ru-RU" sz="2400" b="1" dirty="0"/>
              <a:t>ОБЩИЕ ПОЛОЖЕНИЯ</a:t>
            </a:r>
          </a:p>
        </p:txBody>
      </p:sp>
      <p:sp>
        <p:nvSpPr>
          <p:cNvPr id="2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609013" y="6416675"/>
            <a:ext cx="382587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7100C9C-F011-47BE-AF27-203C1B909983}" type="slidenum">
              <a:rPr lang="ru-RU" smtClean="0">
                <a:cs typeface="Arial" charset="0"/>
              </a:rPr>
              <a:pPr/>
              <a:t>2</a:t>
            </a:fld>
            <a:endParaRPr lang="ru-RU" smtClean="0">
              <a:cs typeface="Arial" charset="0"/>
            </a:endParaRPr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356419" y="805016"/>
            <a:ext cx="8382000" cy="5334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b="1"/>
              <a:t>Национальный Банк Республики Казахстан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56418" y="1447800"/>
            <a:ext cx="3910781" cy="50292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ru-RU" sz="1600" dirty="0"/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600" dirty="0"/>
              <a:t>государственный орган, обеспечивающий разработку и проведение денежно-кредитной политики государства, функционирование платежных систем, осуществляющим валютное регулирование и контроль, государственное регулирование, контроль и надзор финансового рынка и финансовых организаций, государственное регулирование функционирования регионального финансового центра города Алматы, содействующим обеспечению стабильности финансовой системы и проводящим государственную статистику </a:t>
            </a:r>
          </a:p>
          <a:p>
            <a:pPr algn="ctr">
              <a:defRPr/>
            </a:pP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495800" y="1447800"/>
            <a:ext cx="4014019" cy="50292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lnSpc>
                <a:spcPct val="80000"/>
              </a:lnSpc>
              <a:buClr>
                <a:srgbClr val="C00000"/>
              </a:buClr>
              <a:buSzPct val="110000"/>
              <a:buFont typeface="Wingdings" pitchFamily="2" charset="2"/>
              <a:buChar char="§"/>
              <a:defRPr/>
            </a:pPr>
            <a:endParaRPr lang="ru-RU" sz="1600" dirty="0"/>
          </a:p>
          <a:p>
            <a:pPr marL="285750" indent="-285750">
              <a:lnSpc>
                <a:spcPct val="80000"/>
              </a:lnSpc>
              <a:buClr>
                <a:srgbClr val="C00000"/>
              </a:buClr>
              <a:buSzPct val="110000"/>
              <a:buFont typeface="Wingdings" pitchFamily="2" charset="2"/>
              <a:buChar char="§"/>
              <a:defRPr/>
            </a:pPr>
            <a:r>
              <a:rPr lang="ru-RU" sz="1600" dirty="0"/>
              <a:t>юридическое лицо в организационно-правовой форме республиканского государственного учреждения, имеет самостоятельный баланс и вместе со своими филиалами, представительствами, и организациями составляет единую структуру </a:t>
            </a:r>
          </a:p>
          <a:p>
            <a:pPr marL="285750" indent="-285750">
              <a:lnSpc>
                <a:spcPct val="80000"/>
              </a:lnSpc>
              <a:buClr>
                <a:srgbClr val="C00000"/>
              </a:buClr>
              <a:buSzPct val="110000"/>
              <a:buFont typeface="Wingdings" pitchFamily="2" charset="2"/>
              <a:buChar char="§"/>
              <a:defRPr/>
            </a:pPr>
            <a:endParaRPr lang="ru-RU" sz="1600" dirty="0"/>
          </a:p>
          <a:p>
            <a:pPr marL="285750" indent="-285750">
              <a:lnSpc>
                <a:spcPct val="80000"/>
              </a:lnSpc>
              <a:buClr>
                <a:srgbClr val="C00000"/>
              </a:buClr>
              <a:buSzPct val="110000"/>
              <a:buFont typeface="Wingdings" pitchFamily="2" charset="2"/>
              <a:buChar char="§"/>
              <a:defRPr/>
            </a:pPr>
            <a:r>
              <a:rPr lang="ru-RU" sz="1600" dirty="0"/>
              <a:t>Центральный аппарат Национального Банка располагается в г. Алматы по адресу: микрорайон Коктем-3, дом 21 </a:t>
            </a:r>
          </a:p>
          <a:p>
            <a:pPr marL="285750" indent="-285750">
              <a:lnSpc>
                <a:spcPct val="80000"/>
              </a:lnSpc>
              <a:buClr>
                <a:srgbClr val="C00000"/>
              </a:buClr>
              <a:buSzPct val="110000"/>
              <a:buFont typeface="Wingdings" pitchFamily="2" charset="2"/>
              <a:buChar char="§"/>
              <a:defRPr/>
            </a:pP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 dirty="0"/>
              <a:t>I</a:t>
            </a:r>
            <a:r>
              <a:rPr lang="ru-RU" sz="2400" b="1" dirty="0"/>
              <a:t>.</a:t>
            </a:r>
            <a:r>
              <a:rPr lang="ru-RU" b="1" dirty="0"/>
              <a:t> </a:t>
            </a:r>
            <a:r>
              <a:rPr lang="ru-RU" sz="2400" b="1" dirty="0"/>
              <a:t>ОБЩИЕ ПОЛОЖЕНИЯ</a:t>
            </a:r>
          </a:p>
        </p:txBody>
      </p:sp>
      <p:sp>
        <p:nvSpPr>
          <p:cNvPr id="17410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609013" y="6416675"/>
            <a:ext cx="382587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E4363C-9757-4A34-8C98-45340863B902}" type="slidenum">
              <a:rPr lang="ru-RU" smtClean="0">
                <a:cs typeface="Arial" charset="0"/>
              </a:rPr>
              <a:pPr/>
              <a:t>3</a:t>
            </a:fld>
            <a:endParaRPr lang="ru-RU" smtClean="0">
              <a:cs typeface="Arial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2209800" y="723900"/>
            <a:ext cx="6705600" cy="6731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/>
              <a:t>Стандарты государственных </a:t>
            </a:r>
            <a:r>
              <a:rPr lang="ru-RU" sz="1400" dirty="0" smtClean="0"/>
              <a:t>услуг Национального Банка утверждены </a:t>
            </a:r>
            <a:r>
              <a:rPr lang="ru-RU" sz="1400" dirty="0"/>
              <a:t>постановлением Правления Национального </a:t>
            </a:r>
            <a:r>
              <a:rPr lang="ru-RU" sz="1400" dirty="0" smtClean="0"/>
              <a:t>Банка Республики Казахстан от </a:t>
            </a:r>
            <a:r>
              <a:rPr lang="ru-RU" sz="1400" dirty="0"/>
              <a:t>30 апреля 2015 года № 71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2209800" y="1609271"/>
            <a:ext cx="6705600" cy="743857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/>
              <a:t>Регламенты государственных услуг Национального Банка утверждены постановлением Правления Национального Банка Республики Казахстан от 29 мая 2015 года № </a:t>
            </a:r>
            <a:r>
              <a:rPr lang="ru-RU" sz="1400" dirty="0" smtClean="0"/>
              <a:t>96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52400" y="685800"/>
            <a:ext cx="1905000" cy="2590800"/>
          </a:xfrm>
          <a:prstGeom prst="rect">
            <a:avLst/>
          </a:prstGeom>
          <a:solidFill>
            <a:schemeClr val="accent1">
              <a:alpha val="3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 smtClean="0">
                <a:solidFill>
                  <a:schemeClr val="tx1"/>
                </a:solidFill>
              </a:rPr>
              <a:t>Согласно Реестру государственных услуг от 18.09.2013г. </a:t>
            </a:r>
          </a:p>
          <a:p>
            <a:pPr algn="ctr">
              <a:defRPr/>
            </a:pPr>
            <a:r>
              <a:rPr lang="ru-RU" sz="1400" dirty="0" smtClean="0">
                <a:solidFill>
                  <a:schemeClr val="tx1"/>
                </a:solidFill>
              </a:rPr>
              <a:t>№ 983 (в редакции от 08.09.2015г. № 756) </a:t>
            </a:r>
          </a:p>
          <a:p>
            <a:pPr algn="ctr">
              <a:defRPr/>
            </a:pPr>
            <a:r>
              <a:rPr lang="ru-RU" sz="1400" b="1" dirty="0" smtClean="0">
                <a:solidFill>
                  <a:schemeClr val="tx1"/>
                </a:solidFill>
              </a:rPr>
              <a:t>Национальный Банк оказывает 57 видов государственных услуг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5588000" y="1397000"/>
            <a:ext cx="304800" cy="190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28600" y="6248400"/>
            <a:ext cx="8534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ru-RU" sz="1600" dirty="0"/>
              <a:t>Государственные услуги Национального Банка не оказываются через центры обслуживания населения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595257" y="3657600"/>
            <a:ext cx="1491343" cy="4730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2014</a:t>
            </a:r>
            <a:endParaRPr lang="ru-RU" b="1" dirty="0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5595257" y="4114800"/>
            <a:ext cx="1491343" cy="20574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Clr>
                <a:srgbClr val="C00000"/>
              </a:buClr>
              <a:defRPr/>
            </a:pPr>
            <a:r>
              <a:rPr lang="ru-RU" sz="1400" dirty="0"/>
              <a:t>Национальным Банком было </a:t>
            </a:r>
            <a:r>
              <a:rPr lang="ru-RU" sz="1400" b="1" dirty="0"/>
              <a:t>оказано   </a:t>
            </a:r>
            <a:r>
              <a:rPr lang="ru-RU" sz="1400" b="1" dirty="0" smtClean="0"/>
              <a:t>       5 </a:t>
            </a:r>
            <a:r>
              <a:rPr lang="ru-RU" sz="1400" b="1" dirty="0"/>
              <a:t>891 </a:t>
            </a:r>
            <a:r>
              <a:rPr lang="ru-RU" sz="1400" b="1" dirty="0" smtClean="0"/>
              <a:t>услуга</a:t>
            </a:r>
            <a:endParaRPr lang="ru-RU" sz="1400" b="1" dirty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7315006" y="4114800"/>
            <a:ext cx="1600394" cy="20574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Clr>
                <a:srgbClr val="C00000"/>
              </a:buClr>
              <a:defRPr/>
            </a:pPr>
            <a:r>
              <a:rPr lang="ru-RU" sz="1400" dirty="0"/>
              <a:t>Национальным Банком было </a:t>
            </a:r>
            <a:r>
              <a:rPr lang="ru-RU" sz="1400" b="1" dirty="0"/>
              <a:t>оказано     </a:t>
            </a:r>
            <a:r>
              <a:rPr lang="ru-RU" sz="1400" b="1" dirty="0" smtClean="0"/>
              <a:t>   5 365 услуг</a:t>
            </a: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 smtClean="0"/>
              <a:t>АО «ЕНПФ» оказано </a:t>
            </a:r>
            <a:r>
              <a:rPr lang="ru-RU" sz="1400" dirty="0"/>
              <a:t>1 363 </a:t>
            </a:r>
            <a:r>
              <a:rPr lang="ru-RU" sz="1400" dirty="0" smtClean="0"/>
              <a:t>664 услуг</a:t>
            </a:r>
            <a:endParaRPr lang="ru-RU" sz="1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322380" y="3657600"/>
            <a:ext cx="1593020" cy="4730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2015</a:t>
            </a:r>
            <a:endParaRPr lang="ru-RU" b="1" dirty="0"/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56029" y="4130676"/>
            <a:ext cx="2206171" cy="2040416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lvl="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 smtClean="0"/>
              <a:t>39 </a:t>
            </a:r>
            <a:r>
              <a:rPr lang="ru-RU" sz="1400" dirty="0"/>
              <a:t>услуга оказываются на бесплатной основе</a:t>
            </a: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ru-RU" sz="1400" dirty="0" smtClean="0"/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 smtClean="0"/>
              <a:t>18 </a:t>
            </a:r>
            <a:r>
              <a:rPr lang="ru-RU" sz="1400" dirty="0"/>
              <a:t>услуг оказывается на платной основе</a:t>
            </a: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ru-RU" sz="1400" dirty="0"/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2590800" y="4114800"/>
            <a:ext cx="2764971" cy="20574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Clr>
                <a:srgbClr val="C00000"/>
              </a:buClr>
              <a:defRPr/>
            </a:pPr>
            <a:r>
              <a:rPr lang="ru-RU" sz="1400" dirty="0"/>
              <a:t>Также, согласно Реестру </a:t>
            </a:r>
            <a:r>
              <a:rPr lang="ru-RU" sz="1400" dirty="0" smtClean="0"/>
              <a:t>42 </a:t>
            </a:r>
            <a:r>
              <a:rPr lang="ru-RU" sz="1400" dirty="0"/>
              <a:t>услуги оказывается Национальным Банком в электронной/бумажной форме, 1 услуга оказывается АО «Единый накопительный пенсионный фонд</a:t>
            </a:r>
            <a:r>
              <a:rPr lang="ru-RU" sz="1400" dirty="0" smtClean="0"/>
              <a:t>».</a:t>
            </a:r>
          </a:p>
          <a:p>
            <a:pPr>
              <a:buClr>
                <a:srgbClr val="C00000"/>
              </a:buClr>
              <a:defRPr/>
            </a:pPr>
            <a:r>
              <a:rPr lang="ru-RU" sz="1400" dirty="0"/>
              <a:t>14 услуг </a:t>
            </a:r>
            <a:r>
              <a:rPr lang="ru-RU" sz="1400" dirty="0" smtClean="0"/>
              <a:t>оказываются в </a:t>
            </a:r>
            <a:r>
              <a:rPr lang="ru-RU" sz="1400" dirty="0"/>
              <a:t>бумажной форме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56029" y="3634467"/>
            <a:ext cx="2206171" cy="4730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Платность/</a:t>
            </a:r>
          </a:p>
          <a:p>
            <a:pPr algn="ctr"/>
            <a:r>
              <a:rPr lang="ru-RU" sz="1400" b="1" dirty="0"/>
              <a:t>бесплатность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590800" y="3634467"/>
            <a:ext cx="2764971" cy="4730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Форма оказания </a:t>
            </a:r>
            <a:r>
              <a:rPr lang="ru-RU" sz="1400" b="1" dirty="0" smtClean="0"/>
              <a:t> госуслуги</a:t>
            </a:r>
            <a:endParaRPr lang="ru-RU" sz="14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057400" y="3040062"/>
            <a:ext cx="5199742" cy="23653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rgbClr val="C00000"/>
              </a:buClr>
              <a:defRPr/>
            </a:pPr>
            <a:r>
              <a:rPr lang="ru-RU" sz="1600" dirty="0"/>
              <a:t>Из </a:t>
            </a:r>
            <a:r>
              <a:rPr lang="ru-RU" sz="1600" b="1" dirty="0" smtClean="0"/>
              <a:t>57 </a:t>
            </a:r>
            <a:r>
              <a:rPr lang="ru-RU" sz="1600" b="1" dirty="0"/>
              <a:t>видов государственных услуг НБРК</a:t>
            </a:r>
            <a:r>
              <a:rPr lang="ru-RU" sz="1600" dirty="0"/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381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 dirty="0"/>
              <a:t>I</a:t>
            </a:r>
            <a:r>
              <a:rPr lang="ru-RU" sz="2400" b="1" dirty="0"/>
              <a:t>.</a:t>
            </a:r>
            <a:r>
              <a:rPr lang="ru-RU" b="1" dirty="0"/>
              <a:t> </a:t>
            </a:r>
            <a:r>
              <a:rPr lang="ru-RU" sz="2400" b="1" dirty="0"/>
              <a:t>ОБЩИЕ ПОЛОЖЕНИЯ</a:t>
            </a:r>
          </a:p>
        </p:txBody>
      </p:sp>
      <p:sp>
        <p:nvSpPr>
          <p:cNvPr id="19458" name="Номер слайда 5"/>
          <p:cNvSpPr>
            <a:spLocks noGrp="1"/>
          </p:cNvSpPr>
          <p:nvPr>
            <p:ph type="sldNum" sz="quarter" idx="11"/>
          </p:nvPr>
        </p:nvSpPr>
        <p:spPr bwMode="auto">
          <a:xfrm>
            <a:off x="8610600" y="6324600"/>
            <a:ext cx="381000" cy="4572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D612E2-A617-43B3-A645-AFD8704F6F5A}" type="slidenum">
              <a:rPr lang="ru-RU" smtClean="0">
                <a:cs typeface="Arial" charset="0"/>
              </a:rPr>
              <a:pPr/>
              <a:t>4</a:t>
            </a:fld>
            <a:endParaRPr lang="ru-RU" smtClean="0">
              <a:cs typeface="Arial" charset="0"/>
            </a:endParaRPr>
          </a:p>
        </p:txBody>
      </p:sp>
      <p:graphicFrame>
        <p:nvGraphicFramePr>
          <p:cNvPr id="22695" name="Group 1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259684"/>
              </p:ext>
            </p:extLst>
          </p:nvPr>
        </p:nvGraphicFramePr>
        <p:xfrm>
          <a:off x="419100" y="1752601"/>
          <a:ext cx="8305800" cy="3982005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484188"/>
                <a:gridCol w="4435475"/>
                <a:gridCol w="3386137"/>
              </a:tblGrid>
              <a:tr h="4758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Регистрация валютной операции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в 2015 году оказано 1962 услуги </a:t>
                      </a:r>
                      <a:b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(36,5 % от общего числа </a:t>
                      </a:r>
                      <a:r>
                        <a:rPr kumimoji="0" lang="ru-RU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госуслуг</a:t>
                      </a: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horzOverflow="overflow"/>
                </a:tc>
              </a:tr>
              <a:tr h="8396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Утверждение отчета об итогах размещения акций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в 2015 году оказано 1382 услуга (25,7 % от общего числа </a:t>
                      </a:r>
                      <a:r>
                        <a:rPr kumimoji="0" lang="ru-RU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госуслуг</a:t>
                      </a: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horzOverflow="overflow"/>
                </a:tc>
              </a:tr>
              <a:tr h="8396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Утверждение отчета об итогах размещения облигаций 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в 2015 году оказано 431 услуг (8,0 % от общего числа </a:t>
                      </a:r>
                      <a:r>
                        <a:rPr kumimoji="0" lang="ru-RU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госуслуг</a:t>
                      </a: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horzOverflow="overflow"/>
                </a:tc>
              </a:tr>
              <a:tr h="8396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Подтверждение уведомления о валютной операции или об открытии банковского счета в иностранном банке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в 2015 году оказана 331 услуга (6,2 % от общего числа </a:t>
                      </a:r>
                      <a:r>
                        <a:rPr kumimoji="0" lang="ru-RU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госуслуг</a:t>
                      </a: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horzOverflow="overflow"/>
                </a:tc>
              </a:tr>
              <a:tr h="8676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Выдача согласия на избрание (назначение) руководящих работников финансовых организаций, банковских, страховых холдингов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в 2015 году оказана 291 услуга (5,4 % от общего числа </a:t>
                      </a:r>
                      <a:r>
                        <a:rPr kumimoji="0" lang="ru-RU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госуслуг</a:t>
                      </a: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44" name="AutoShape 4"/>
          <p:cNvSpPr>
            <a:spLocks noChangeArrowheads="1"/>
          </p:cNvSpPr>
          <p:nvPr/>
        </p:nvSpPr>
        <p:spPr bwMode="auto">
          <a:xfrm>
            <a:off x="381000" y="838200"/>
            <a:ext cx="8382000" cy="676275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b="1" dirty="0"/>
              <a:t>Наиболее востребованными государственными услугами </a:t>
            </a:r>
          </a:p>
          <a:p>
            <a:pPr algn="ctr">
              <a:defRPr/>
            </a:pPr>
            <a:r>
              <a:rPr lang="ru-RU" b="1" dirty="0"/>
              <a:t>Национального Банка являются: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 dirty="0" smtClean="0"/>
              <a:t>II</a:t>
            </a:r>
            <a:r>
              <a:rPr lang="ru-RU" sz="2400" b="1" dirty="0" smtClean="0"/>
              <a:t>.</a:t>
            </a:r>
            <a:r>
              <a:rPr lang="ru-RU" b="1" dirty="0" smtClean="0"/>
              <a:t> </a:t>
            </a:r>
            <a:r>
              <a:rPr lang="ru-RU" sz="2400" b="1" dirty="0"/>
              <a:t>РАБОТА С УСЛУГОПОЛУЧАТЕЛЯМИ</a:t>
            </a:r>
          </a:p>
        </p:txBody>
      </p:sp>
      <p:sp>
        <p:nvSpPr>
          <p:cNvPr id="20482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400800"/>
            <a:ext cx="3048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DBFF29-B824-40B6-89A7-EB9010F9F694}" type="slidenum">
              <a:rPr lang="ru-RU" smtClean="0">
                <a:cs typeface="Arial" charset="0"/>
              </a:rPr>
              <a:pPr/>
              <a:t>5</a:t>
            </a:fld>
            <a:endParaRPr lang="ru-RU" smtClean="0">
              <a:cs typeface="Arial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28601" y="685801"/>
            <a:ext cx="4038599" cy="2438399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b="1" dirty="0"/>
              <a:t>Информация о порядке оказания государственных услуг Национального Банка </a:t>
            </a:r>
            <a:r>
              <a:rPr lang="ru-RU" sz="1400" dirty="0"/>
              <a:t>размещена на интернет-ресурсе Национального Банка </a:t>
            </a:r>
            <a:r>
              <a:rPr lang="ru-RU" sz="1400" b="1" dirty="0"/>
              <a:t>www.nationalbank.kz</a:t>
            </a:r>
            <a:r>
              <a:rPr lang="ru-RU" sz="1400" dirty="0"/>
              <a:t>. в разделе «Государственные услуги Национального Банка», а также на </a:t>
            </a:r>
            <a:r>
              <a:rPr lang="ru-RU" sz="1400" b="1" dirty="0"/>
              <a:t>веб-портале «электронного правительства» www.egov.kz </a:t>
            </a:r>
            <a:r>
              <a:rPr lang="ru-RU" sz="1400" dirty="0"/>
              <a:t>в</a:t>
            </a:r>
            <a:r>
              <a:rPr lang="ru-RU" sz="1400" b="1" dirty="0"/>
              <a:t> </a:t>
            </a:r>
            <a:r>
              <a:rPr lang="ru-RU" sz="1400" dirty="0"/>
              <a:t>подразделе «услуги по государственным органам» раздела «Бизнесу»</a:t>
            </a: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228600" y="3124200"/>
            <a:ext cx="4038600" cy="35814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В период с 8 сентября по 8 октября 2015 года Национальным Банком проводились мероприятия по публичному обсуждению проектов стандартов государственных услуг путем их размещения на веб-портале «электронного правительства» </a:t>
            </a:r>
            <a:r>
              <a:rPr lang="en-US" sz="1400" dirty="0"/>
              <a:t>www</a:t>
            </a:r>
            <a:r>
              <a:rPr lang="ru-RU" sz="1400" dirty="0"/>
              <a:t>.</a:t>
            </a:r>
            <a:r>
              <a:rPr lang="en-US" sz="1400" dirty="0" err="1"/>
              <a:t>egov</a:t>
            </a:r>
            <a:r>
              <a:rPr lang="ru-RU" sz="1400" dirty="0"/>
              <a:t>.</a:t>
            </a:r>
            <a:r>
              <a:rPr lang="en-US" sz="1400" dirty="0" err="1"/>
              <a:t>kz</a:t>
            </a:r>
            <a:r>
              <a:rPr lang="ru-RU" sz="1400" dirty="0"/>
              <a:t> в подразделе «публичное обсуждение» раздела «Граждане и правительство</a:t>
            </a:r>
            <a:r>
              <a:rPr lang="ru-RU" sz="1400" dirty="0" smtClean="0"/>
              <a:t>».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В период проведения публичного обсуждения проектов стандартов государственных услуг Национального Банка замечания и предложения по ним от </a:t>
            </a:r>
            <a:r>
              <a:rPr lang="ru-RU" sz="1400" dirty="0" err="1"/>
              <a:t>услугополучателей</a:t>
            </a:r>
            <a:r>
              <a:rPr lang="ru-RU" sz="1400" dirty="0"/>
              <a:t> не поступали.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648200" y="685801"/>
            <a:ext cx="4136571" cy="1219199"/>
          </a:xfrm>
          <a:prstGeom prst="rect">
            <a:avLst/>
          </a:prstGeom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 smtClean="0"/>
              <a:t>В </a:t>
            </a:r>
            <a:r>
              <a:rPr lang="ru-RU" sz="1400" dirty="0"/>
              <a:t>2015 году осуществлены следующие </a:t>
            </a:r>
            <a:r>
              <a:rPr lang="ru-RU" sz="1400" b="1" dirty="0"/>
              <a:t>мероприятия по повышению информированности </a:t>
            </a:r>
            <a:r>
              <a:rPr lang="ru-RU" sz="1400" b="1" dirty="0" err="1"/>
              <a:t>услугополучателей</a:t>
            </a:r>
            <a:r>
              <a:rPr lang="ru-RU" sz="1400" b="1" dirty="0"/>
              <a:t> </a:t>
            </a:r>
            <a:r>
              <a:rPr lang="ru-RU" sz="1400" dirty="0"/>
              <a:t>о порядке оказания государственных услуг Национального Банка: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4656704" y="2057401"/>
            <a:ext cx="4136572" cy="10668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Clr>
                <a:srgbClr val="C00000"/>
              </a:buClr>
              <a:defRPr/>
            </a:pPr>
            <a:r>
              <a:rPr lang="ru-RU" sz="1400" dirty="0" smtClean="0"/>
              <a:t>Опубликовано </a:t>
            </a:r>
            <a:r>
              <a:rPr lang="ru-RU" sz="1400" b="1" dirty="0"/>
              <a:t>278</a:t>
            </a:r>
            <a:r>
              <a:rPr lang="ru-RU" sz="1400" dirty="0"/>
              <a:t> статей в периодических изданиях, а также на </a:t>
            </a:r>
            <a:r>
              <a:rPr lang="ru-RU" sz="1400" dirty="0" err="1"/>
              <a:t>интернет-ресурсах</a:t>
            </a:r>
            <a:r>
              <a:rPr lang="ru-RU" sz="1400" dirty="0"/>
              <a:t> местных исполнительных органов различных областей Республики Казахстан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410200"/>
            <a:ext cx="1715181" cy="759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0058" y="5486400"/>
            <a:ext cx="2380342" cy="750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704" y="4648200"/>
            <a:ext cx="3979182" cy="594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4648201" y="3276601"/>
            <a:ext cx="4136572" cy="5334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Clr>
                <a:srgbClr val="C00000"/>
              </a:buClr>
              <a:defRPr/>
            </a:pPr>
            <a:r>
              <a:rPr lang="ru-RU" sz="1400" dirty="0"/>
              <a:t>подготовлены 18 выступлений работников Национального Банка на радио и телевидении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4656704" y="3962400"/>
            <a:ext cx="4136572" cy="685799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Clr>
                <a:srgbClr val="C00000"/>
              </a:buClr>
              <a:defRPr/>
            </a:pPr>
            <a:r>
              <a:rPr lang="ru-RU" sz="1400" dirty="0"/>
              <a:t>организовано 17 встреч и круглых столов по вопросам оказания государственных услуг Национального Банка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243114" y="4343400"/>
            <a:ext cx="8672286" cy="25146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Clr>
                <a:srgbClr val="C00000"/>
              </a:buClr>
              <a:defRPr/>
            </a:pPr>
            <a:r>
              <a:rPr lang="ru-RU" sz="1400" b="1" dirty="0" smtClean="0"/>
              <a:t>Интернет-ресурс Национального Банка:</a:t>
            </a:r>
            <a:endParaRPr lang="ru-RU" sz="1400" b="1" dirty="0"/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 smtClean="0"/>
              <a:t>своевременное размещение актуальной информации </a:t>
            </a:r>
            <a:r>
              <a:rPr lang="ru-RU" sz="1400" dirty="0"/>
              <a:t>о стандартах и регламентах </a:t>
            </a:r>
            <a:r>
              <a:rPr lang="ru-RU" sz="1400" dirty="0" err="1" smtClean="0"/>
              <a:t>госуслуг</a:t>
            </a:r>
            <a:r>
              <a:rPr lang="ru-RU" sz="1400" dirty="0"/>
              <a:t>, паспорта и справочники бизнес-процессов оказания </a:t>
            </a:r>
            <a:r>
              <a:rPr lang="ru-RU" sz="1400" dirty="0" err="1" smtClean="0"/>
              <a:t>госуслуг</a:t>
            </a:r>
            <a:r>
              <a:rPr lang="ru-RU" sz="1400" dirty="0"/>
              <a:t>,</a:t>
            </a:r>
            <a:r>
              <a:rPr lang="ru-RU" sz="1400" b="1" dirty="0"/>
              <a:t> </a:t>
            </a:r>
            <a:r>
              <a:rPr lang="ru-RU" sz="1400" dirty="0"/>
              <a:t>Отчет о деятельности Национального Банка по вопросам оказания </a:t>
            </a:r>
            <a:r>
              <a:rPr lang="ru-RU" sz="1400" dirty="0" err="1" smtClean="0"/>
              <a:t>госуслуг</a:t>
            </a:r>
            <a:r>
              <a:rPr lang="ru-RU" sz="1400" dirty="0"/>
              <a:t>, а также, реестр </a:t>
            </a:r>
            <a:r>
              <a:rPr lang="ru-RU" sz="1400" dirty="0" err="1" smtClean="0"/>
              <a:t>госуслуг</a:t>
            </a:r>
            <a:r>
              <a:rPr lang="ru-RU" sz="1400" dirty="0"/>
              <a:t>, контактные данные </a:t>
            </a:r>
            <a:r>
              <a:rPr lang="ru-RU" sz="1400" dirty="0" err="1"/>
              <a:t>услугодателей</a:t>
            </a:r>
            <a:r>
              <a:rPr lang="ru-RU" sz="1400" dirty="0"/>
              <a:t>, статистическая и иная  информация для </a:t>
            </a:r>
            <a:r>
              <a:rPr lang="ru-RU" sz="1400" dirty="0" err="1" smtClean="0"/>
              <a:t>услугополучателей</a:t>
            </a:r>
            <a:endParaRPr lang="ru-RU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1) обновлен подраздел «Автоматизация государственных услуг»,  в котором указаны услуги, прошедшие процедуру автоматизации, и которые можно получать в электронной форме</a:t>
            </a:r>
            <a:r>
              <a:rPr lang="ru-RU" sz="1400" dirty="0" smtClean="0"/>
              <a:t>, </a:t>
            </a:r>
            <a:r>
              <a:rPr lang="ru-RU" sz="1400" dirty="0"/>
              <a:t>а также информация о преимуществах получения </a:t>
            </a:r>
            <a:r>
              <a:rPr lang="ru-RU" sz="1400" dirty="0" err="1" smtClean="0"/>
              <a:t>госуслуг</a:t>
            </a:r>
            <a:r>
              <a:rPr lang="ru-RU" sz="1400" dirty="0" smtClean="0"/>
              <a:t> </a:t>
            </a:r>
            <a:r>
              <a:rPr lang="ru-RU" sz="1400" dirty="0"/>
              <a:t>в электронной </a:t>
            </a:r>
            <a:r>
              <a:rPr lang="ru-RU" sz="1400" dirty="0" smtClean="0"/>
              <a:t>форме;</a:t>
            </a:r>
            <a:endParaRPr lang="ru-R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2) создан подраздел «Информация для </a:t>
            </a:r>
            <a:r>
              <a:rPr lang="ru-RU" sz="1400" dirty="0" err="1"/>
              <a:t>услугополучателей</a:t>
            </a:r>
            <a:r>
              <a:rPr lang="ru-RU" sz="1400" dirty="0"/>
              <a:t> Национального Банка»,  в котором отражена общая информация о </a:t>
            </a:r>
            <a:r>
              <a:rPr lang="ru-RU" sz="1400" dirty="0" err="1" smtClean="0"/>
              <a:t>госуслугах</a:t>
            </a:r>
            <a:r>
              <a:rPr lang="ru-RU" sz="1400" dirty="0" smtClean="0"/>
              <a:t> </a:t>
            </a:r>
            <a:r>
              <a:rPr lang="ru-RU" sz="1400" dirty="0"/>
              <a:t>Национального Банка со ссылкой на портал «электронного правительства», права, обязанности </a:t>
            </a:r>
            <a:r>
              <a:rPr lang="ru-RU" sz="1400" dirty="0" err="1"/>
              <a:t>услугополучателей</a:t>
            </a:r>
            <a:r>
              <a:rPr lang="ru-RU" sz="1400" dirty="0"/>
              <a:t> и </a:t>
            </a:r>
            <a:r>
              <a:rPr lang="ru-RU" sz="1400" dirty="0" smtClean="0"/>
              <a:t>прочее.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 dirty="0" smtClean="0"/>
              <a:t>II</a:t>
            </a:r>
            <a:r>
              <a:rPr lang="ru-RU" sz="2400" b="1" dirty="0" smtClean="0"/>
              <a:t>.</a:t>
            </a:r>
            <a:r>
              <a:rPr lang="ru-RU" b="1" dirty="0" smtClean="0"/>
              <a:t> </a:t>
            </a:r>
            <a:r>
              <a:rPr lang="ru-RU" sz="2400" b="1" dirty="0"/>
              <a:t>РАБОТА С УСЛУГОПОЛУЧАТЕЛЯМИ</a:t>
            </a:r>
          </a:p>
        </p:txBody>
      </p:sp>
      <p:sp>
        <p:nvSpPr>
          <p:cNvPr id="20482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400800"/>
            <a:ext cx="3048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DBFF29-B824-40B6-89A7-EB9010F9F694}" type="slidenum">
              <a:rPr lang="ru-RU" smtClean="0">
                <a:cs typeface="Arial" charset="0"/>
              </a:rPr>
              <a:pPr/>
              <a:t>6</a:t>
            </a:fld>
            <a:endParaRPr lang="ru-RU" smtClean="0">
              <a:cs typeface="Arial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243114" y="838200"/>
            <a:ext cx="2881086" cy="3350656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/>
              <a:t>совместно с АО «Национальные информационные технологии» проведено 19 семинаров по обучению </a:t>
            </a:r>
            <a:r>
              <a:rPr lang="ru-RU" sz="1400" dirty="0" err="1"/>
              <a:t>услугополучателей</a:t>
            </a:r>
            <a:r>
              <a:rPr lang="ru-RU" sz="1400" dirty="0"/>
              <a:t> территориальных филиалов Национального Банка по порядку получения государственных услуг в электронной форме через портал «электронного правительства»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3276600" y="871476"/>
            <a:ext cx="3581400" cy="3319524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Clr>
                <a:srgbClr val="C00000"/>
              </a:buClr>
              <a:defRPr/>
            </a:pPr>
            <a:r>
              <a:rPr lang="ru-RU" sz="1400" b="1" dirty="0" smtClean="0"/>
              <a:t>Проведено</a:t>
            </a:r>
            <a:r>
              <a:rPr lang="ru-RU" sz="1400" b="1" dirty="0"/>
              <a:t>:</a:t>
            </a: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/>
              <a:t>проведено 24 семинара для руководителей, работников организаций, являющихся </a:t>
            </a:r>
            <a:r>
              <a:rPr lang="ru-RU" sz="1400" dirty="0" err="1"/>
              <a:t>услугополучателями</a:t>
            </a:r>
            <a:r>
              <a:rPr lang="ru-RU" sz="1400" dirty="0"/>
              <a:t> государственных услуг Национального </a:t>
            </a:r>
            <a:r>
              <a:rPr lang="ru-RU" sz="1400" dirty="0" smtClean="0"/>
              <a:t>Банка</a:t>
            </a: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/>
              <a:t>проведены другие мероприятия (разработка памяток, письма разъяснительного характера, доклады и т.д</a:t>
            </a:r>
            <a:r>
              <a:rPr lang="ru-RU" sz="1400" dirty="0" smtClean="0"/>
              <a:t>.)</a:t>
            </a: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7010400" y="879796"/>
            <a:ext cx="1905000" cy="331174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/>
              <a:t>направлялись письма, в том числе в адрес </a:t>
            </a:r>
            <a:r>
              <a:rPr lang="ru-RU" sz="1400" dirty="0" err="1" smtClean="0"/>
              <a:t>услугополуча-телей</a:t>
            </a:r>
            <a:r>
              <a:rPr lang="ru-RU" sz="1400" dirty="0"/>
              <a:t>, о возможности получения государственных услуг в электронной форме посредством веб-портала «электронное правительство»</a:t>
            </a:r>
          </a:p>
        </p:txBody>
      </p:sp>
    </p:spTree>
    <p:extLst>
      <p:ext uri="{BB962C8B-B14F-4D97-AF65-F5344CB8AC3E}">
        <p14:creationId xmlns:p14="http://schemas.microsoft.com/office/powerpoint/2010/main" val="314480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134257" y="4267200"/>
            <a:ext cx="8762999" cy="24384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sz="1400" dirty="0"/>
              <a:t>В соответствии с рекомендациями Агентства Республики Казахстан по делам государственной службы и противодействию </a:t>
            </a:r>
            <a:r>
              <a:rPr lang="ru-RU" sz="1400" dirty="0" smtClean="0"/>
              <a:t>коррупции, </a:t>
            </a:r>
            <a:r>
              <a:rPr lang="ru-RU" sz="1400" dirty="0"/>
              <a:t>данных по результатам оценки эффективности оказания государственных услуг Национального Банка за 2014 год, по оптимизации и автоматизации услуг, оказываемых традиционным способом только в государственном органе, Национальным Банком проведен анализ причин не автоматизации  </a:t>
            </a:r>
            <a:r>
              <a:rPr lang="ru-RU" sz="1400" dirty="0" err="1" smtClean="0"/>
              <a:t>госуслуг</a:t>
            </a:r>
            <a:r>
              <a:rPr lang="ru-RU" sz="1400" dirty="0" smtClean="0"/>
              <a:t> </a:t>
            </a:r>
            <a:r>
              <a:rPr lang="ru-RU" sz="1400" dirty="0"/>
              <a:t>и их влияния на оценку эффективности оказания </a:t>
            </a:r>
            <a:r>
              <a:rPr lang="ru-RU" sz="1400" dirty="0" err="1" smtClean="0"/>
              <a:t>госуслуг</a:t>
            </a:r>
            <a:r>
              <a:rPr lang="ru-RU" sz="1400" dirty="0"/>
              <a:t>. </a:t>
            </a:r>
          </a:p>
          <a:p>
            <a:r>
              <a:rPr lang="ru-RU" sz="1400" dirty="0"/>
              <a:t>По результатам проведенной работы, принято решение об автоматизации 4 </a:t>
            </a:r>
            <a:r>
              <a:rPr lang="ru-RU" sz="1400" dirty="0" err="1" smtClean="0"/>
              <a:t>госуслуг</a:t>
            </a:r>
            <a:r>
              <a:rPr lang="ru-RU" sz="1400" dirty="0" smtClean="0"/>
              <a:t> </a:t>
            </a:r>
            <a:r>
              <a:rPr lang="ru-RU" sz="1400" dirty="0"/>
              <a:t>в 2016 году и 6 </a:t>
            </a:r>
            <a:r>
              <a:rPr lang="ru-RU" sz="1400" dirty="0" err="1" smtClean="0"/>
              <a:t>госуслуг</a:t>
            </a:r>
            <a:r>
              <a:rPr lang="ru-RU" sz="1400" dirty="0" smtClean="0"/>
              <a:t> </a:t>
            </a:r>
            <a:r>
              <a:rPr lang="ru-RU" sz="1400" dirty="0"/>
              <a:t>в 2017 году. Отмечена экономическая нецелесообразность автоматизации 3-х </a:t>
            </a:r>
            <a:r>
              <a:rPr lang="ru-RU" sz="1400" dirty="0" err="1" smtClean="0"/>
              <a:t>госуслуг</a:t>
            </a:r>
            <a:r>
              <a:rPr lang="ru-RU" sz="1400" dirty="0" smtClean="0"/>
              <a:t> </a:t>
            </a:r>
            <a:r>
              <a:rPr lang="ru-RU" sz="1400" dirty="0"/>
              <a:t>ввиду отсутствия обращений в течение последних 7 лет, а также по 1 </a:t>
            </a:r>
            <a:r>
              <a:rPr lang="ru-RU" sz="1400" dirty="0" err="1" smtClean="0"/>
              <a:t>госуслуге</a:t>
            </a:r>
            <a:r>
              <a:rPr lang="ru-RU" sz="1400" dirty="0" smtClean="0"/>
              <a:t> </a:t>
            </a:r>
            <a:r>
              <a:rPr lang="ru-RU" sz="1400" dirty="0"/>
              <a:t>отказано в автоматизации в связи с тем, что она не может оказываться в электронной форме на основании нормативных правовых документов государственных органов</a:t>
            </a:r>
            <a:endParaRPr lang="ru-RU" sz="1300" dirty="0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6858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>
              <a:defRPr/>
            </a:pPr>
            <a:r>
              <a:rPr lang="en-US" sz="2000" b="1" cap="none" smtClean="0"/>
              <a:t>III</a:t>
            </a:r>
            <a:r>
              <a:rPr lang="ru-RU" sz="2000" b="1" cap="none" smtClean="0"/>
              <a:t>. ДЕЯТЕЛЬНОСТЬ ПО СОВЕРШЕНСТВОВАНИЮ ПРОЦЕССОВ ОКАЗАНИЯ ГОСУДАРСТВЕННЫХ УСЛУГ</a:t>
            </a:r>
          </a:p>
        </p:txBody>
      </p:sp>
      <p:sp>
        <p:nvSpPr>
          <p:cNvPr id="21506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553200"/>
            <a:ext cx="3048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F41D9D-386C-4142-BDDA-46E00B281A94}" type="slidenum">
              <a:rPr lang="ru-RU" smtClean="0">
                <a:cs typeface="Arial" charset="0"/>
              </a:rPr>
              <a:pPr/>
              <a:t>7</a:t>
            </a:fld>
            <a:endParaRPr lang="ru-RU" smtClean="0">
              <a:cs typeface="Arial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152401" y="914400"/>
            <a:ext cx="8762998" cy="32004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/>
              <a:t>В течение 2015 года Национальным Банком совместно с АО «Национальные информационные технологии» завершена работа по автоматизации </a:t>
            </a:r>
            <a:r>
              <a:rPr lang="ru-RU" sz="1400" dirty="0" err="1" smtClean="0"/>
              <a:t>госуслуг</a:t>
            </a:r>
            <a:r>
              <a:rPr lang="ru-RU" sz="1400" dirty="0" smtClean="0"/>
              <a:t> </a:t>
            </a:r>
            <a:r>
              <a:rPr lang="ru-RU" sz="1400" dirty="0"/>
              <a:t>(разрешительных документов), в рамках которой подписаны акты ввода в постоянную эксплуатацию бизнес-процессов по 6-ти </a:t>
            </a:r>
            <a:r>
              <a:rPr lang="ru-RU" sz="1400" dirty="0" err="1" smtClean="0"/>
              <a:t>госуслугам</a:t>
            </a:r>
            <a:r>
              <a:rPr lang="ru-RU" sz="1400" dirty="0"/>
              <a:t>, оказываемым подразделениями центрального аппарата Национального Банка</a:t>
            </a:r>
            <a:r>
              <a:rPr lang="ru-RU" sz="1400" dirty="0" smtClean="0"/>
              <a:t>:</a:t>
            </a:r>
          </a:p>
          <a:p>
            <a:pPr marL="261938" indent="-261938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1200" i="1" dirty="0" smtClean="0"/>
              <a:t>«</a:t>
            </a:r>
            <a:r>
              <a:rPr lang="ru-RU" sz="1200" i="1" dirty="0"/>
              <a:t>В</a:t>
            </a:r>
            <a:r>
              <a:rPr lang="ru-RU" sz="1200" i="1" dirty="0" smtClean="0"/>
              <a:t>ыдача </a:t>
            </a:r>
            <a:r>
              <a:rPr lang="ru-RU" sz="1200" i="1" dirty="0"/>
              <a:t>согласия на избрание (назначение) руководящих работников финансовых организаций, банковских, страховых холдингов»;</a:t>
            </a:r>
          </a:p>
          <a:p>
            <a:pPr marL="261938" indent="-261938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1200" i="1" dirty="0" smtClean="0"/>
              <a:t>«</a:t>
            </a:r>
            <a:r>
              <a:rPr lang="ru-RU" sz="1200" i="1" dirty="0"/>
              <a:t>Г</a:t>
            </a:r>
            <a:r>
              <a:rPr lang="ru-RU" sz="1200" i="1" dirty="0" smtClean="0"/>
              <a:t>осударственная </a:t>
            </a:r>
            <a:r>
              <a:rPr lang="ru-RU" sz="1200" i="1" dirty="0"/>
              <a:t>регистрация выпуска объявленных акций»;</a:t>
            </a:r>
          </a:p>
          <a:p>
            <a:pPr marL="261938" indent="-261938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1200" i="1" dirty="0" smtClean="0"/>
              <a:t>«</a:t>
            </a:r>
            <a:r>
              <a:rPr lang="ru-RU" sz="1200" i="1" dirty="0"/>
              <a:t>Г</a:t>
            </a:r>
            <a:r>
              <a:rPr lang="ru-RU" sz="1200" i="1" dirty="0" smtClean="0"/>
              <a:t>осударственная </a:t>
            </a:r>
            <a:r>
              <a:rPr lang="ru-RU" sz="1200" i="1" dirty="0"/>
              <a:t>регистрация выпуска негосударственных облигаций»;</a:t>
            </a:r>
          </a:p>
          <a:p>
            <a:pPr marL="261938" indent="-261938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1200" i="1" dirty="0" smtClean="0"/>
              <a:t>«</a:t>
            </a:r>
            <a:r>
              <a:rPr lang="ru-RU" sz="1200" i="1" dirty="0"/>
              <a:t>Г</a:t>
            </a:r>
            <a:r>
              <a:rPr lang="ru-RU" sz="1200" i="1" dirty="0" smtClean="0"/>
              <a:t>осударственная </a:t>
            </a:r>
            <a:r>
              <a:rPr lang="ru-RU" sz="1200" i="1" dirty="0"/>
              <a:t>регистрация выпуска паев паевых инвестиционных фондов»;</a:t>
            </a:r>
          </a:p>
          <a:p>
            <a:pPr marL="261938" indent="-261938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1200" i="1" dirty="0" smtClean="0"/>
              <a:t>«Выдача </a:t>
            </a:r>
            <a:r>
              <a:rPr lang="ru-RU" sz="1200" i="1" dirty="0"/>
              <a:t>разрешения на размещение эмиссионных ценных бумаг организации-резидента Республики Казахстан на территории иностранного государства»;</a:t>
            </a:r>
          </a:p>
          <a:p>
            <a:pPr marL="261938" indent="-261938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1200" i="1" dirty="0" smtClean="0"/>
              <a:t>«</a:t>
            </a:r>
            <a:r>
              <a:rPr lang="ru-RU" sz="1200" i="1" dirty="0"/>
              <a:t>В</a:t>
            </a:r>
            <a:r>
              <a:rPr lang="ru-RU" sz="1200" i="1" dirty="0" smtClean="0"/>
              <a:t>ыдача </a:t>
            </a:r>
            <a:r>
              <a:rPr lang="ru-RU" sz="1200" i="1" dirty="0"/>
              <a:t>разрешения на выпуск эмиссионных ценных бумаг организации-резидента Республики Казахстан на территории иностранного государства</a:t>
            </a:r>
            <a:r>
              <a:rPr lang="ru-RU" sz="1200" i="1" dirty="0" smtClean="0"/>
              <a:t>».</a:t>
            </a:r>
          </a:p>
          <a:p>
            <a:pPr marL="261938" indent="-261938">
              <a:buClr>
                <a:srgbClr val="C00000"/>
              </a:buClr>
              <a:buFont typeface="Wingdings" pitchFamily="2" charset="2"/>
              <a:buChar char="ü"/>
            </a:pPr>
            <a:endParaRPr lang="ru-RU" sz="1200" i="1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1400" dirty="0"/>
              <a:t>Согласно Реестру 14 государственных услуг, из которых 4 являются новыми, оказываются в бумажной форме</a:t>
            </a:r>
            <a:r>
              <a:rPr lang="ru-RU" sz="1400" dirty="0" smtClean="0"/>
              <a:t>.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ru-RU" sz="1400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ru-RU" sz="1400" dirty="0" smtClean="0"/>
          </a:p>
          <a:p>
            <a:pPr marL="261938" indent="-261938">
              <a:buClr>
                <a:srgbClr val="C00000"/>
              </a:buClr>
              <a:buFont typeface="Wingdings" pitchFamily="2" charset="2"/>
              <a:buChar char="ü"/>
            </a:pPr>
            <a:endParaRPr lang="ru-RU" sz="1200" i="1" dirty="0"/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ru-RU" sz="1400" dirty="0" smtClean="0"/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224971" y="4876800"/>
            <a:ext cx="8690429" cy="19050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300" dirty="0" smtClean="0"/>
              <a:t>По 2-м госуслугам </a:t>
            </a:r>
            <a:r>
              <a:rPr lang="ru-RU" sz="1300" dirty="0"/>
              <a:t>Национального Банка были сокращены сроки оказания государственных услуг:</a:t>
            </a:r>
          </a:p>
          <a:p>
            <a:pPr marL="342900" indent="-342900">
              <a:buClr>
                <a:srgbClr val="C00000"/>
              </a:buClr>
              <a:buFont typeface="+mj-lt"/>
              <a:buAutoNum type="arabicParenR"/>
              <a:defRPr/>
            </a:pPr>
            <a:r>
              <a:rPr lang="ru-RU" sz="1300" dirty="0" smtClean="0"/>
              <a:t>«</a:t>
            </a:r>
            <a:r>
              <a:rPr lang="ru-RU" sz="1300" dirty="0"/>
              <a:t>Аккредитация физического или юридического лица, имеющего лицензию на осуществление деятельности по оценке имущества </a:t>
            </a:r>
            <a:r>
              <a:rPr lang="ru-RU" sz="1300" dirty="0" smtClean="0"/>
              <a:t>(</a:t>
            </a:r>
            <a:r>
              <a:rPr lang="ru-RU" sz="1300" dirty="0"/>
              <a:t>за исключением объектов интеллектуальной собственности, стоимости нематериальных активов)» - с 30 календарных дней до 10 рабочих дней;</a:t>
            </a:r>
          </a:p>
          <a:p>
            <a:pPr marL="342900" indent="-342900">
              <a:buClr>
                <a:srgbClr val="C00000"/>
              </a:buClr>
              <a:buFont typeface="+mj-lt"/>
              <a:buAutoNum type="arabicParenR"/>
              <a:defRPr/>
            </a:pPr>
            <a:r>
              <a:rPr lang="ru-RU" sz="1300" dirty="0" smtClean="0"/>
              <a:t>«</a:t>
            </a:r>
            <a:r>
              <a:rPr lang="ru-RU" sz="1300" dirty="0"/>
              <a:t>Выдача лицензии на осуществление деятельности кредитного бюро» - с 30 рабочих дней до 15 календарных дней. </a:t>
            </a:r>
          </a:p>
          <a:p>
            <a:r>
              <a:rPr lang="ru-RU" sz="1300" dirty="0"/>
              <a:t>По 12 </a:t>
            </a:r>
            <a:r>
              <a:rPr lang="ru-RU" sz="1300" dirty="0" err="1"/>
              <a:t>госуслугам</a:t>
            </a:r>
            <a:r>
              <a:rPr lang="ru-RU" sz="1300" dirty="0"/>
              <a:t>, связанным с лицензированием деятельности сокращены сроки переоформления лицензии с 10 рабочих дней до 3 рабочих дней.</a:t>
            </a:r>
          </a:p>
          <a:p>
            <a:r>
              <a:rPr lang="kk-KZ" sz="1300" dirty="0" err="1"/>
              <a:t>Указанные</a:t>
            </a:r>
            <a:r>
              <a:rPr lang="kk-KZ" sz="1300" dirty="0"/>
              <a:t> </a:t>
            </a:r>
            <a:r>
              <a:rPr lang="kk-KZ" sz="1300" dirty="0" err="1"/>
              <a:t>изменения</a:t>
            </a:r>
            <a:r>
              <a:rPr lang="kk-KZ" sz="1300" dirty="0"/>
              <a:t> </a:t>
            </a:r>
            <a:r>
              <a:rPr lang="kk-KZ" sz="1300" dirty="0" err="1"/>
              <a:t>нашли</a:t>
            </a:r>
            <a:r>
              <a:rPr lang="kk-KZ" sz="1300" dirty="0"/>
              <a:t> </a:t>
            </a:r>
            <a:r>
              <a:rPr lang="kk-KZ" sz="1300" dirty="0" err="1"/>
              <a:t>свое</a:t>
            </a:r>
            <a:r>
              <a:rPr lang="kk-KZ" sz="1300" dirty="0"/>
              <a:t> </a:t>
            </a:r>
            <a:r>
              <a:rPr lang="kk-KZ" sz="1300" dirty="0" err="1"/>
              <a:t>отражение</a:t>
            </a:r>
            <a:r>
              <a:rPr lang="kk-KZ" sz="1300" dirty="0"/>
              <a:t> в </a:t>
            </a:r>
            <a:r>
              <a:rPr lang="kk-KZ" sz="1300" dirty="0" err="1"/>
              <a:t>утвержденных</a:t>
            </a:r>
            <a:r>
              <a:rPr lang="kk-KZ" sz="1300" dirty="0"/>
              <a:t> </a:t>
            </a:r>
            <a:r>
              <a:rPr lang="kk-KZ" sz="1300" dirty="0" err="1"/>
              <a:t>стандартах</a:t>
            </a:r>
            <a:r>
              <a:rPr lang="kk-KZ" sz="1300" dirty="0"/>
              <a:t> </a:t>
            </a:r>
            <a:r>
              <a:rPr lang="kk-KZ" sz="1300" dirty="0" err="1"/>
              <a:t>госуслуг</a:t>
            </a:r>
            <a:r>
              <a:rPr lang="kk-KZ" sz="1300" dirty="0"/>
              <a:t> </a:t>
            </a:r>
            <a:r>
              <a:rPr lang="kk-KZ" sz="1300" dirty="0" err="1"/>
              <a:t>Национального</a:t>
            </a:r>
            <a:r>
              <a:rPr lang="kk-KZ" sz="1300" dirty="0"/>
              <a:t> Банка. </a:t>
            </a:r>
            <a:endParaRPr lang="ru-RU" sz="1300" dirty="0"/>
          </a:p>
          <a:p>
            <a:endParaRPr lang="ru-RU" sz="1400" dirty="0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6858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>
              <a:defRPr/>
            </a:pPr>
            <a:r>
              <a:rPr lang="en-US" sz="2000" b="1" cap="none" smtClean="0"/>
              <a:t>III</a:t>
            </a:r>
            <a:r>
              <a:rPr lang="ru-RU" sz="2000" b="1" cap="none" smtClean="0"/>
              <a:t>. ДЕЯТЕЛЬНОСТЬ ПО СОВЕРШЕНСТВОВАНИЮ ПРОЦЕССОВ ОКАЗАНИЯ ГОСУДАРСТВЕННЫХ УСЛУГ</a:t>
            </a:r>
          </a:p>
        </p:txBody>
      </p:sp>
      <p:sp>
        <p:nvSpPr>
          <p:cNvPr id="21506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477000"/>
            <a:ext cx="3048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F41D9D-386C-4142-BDDA-46E00B281A94}" type="slidenum">
              <a:rPr lang="ru-RU" smtClean="0">
                <a:cs typeface="Arial" charset="0"/>
              </a:rPr>
              <a:pPr/>
              <a:t>8</a:t>
            </a:fld>
            <a:endParaRPr lang="ru-RU" smtClean="0">
              <a:cs typeface="Arial" charset="0"/>
            </a:endParaRPr>
          </a:p>
        </p:txBody>
      </p:sp>
      <p:sp>
        <p:nvSpPr>
          <p:cNvPr id="3" name="Пятиугольник 2"/>
          <p:cNvSpPr/>
          <p:nvPr/>
        </p:nvSpPr>
        <p:spPr>
          <a:xfrm>
            <a:off x="228600" y="901700"/>
            <a:ext cx="1981200" cy="3060700"/>
          </a:xfrm>
          <a:prstGeom prst="homePlate">
            <a:avLst>
              <a:gd name="adj" fmla="val 198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>
                <a:solidFill>
                  <a:schemeClr val="tx1"/>
                </a:solidFill>
              </a:rPr>
              <a:t>В результате проведенных </a:t>
            </a:r>
            <a:r>
              <a:rPr lang="ru-RU" sz="1300" dirty="0" smtClean="0">
                <a:solidFill>
                  <a:schemeClr val="tx1"/>
                </a:solidFill>
              </a:rPr>
              <a:t>мероприятий </a:t>
            </a:r>
            <a:r>
              <a:rPr lang="ru-RU" sz="1300" dirty="0">
                <a:solidFill>
                  <a:schemeClr val="tx1"/>
                </a:solidFill>
              </a:rPr>
              <a:t>по утверждению стандартов </a:t>
            </a:r>
            <a:r>
              <a:rPr lang="ru-RU" sz="1300" dirty="0" err="1" smtClean="0">
                <a:solidFill>
                  <a:schemeClr val="tx1"/>
                </a:solidFill>
              </a:rPr>
              <a:t>госуслуг</a:t>
            </a:r>
            <a:r>
              <a:rPr lang="ru-RU" sz="1300" dirty="0" smtClean="0">
                <a:solidFill>
                  <a:schemeClr val="tx1"/>
                </a:solidFill>
              </a:rPr>
              <a:t>, </a:t>
            </a:r>
            <a:r>
              <a:rPr lang="ru-RU" sz="1300" dirty="0">
                <a:solidFill>
                  <a:schemeClr val="tx1"/>
                </a:solidFill>
              </a:rPr>
              <a:t>в рамках дальнейшей оптимизации, в ряде </a:t>
            </a:r>
            <a:r>
              <a:rPr lang="ru-RU" sz="1300" dirty="0" err="1" smtClean="0">
                <a:solidFill>
                  <a:schemeClr val="tx1"/>
                </a:solidFill>
              </a:rPr>
              <a:t>госуслуг</a:t>
            </a:r>
            <a:r>
              <a:rPr lang="ru-RU" sz="1300" dirty="0" smtClean="0">
                <a:solidFill>
                  <a:schemeClr val="tx1"/>
                </a:solidFill>
              </a:rPr>
              <a:t> </a:t>
            </a:r>
            <a:r>
              <a:rPr lang="ru-RU" sz="1300" dirty="0">
                <a:solidFill>
                  <a:schemeClr val="tx1"/>
                </a:solidFill>
              </a:rPr>
              <a:t>Национального Банка дополнительно были сокращены такие документы как: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901700"/>
            <a:ext cx="3581400" cy="30607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>
              <a:buClr>
                <a:srgbClr val="C00000"/>
              </a:buClr>
              <a:buFont typeface="+mj-lt"/>
              <a:buAutoNum type="arabicParenR"/>
              <a:defRPr/>
            </a:pPr>
            <a:r>
              <a:rPr lang="ru-RU" sz="1200" dirty="0" smtClean="0"/>
              <a:t>копия </a:t>
            </a:r>
            <a:r>
              <a:rPr lang="ru-RU" sz="1200" dirty="0"/>
              <a:t>свидетельства о государственной регистрации </a:t>
            </a:r>
            <a:r>
              <a:rPr lang="ru-RU" sz="1200" dirty="0" err="1"/>
              <a:t>услугополучателя</a:t>
            </a:r>
            <a:r>
              <a:rPr lang="ru-RU" sz="1200" dirty="0"/>
              <a:t> в качестве индивидуального предпринимателя - для индивидуального предпринимателя;</a:t>
            </a:r>
          </a:p>
          <a:p>
            <a:pPr marL="342900" indent="-342900">
              <a:buClr>
                <a:srgbClr val="C00000"/>
              </a:buClr>
              <a:buFont typeface="+mj-lt"/>
              <a:buAutoNum type="arabicParenR"/>
              <a:defRPr/>
            </a:pPr>
            <a:r>
              <a:rPr lang="ru-RU" sz="1200" dirty="0"/>
              <a:t>копия лицензии на осуществление деятельности по оценке имущества (за исключением объектов интеллектуальной собственности, стоимости нематериальных активов</a:t>
            </a:r>
            <a:r>
              <a:rPr lang="ru-RU" sz="1200" dirty="0" smtClean="0"/>
              <a:t>);</a:t>
            </a:r>
          </a:p>
          <a:p>
            <a:pPr marL="342900" indent="-342900">
              <a:buClr>
                <a:srgbClr val="C00000"/>
              </a:buClr>
              <a:buFont typeface="+mj-lt"/>
              <a:buAutoNum type="arabicParenR"/>
              <a:defRPr/>
            </a:pPr>
            <a:r>
              <a:rPr lang="ru-RU" sz="1200" dirty="0"/>
              <a:t>копия устава одновременно с оригиналом для сверки либо нотариально засвидетельствованная копия устава</a:t>
            </a:r>
            <a:r>
              <a:rPr lang="ru-RU" sz="1200" dirty="0" smtClean="0"/>
              <a:t>;</a:t>
            </a:r>
          </a:p>
          <a:p>
            <a:pPr marL="342900" indent="-342900">
              <a:buClr>
                <a:srgbClr val="C00000"/>
              </a:buClr>
              <a:buFont typeface="+mj-lt"/>
              <a:buAutoNum type="arabicParenR"/>
              <a:defRPr/>
            </a:pPr>
            <a:r>
              <a:rPr lang="ru-RU" sz="1200" dirty="0"/>
              <a:t>копия лицензии на право осуществления актуарной деятельности на страховом </a:t>
            </a:r>
            <a:r>
              <a:rPr lang="ru-RU" sz="1200" dirty="0" smtClean="0"/>
              <a:t>рынке</a:t>
            </a:r>
            <a:endParaRPr lang="ru-RU" sz="1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019800" y="901700"/>
            <a:ext cx="2895600" cy="30607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200" i="1" dirty="0"/>
              <a:t>Указанные </a:t>
            </a:r>
            <a:r>
              <a:rPr lang="ru-RU" sz="1200" i="1" dirty="0" smtClean="0"/>
              <a:t>документы </a:t>
            </a:r>
            <a:r>
              <a:rPr lang="ru-RU" sz="1200" i="1" dirty="0" err="1" smtClean="0"/>
              <a:t>услугополучателями</a:t>
            </a:r>
            <a:r>
              <a:rPr lang="ru-RU" sz="1200" i="1" dirty="0" smtClean="0"/>
              <a:t> </a:t>
            </a:r>
            <a:r>
              <a:rPr lang="ru-RU" sz="1200" i="1" dirty="0"/>
              <a:t>не представляются, поскольку с</a:t>
            </a:r>
            <a:r>
              <a:rPr lang="kk-KZ" sz="1200" i="1" dirty="0" err="1"/>
              <a:t>ведения</a:t>
            </a:r>
            <a:r>
              <a:rPr lang="kk-KZ" sz="1200" i="1" dirty="0"/>
              <a:t>, </a:t>
            </a:r>
            <a:r>
              <a:rPr lang="kk-KZ" sz="1200" i="1" dirty="0" err="1"/>
              <a:t>содержащиеся</a:t>
            </a:r>
            <a:r>
              <a:rPr lang="kk-KZ" sz="1200" i="1" dirty="0"/>
              <a:t> в </a:t>
            </a:r>
            <a:r>
              <a:rPr lang="kk-KZ" sz="1200" i="1" dirty="0" err="1"/>
              <a:t>государственных</a:t>
            </a:r>
            <a:r>
              <a:rPr lang="kk-KZ" sz="1200" i="1" dirty="0"/>
              <a:t> </a:t>
            </a:r>
            <a:r>
              <a:rPr lang="kk-KZ" sz="1200" i="1" dirty="0" err="1"/>
              <a:t>информационных</a:t>
            </a:r>
            <a:r>
              <a:rPr lang="kk-KZ" sz="1200" i="1" dirty="0"/>
              <a:t> </a:t>
            </a:r>
            <a:r>
              <a:rPr lang="kk-KZ" sz="1200" i="1" dirty="0" err="1"/>
              <a:t>системах</a:t>
            </a:r>
            <a:r>
              <a:rPr lang="kk-KZ" sz="1200" i="1" dirty="0"/>
              <a:t>, </a:t>
            </a:r>
            <a:r>
              <a:rPr lang="kk-KZ" sz="1200" i="1" dirty="0" err="1"/>
              <a:t>услугодатель</a:t>
            </a:r>
            <a:r>
              <a:rPr lang="kk-KZ" sz="1200" i="1" dirty="0"/>
              <a:t> </a:t>
            </a:r>
            <a:r>
              <a:rPr lang="kk-KZ" sz="1200" i="1" dirty="0" err="1"/>
              <a:t>получает</a:t>
            </a:r>
            <a:r>
              <a:rPr lang="kk-KZ" sz="1200" i="1" dirty="0"/>
              <a:t> </a:t>
            </a:r>
            <a:r>
              <a:rPr lang="kk-KZ" sz="1200" i="1" dirty="0" err="1"/>
              <a:t>посредством</a:t>
            </a:r>
            <a:r>
              <a:rPr lang="kk-KZ" sz="1200" i="1" dirty="0"/>
              <a:t> </a:t>
            </a:r>
            <a:r>
              <a:rPr lang="ru-RU" sz="1200" i="1" dirty="0"/>
              <a:t>веб-портала «электронного правительства»</a:t>
            </a:r>
            <a:r>
              <a:rPr lang="kk-KZ" sz="1200" i="1" dirty="0"/>
              <a:t> </a:t>
            </a:r>
            <a:r>
              <a:rPr lang="kk-KZ" sz="1200" i="1" dirty="0" err="1"/>
              <a:t>из</a:t>
            </a:r>
            <a:r>
              <a:rPr lang="kk-KZ" sz="1200" i="1" dirty="0"/>
              <a:t> </a:t>
            </a:r>
            <a:r>
              <a:rPr lang="kk-KZ" sz="1200" i="1" dirty="0" err="1"/>
              <a:t>соответствующих</a:t>
            </a:r>
            <a:r>
              <a:rPr lang="kk-KZ" sz="1200" i="1" dirty="0"/>
              <a:t> </a:t>
            </a:r>
            <a:r>
              <a:rPr lang="kk-KZ" sz="1200" i="1" dirty="0" err="1"/>
              <a:t>государственных</a:t>
            </a:r>
            <a:r>
              <a:rPr lang="kk-KZ" sz="1200" i="1" dirty="0"/>
              <a:t> </a:t>
            </a:r>
            <a:r>
              <a:rPr lang="kk-KZ" sz="1200" i="1" dirty="0" err="1"/>
              <a:t>информационных</a:t>
            </a:r>
            <a:r>
              <a:rPr lang="kk-KZ" sz="1200" i="1" dirty="0"/>
              <a:t> </a:t>
            </a:r>
            <a:r>
              <a:rPr lang="kk-KZ" sz="1200" i="1" dirty="0" err="1"/>
              <a:t>систем</a:t>
            </a:r>
            <a:r>
              <a:rPr lang="kk-KZ" sz="1200" i="1" dirty="0"/>
              <a:t> в </a:t>
            </a:r>
            <a:r>
              <a:rPr lang="kk-KZ" sz="1200" i="1" dirty="0" err="1"/>
              <a:t>форме</a:t>
            </a:r>
            <a:r>
              <a:rPr lang="kk-KZ" sz="1200" i="1" dirty="0"/>
              <a:t> </a:t>
            </a:r>
            <a:r>
              <a:rPr lang="kk-KZ" sz="1200" i="1" dirty="0" err="1"/>
              <a:t>электронных</a:t>
            </a:r>
            <a:r>
              <a:rPr lang="kk-KZ" sz="1200" i="1" dirty="0"/>
              <a:t> </a:t>
            </a:r>
            <a:r>
              <a:rPr lang="kk-KZ" sz="1200" i="1" dirty="0" err="1"/>
              <a:t>документов</a:t>
            </a:r>
            <a:r>
              <a:rPr lang="kk-KZ" sz="1200" i="1" dirty="0"/>
              <a:t>, </a:t>
            </a:r>
            <a:r>
              <a:rPr lang="kk-KZ" sz="1200" i="1" dirty="0" err="1"/>
              <a:t>удостоверенных</a:t>
            </a:r>
            <a:r>
              <a:rPr lang="kk-KZ" sz="1200" i="1" dirty="0"/>
              <a:t> </a:t>
            </a:r>
            <a:r>
              <a:rPr lang="kk-KZ" sz="1200" i="1" dirty="0" err="1"/>
              <a:t>электронной</a:t>
            </a:r>
            <a:r>
              <a:rPr lang="kk-KZ" sz="1200" i="1" dirty="0"/>
              <a:t> </a:t>
            </a:r>
            <a:r>
              <a:rPr lang="kk-KZ" sz="1200" i="1" dirty="0" err="1"/>
              <a:t>цифровой</a:t>
            </a:r>
            <a:r>
              <a:rPr lang="kk-KZ" sz="1200" i="1" dirty="0"/>
              <a:t> </a:t>
            </a:r>
            <a:r>
              <a:rPr lang="kk-KZ" sz="1200" i="1" dirty="0" err="1"/>
              <a:t>подписью</a:t>
            </a:r>
            <a:r>
              <a:rPr lang="kk-KZ" sz="1200" i="1" dirty="0"/>
              <a:t> </a:t>
            </a:r>
            <a:r>
              <a:rPr lang="kk-KZ" sz="1200" i="1" dirty="0" err="1"/>
              <a:t>уполномоченных</a:t>
            </a:r>
            <a:r>
              <a:rPr lang="kk-KZ" sz="1200" i="1" dirty="0"/>
              <a:t> </a:t>
            </a:r>
            <a:r>
              <a:rPr lang="kk-KZ" sz="1200" i="1" dirty="0" err="1"/>
              <a:t>лиц</a:t>
            </a:r>
            <a:r>
              <a:rPr lang="kk-KZ" sz="1200" i="1" dirty="0"/>
              <a:t> </a:t>
            </a:r>
            <a:r>
              <a:rPr lang="kk-KZ" sz="1200" i="1" dirty="0" err="1"/>
              <a:t>государственных</a:t>
            </a:r>
            <a:r>
              <a:rPr lang="kk-KZ" sz="1200" i="1" dirty="0"/>
              <a:t> </a:t>
            </a:r>
            <a:r>
              <a:rPr lang="kk-KZ" sz="1200" i="1" dirty="0" err="1"/>
              <a:t>органов</a:t>
            </a:r>
            <a:endParaRPr lang="ru-RU" sz="1200" i="1" dirty="0"/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234043" y="4191000"/>
            <a:ext cx="8681357" cy="6096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300" dirty="0" smtClean="0"/>
              <a:t>По 11-ти государственным </a:t>
            </a:r>
            <a:r>
              <a:rPr lang="ru-RU" sz="1300" dirty="0"/>
              <a:t>услугам, путем перевода в электронную форму сведений, были оптимизированы ряд документов.</a:t>
            </a:r>
          </a:p>
        </p:txBody>
      </p:sp>
    </p:spTree>
    <p:extLst>
      <p:ext uri="{BB962C8B-B14F-4D97-AF65-F5344CB8AC3E}">
        <p14:creationId xmlns:p14="http://schemas.microsoft.com/office/powerpoint/2010/main" val="142129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6858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>
              <a:defRPr/>
            </a:pPr>
            <a:r>
              <a:rPr lang="en-US" sz="2000" b="1" cap="none" dirty="0" smtClean="0"/>
              <a:t>III</a:t>
            </a:r>
            <a:r>
              <a:rPr lang="ru-RU" sz="2000" b="1" cap="none" dirty="0" smtClean="0"/>
              <a:t>. ДЕЯТЕЛЬНОСТЬ ПО СОВЕРШЕНСТВОВАНИЮ ПРОЦЕССОВ ОКАЗАНИЯ ГОСУДАРСТВЕННЫХ УСЛУГ</a:t>
            </a:r>
          </a:p>
        </p:txBody>
      </p:sp>
      <p:sp>
        <p:nvSpPr>
          <p:cNvPr id="21506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305800" y="6477000"/>
            <a:ext cx="609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F41D9D-386C-4142-BDDA-46E00B281A94}" type="slidenum">
              <a:rPr lang="ru-RU" smtClean="0">
                <a:cs typeface="Arial" charset="0"/>
              </a:rPr>
              <a:pPr/>
              <a:t>9</a:t>
            </a:fld>
            <a:endParaRPr lang="ru-RU" dirty="0" smtClean="0"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7140" y="4572000"/>
            <a:ext cx="8538029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buClr>
                <a:srgbClr val="C00000"/>
              </a:buClr>
              <a:defRPr/>
            </a:pPr>
            <a:r>
              <a:rPr lang="ru-RU" sz="1300" b="1" i="1" dirty="0" smtClean="0"/>
              <a:t>При </a:t>
            </a:r>
            <a:r>
              <a:rPr lang="ru-RU" sz="1300" b="1" i="1" dirty="0"/>
              <a:t>этом, учитывая специфику деятельности и особого статуса Национального Банка, а также роль, место и функции финансовых организаций в обеспечении социальной, финансовой и экономической стабильности общества и государства дальнейшее сокращение документов требуемых от получателей государственных услуг Национального Банка и сроков их оказания сводится к минимуму.</a:t>
            </a: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268513" y="990600"/>
            <a:ext cx="8538029" cy="18288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300" dirty="0" smtClean="0"/>
              <a:t>В </a:t>
            </a:r>
            <a:r>
              <a:rPr lang="ru-RU" sz="1300" dirty="0"/>
              <a:t>ряд нормативных правовых актов Национального Банка были внесены дополнения, уточняющего характера в части оказания государственных услуг в электронной форме</a:t>
            </a:r>
            <a:r>
              <a:rPr lang="ru-RU" sz="1300" dirty="0" smtClean="0"/>
              <a:t>.</a:t>
            </a:r>
            <a:endParaRPr lang="ru-RU" sz="1300" dirty="0"/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ru-RU" sz="13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/>
              <a:t>Национальным Банком будет продолжена работа по оптимизации государственных услуг в части пересмотра действующих порядка и условий оказания государственных услуг, с учетом постоянно меняющихся реалий и действующего законодательства РК в сфере государственных услуг и разрешительной системы</a:t>
            </a:r>
            <a:r>
              <a:rPr lang="ru-RU" sz="14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sz="1400" dirty="0"/>
          </a:p>
        </p:txBody>
      </p:sp>
      <p:pic>
        <p:nvPicPr>
          <p:cNvPr id="1026" name="Picture 2" descr="C:\Users\KK_Nazilia_I\Desktop\брендбук НБРК\Logo NB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8196" y="2971800"/>
            <a:ext cx="1453403" cy="1434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45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2022</TotalTime>
  <Words>3085</Words>
  <Application>Microsoft Office PowerPoint</Application>
  <PresentationFormat>Экран (4:3)</PresentationFormat>
  <Paragraphs>372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Главная</vt:lpstr>
      <vt:lpstr>Презентация PowerPoint</vt:lpstr>
      <vt:lpstr>I. ОБЩИЕ ПОЛОЖЕНИЯ</vt:lpstr>
      <vt:lpstr>I. ОБЩИЕ ПОЛОЖЕНИЯ</vt:lpstr>
      <vt:lpstr>I. ОБЩИЕ ПОЛОЖЕНИЯ</vt:lpstr>
      <vt:lpstr>II. РАБОТА С УСЛУГОПОЛУЧАТЕЛЯМИ</vt:lpstr>
      <vt:lpstr>II. РАБОТА С УСЛУГОПОЛУЧАТЕЛЯМИ</vt:lpstr>
      <vt:lpstr>III. ДЕЯТЕЛЬНОСТЬ ПО СОВЕРШЕНСТВОВАНИЮ ПРОЦЕССОВ ОКАЗАНИЯ ГОСУДАРСТВЕННЫХ УСЛУГ</vt:lpstr>
      <vt:lpstr>III. ДЕЯТЕЛЬНОСТЬ ПО СОВЕРШЕНСТВОВАНИЮ ПРОЦЕССОВ ОКАЗАНИЯ ГОСУДАРСТВЕННЫХ УСЛУГ</vt:lpstr>
      <vt:lpstr>III. ДЕЯТЕЛЬНОСТЬ ПО СОВЕРШЕНСТВОВАНИЮ ПРОЦЕССОВ ОКАЗАНИЯ ГОСУДАРСТВЕННЫХ УСЛУГ</vt:lpstr>
      <vt:lpstr>III. ДЕЯТЕЛЬНОСТЬ ПО СОВЕРШЕНСТВОВАНИЮ ПРОЦЕССОВ ОКАЗАНИЯ ГОСУДАРСТВЕННЫХ УСЛУГ</vt:lpstr>
      <vt:lpstr>III. ДЕЯТЕЛЬНОСТЬ ПО СОВЕРШЕНСТВОВАНИЮ ПРОЦЕССОВ ОКАЗАНИЯ ГОСУДАРСТВЕННЫХ УСЛУГ</vt:lpstr>
      <vt:lpstr>III. ДЕЯТЕЛЬНОСТЬ ПО СОВЕРШЕНСТВОВАНИЮ ПРОЦЕССОВ ОКАЗАНИЯ ГОСУДАРСТВЕННЫХ УСЛУГ</vt:lpstr>
      <vt:lpstr>IV. Контроль за качеством оказания государственных услуг</vt:lpstr>
      <vt:lpstr>IV. Контроль за качеством оказания государственных услуг</vt:lpstr>
      <vt:lpstr>IV. Контроль за качеством оказания государственных услуг</vt:lpstr>
      <vt:lpstr>Презентация PowerPoint</vt:lpstr>
      <vt:lpstr>V. ПЕРСПЕКТИВЫ ДАЛЬНЕЙШЕЙ ЭФФЕКТИВНОСТИ И ПОВЫШЕНИЯ УДОВЛЕТВОРЕННОСТИ УСЛУГОПОЛУЧАТЕЛЕЙ КАЧЕСТВОМ ОКАЗАНИЯ ГОСУДАРСТВЕННЫХ УСЛУГ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Nazilia Bikmayeva</dc:creator>
  <cp:lastModifiedBy>Nazilia Bikmayeva</cp:lastModifiedBy>
  <cp:revision>88</cp:revision>
  <cp:lastPrinted>2016-04-15T11:06:22Z</cp:lastPrinted>
  <dcterms:created xsi:type="dcterms:W3CDTF">1601-01-01T00:00:00Z</dcterms:created>
  <dcterms:modified xsi:type="dcterms:W3CDTF">2016-04-15T13:03:54Z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