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handoutMasterIdLst>
    <p:handoutMasterId r:id="rId21"/>
  </p:handoutMasterIdLst>
  <p:sldIdLst>
    <p:sldId id="275" r:id="rId2"/>
    <p:sldId id="257" r:id="rId3"/>
    <p:sldId id="259" r:id="rId4"/>
    <p:sldId id="261" r:id="rId5"/>
    <p:sldId id="262" r:id="rId6"/>
    <p:sldId id="276" r:id="rId7"/>
    <p:sldId id="283" r:id="rId8"/>
    <p:sldId id="284" r:id="rId9"/>
    <p:sldId id="285" r:id="rId10"/>
    <p:sldId id="290" r:id="rId11"/>
    <p:sldId id="287" r:id="rId12"/>
    <p:sldId id="288" r:id="rId13"/>
    <p:sldId id="289" r:id="rId14"/>
    <p:sldId id="291" r:id="rId15"/>
    <p:sldId id="271" r:id="rId16"/>
    <p:sldId id="280" r:id="rId17"/>
    <p:sldId id="292" r:id="rId18"/>
    <p:sldId id="274" r:id="rId19"/>
  </p:sldIdLst>
  <p:sldSz cx="9144000" cy="6858000" type="screen4x3"/>
  <p:notesSz cx="6797675" cy="9926638"/>
  <p:defaultTextStyle>
    <a:defPPr>
      <a:defRPr lang="ru-RU"/>
    </a:defPPr>
    <a:lvl1pPr algn="l" rtl="0" fontAlgn="base">
      <a:spcBef>
        <a:spcPct val="0"/>
      </a:spcBef>
      <a:spcAft>
        <a:spcPct val="0"/>
      </a:spcAft>
      <a:defRPr sz="1300" kern="1200">
        <a:solidFill>
          <a:schemeClr val="tx1"/>
        </a:solidFill>
        <a:latin typeface="Arial" charset="0"/>
        <a:ea typeface="+mn-ea"/>
        <a:cs typeface="Arial" charset="0"/>
      </a:defRPr>
    </a:lvl1pPr>
    <a:lvl2pPr marL="457200" algn="l" rtl="0" fontAlgn="base">
      <a:spcBef>
        <a:spcPct val="0"/>
      </a:spcBef>
      <a:spcAft>
        <a:spcPct val="0"/>
      </a:spcAft>
      <a:defRPr sz="1300" kern="1200">
        <a:solidFill>
          <a:schemeClr val="tx1"/>
        </a:solidFill>
        <a:latin typeface="Arial" charset="0"/>
        <a:ea typeface="+mn-ea"/>
        <a:cs typeface="Arial" charset="0"/>
      </a:defRPr>
    </a:lvl2pPr>
    <a:lvl3pPr marL="914400" algn="l" rtl="0" fontAlgn="base">
      <a:spcBef>
        <a:spcPct val="0"/>
      </a:spcBef>
      <a:spcAft>
        <a:spcPct val="0"/>
      </a:spcAft>
      <a:defRPr sz="1300" kern="1200">
        <a:solidFill>
          <a:schemeClr val="tx1"/>
        </a:solidFill>
        <a:latin typeface="Arial" charset="0"/>
        <a:ea typeface="+mn-ea"/>
        <a:cs typeface="Arial" charset="0"/>
      </a:defRPr>
    </a:lvl3pPr>
    <a:lvl4pPr marL="1371600" algn="l" rtl="0" fontAlgn="base">
      <a:spcBef>
        <a:spcPct val="0"/>
      </a:spcBef>
      <a:spcAft>
        <a:spcPct val="0"/>
      </a:spcAft>
      <a:defRPr sz="1300" kern="1200">
        <a:solidFill>
          <a:schemeClr val="tx1"/>
        </a:solidFill>
        <a:latin typeface="Arial" charset="0"/>
        <a:ea typeface="+mn-ea"/>
        <a:cs typeface="Arial" charset="0"/>
      </a:defRPr>
    </a:lvl4pPr>
    <a:lvl5pPr marL="1828800" algn="l" rtl="0" fontAlgn="base">
      <a:spcBef>
        <a:spcPct val="0"/>
      </a:spcBef>
      <a:spcAft>
        <a:spcPct val="0"/>
      </a:spcAft>
      <a:defRPr sz="1300" kern="1200">
        <a:solidFill>
          <a:schemeClr val="tx1"/>
        </a:solidFill>
        <a:latin typeface="Arial" charset="0"/>
        <a:ea typeface="+mn-ea"/>
        <a:cs typeface="Arial" charset="0"/>
      </a:defRPr>
    </a:lvl5pPr>
    <a:lvl6pPr marL="2286000" algn="l" defTabSz="914400" rtl="0" eaLnBrk="1" latinLnBrk="0" hangingPunct="1">
      <a:defRPr sz="1300" kern="1200">
        <a:solidFill>
          <a:schemeClr val="tx1"/>
        </a:solidFill>
        <a:latin typeface="Arial" charset="0"/>
        <a:ea typeface="+mn-ea"/>
        <a:cs typeface="Arial" charset="0"/>
      </a:defRPr>
    </a:lvl6pPr>
    <a:lvl7pPr marL="2743200" algn="l" defTabSz="914400" rtl="0" eaLnBrk="1" latinLnBrk="0" hangingPunct="1">
      <a:defRPr sz="1300" kern="1200">
        <a:solidFill>
          <a:schemeClr val="tx1"/>
        </a:solidFill>
        <a:latin typeface="Arial" charset="0"/>
        <a:ea typeface="+mn-ea"/>
        <a:cs typeface="Arial" charset="0"/>
      </a:defRPr>
    </a:lvl7pPr>
    <a:lvl8pPr marL="3200400" algn="l" defTabSz="914400" rtl="0" eaLnBrk="1" latinLnBrk="0" hangingPunct="1">
      <a:defRPr sz="1300" kern="1200">
        <a:solidFill>
          <a:schemeClr val="tx1"/>
        </a:solidFill>
        <a:latin typeface="Arial" charset="0"/>
        <a:ea typeface="+mn-ea"/>
        <a:cs typeface="Arial" charset="0"/>
      </a:defRPr>
    </a:lvl8pPr>
    <a:lvl9pPr marL="3657600" algn="l" defTabSz="914400" rtl="0" eaLnBrk="1" latinLnBrk="0" hangingPunct="1">
      <a:defRPr sz="13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01" autoAdjust="0"/>
    <p:restoredTop sz="94660"/>
  </p:normalViewPr>
  <p:slideViewPr>
    <p:cSldViewPr>
      <p:cViewPr>
        <p:scale>
          <a:sx n="100" d="100"/>
          <a:sy n="100" d="100"/>
        </p:scale>
        <p:origin x="-2142" y="-3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50EB02-274A-48FE-9471-2E59AD6B6A61}"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ru-RU"/>
        </a:p>
      </dgm:t>
    </dgm:pt>
    <dgm:pt modelId="{89AF894D-B1E9-48C6-AC8E-0A695DE9C7C6}">
      <dgm:prSet phldrT="[Текст]" custT="1"/>
      <dgm:spPr/>
      <dgm:t>
        <a:bodyPr/>
        <a:lstStyle/>
        <a:p>
          <a:r>
            <a:rPr lang="kk-KZ" sz="1000" b="1" dirty="0" smtClean="0"/>
            <a:t>1) «Валюталық реттеу және валюталық бақылау: негіздемелік өзгерістер және дамудың болашағы»;</a:t>
          </a:r>
          <a:endParaRPr lang="ru-RU" sz="1000" b="1" dirty="0"/>
        </a:p>
      </dgm:t>
    </dgm:pt>
    <dgm:pt modelId="{646DC453-75CE-45C4-8D50-E3BACBAC1BF7}" type="parTrans" cxnId="{D8B098A4-8425-4EAF-8D63-E577C18AE123}">
      <dgm:prSet/>
      <dgm:spPr/>
      <dgm:t>
        <a:bodyPr/>
        <a:lstStyle/>
        <a:p>
          <a:endParaRPr lang="ru-RU"/>
        </a:p>
      </dgm:t>
    </dgm:pt>
    <dgm:pt modelId="{02FD1636-3A93-4088-BC0D-ECDA5319CBD0}" type="sibTrans" cxnId="{D8B098A4-8425-4EAF-8D63-E577C18AE123}">
      <dgm:prSet/>
      <dgm:spPr/>
      <dgm:t>
        <a:bodyPr/>
        <a:lstStyle/>
        <a:p>
          <a:endParaRPr lang="ru-RU"/>
        </a:p>
      </dgm:t>
    </dgm:pt>
    <dgm:pt modelId="{B74DA261-5CBD-404D-9F37-CE2A8DF629F4}">
      <dgm:prSet custT="1"/>
      <dgm:spPr/>
      <dgm:t>
        <a:bodyPr/>
        <a:lstStyle/>
        <a:p>
          <a:r>
            <a:rPr lang="ru-RU" sz="1000" b="1" dirty="0" smtClean="0"/>
            <a:t>7) </a:t>
          </a:r>
          <a:r>
            <a:rPr lang="kk-KZ" sz="1000" b="1" dirty="0" smtClean="0"/>
            <a:t>«ҚР-да валюталық операцияларды жүзеге асыру қағидалары. Мемлекеттік қызметтердің тиісті стандарттарын сақтау»</a:t>
          </a:r>
          <a:endParaRPr lang="ru-RU" sz="1000" b="1" dirty="0"/>
        </a:p>
      </dgm:t>
    </dgm:pt>
    <dgm:pt modelId="{75BA22D7-17A8-4839-94DA-6DD2799BE959}" type="sibTrans" cxnId="{70D5A78C-123B-4F57-8C1C-11C5DF9E83B7}">
      <dgm:prSet/>
      <dgm:spPr/>
      <dgm:t>
        <a:bodyPr/>
        <a:lstStyle/>
        <a:p>
          <a:endParaRPr lang="ru-RU"/>
        </a:p>
      </dgm:t>
    </dgm:pt>
    <dgm:pt modelId="{23082C30-8455-43D6-9125-6EA8EC47F420}" type="parTrans" cxnId="{70D5A78C-123B-4F57-8C1C-11C5DF9E83B7}">
      <dgm:prSet/>
      <dgm:spPr/>
      <dgm:t>
        <a:bodyPr/>
        <a:lstStyle/>
        <a:p>
          <a:endParaRPr lang="ru-RU"/>
        </a:p>
      </dgm:t>
    </dgm:pt>
    <dgm:pt modelId="{B96B313A-179B-4AC8-B2B3-859376E2B805}">
      <dgm:prSet custT="1"/>
      <dgm:spPr/>
      <dgm:t>
        <a:bodyPr/>
        <a:lstStyle/>
        <a:p>
          <a:r>
            <a:rPr lang="ru-RU" sz="1000" b="1" dirty="0" smtClean="0"/>
            <a:t>6) </a:t>
          </a:r>
          <a:r>
            <a:rPr lang="kk-KZ" sz="1000" b="1" dirty="0" smtClean="0"/>
            <a:t>«</a:t>
          </a:r>
          <a:r>
            <a:rPr lang="kk-KZ" sz="1000" b="1" dirty="0" err="1" smtClean="0"/>
            <a:t>Микроқаржы</a:t>
          </a:r>
          <a:r>
            <a:rPr lang="kk-KZ" sz="1000" b="1" dirty="0" smtClean="0"/>
            <a:t> ұйымдарының қызметін бақылау және қадағалау мәселелері. Банктің несие портфелінің сапасын бағалау кезінде банктерге тексеру жүргізу тәртібі»</a:t>
          </a:r>
          <a:endParaRPr lang="ru-RU" sz="1000" b="1" dirty="0"/>
        </a:p>
      </dgm:t>
    </dgm:pt>
    <dgm:pt modelId="{8B3D86C7-B051-43E4-A01C-1B8D90B1F01A}" type="sibTrans" cxnId="{6DCCEFCF-57F2-42A4-8132-B8B55D1E4FC1}">
      <dgm:prSet/>
      <dgm:spPr/>
      <dgm:t>
        <a:bodyPr/>
        <a:lstStyle/>
        <a:p>
          <a:endParaRPr lang="ru-RU"/>
        </a:p>
      </dgm:t>
    </dgm:pt>
    <dgm:pt modelId="{3D3EDF6F-6506-45EA-B670-4B23D114B700}" type="parTrans" cxnId="{6DCCEFCF-57F2-42A4-8132-B8B55D1E4FC1}">
      <dgm:prSet/>
      <dgm:spPr/>
      <dgm:t>
        <a:bodyPr/>
        <a:lstStyle/>
        <a:p>
          <a:endParaRPr lang="ru-RU"/>
        </a:p>
      </dgm:t>
    </dgm:pt>
    <dgm:pt modelId="{B3369419-6551-4BA7-B3EC-A5181080E874}">
      <dgm:prSet custT="1"/>
      <dgm:spPr/>
      <dgm:t>
        <a:bodyPr/>
        <a:lstStyle/>
        <a:p>
          <a:r>
            <a:rPr lang="ru-RU" sz="1000" b="1" dirty="0" smtClean="0"/>
            <a:t>5) </a:t>
          </a:r>
          <a:r>
            <a:rPr lang="kk-KZ" sz="1000" b="1" dirty="0" smtClean="0"/>
            <a:t>ҰАТ АҚ қызметкерлері  мемлекеттік қызметтер көрсету кезінде ЕЛ МДҚ </a:t>
          </a:r>
          <a:r>
            <a:rPr lang="kk-KZ" sz="1000" b="1" dirty="0" err="1" smtClean="0"/>
            <a:t>АЖ-мен</a:t>
          </a:r>
          <a:r>
            <a:rPr lang="kk-KZ" sz="1000" b="1" dirty="0" smtClean="0"/>
            <a:t> жұмыс бойынша нұсқаумен жұмыс жүргізуде қолдану бойынша </a:t>
          </a:r>
          <a:r>
            <a:rPr lang="kk-KZ" sz="1000" b="1" dirty="0" err="1" smtClean="0"/>
            <a:t>оқытау</a:t>
          </a:r>
          <a:r>
            <a:rPr lang="kk-KZ" sz="1000" b="1" dirty="0" smtClean="0"/>
            <a:t> семинарларын өткізді</a:t>
          </a:r>
          <a:endParaRPr lang="ru-RU" sz="1000" b="1" dirty="0"/>
        </a:p>
      </dgm:t>
    </dgm:pt>
    <dgm:pt modelId="{EC745ECE-749D-432D-B356-C60CA788EB56}" type="sibTrans" cxnId="{401518CF-32CD-4260-88B1-2F4A55804DB8}">
      <dgm:prSet/>
      <dgm:spPr/>
      <dgm:t>
        <a:bodyPr/>
        <a:lstStyle/>
        <a:p>
          <a:endParaRPr lang="ru-RU"/>
        </a:p>
      </dgm:t>
    </dgm:pt>
    <dgm:pt modelId="{39492945-4C13-4DB1-B208-E6E1065B0FAF}" type="parTrans" cxnId="{401518CF-32CD-4260-88B1-2F4A55804DB8}">
      <dgm:prSet/>
      <dgm:spPr/>
      <dgm:t>
        <a:bodyPr/>
        <a:lstStyle/>
        <a:p>
          <a:endParaRPr lang="ru-RU"/>
        </a:p>
      </dgm:t>
    </dgm:pt>
    <dgm:pt modelId="{07979EA3-7F74-431B-A750-E28A4C2C3B7C}">
      <dgm:prSet custT="1"/>
      <dgm:spPr/>
      <dgm:t>
        <a:bodyPr/>
        <a:lstStyle/>
        <a:p>
          <a:r>
            <a:rPr lang="ru-RU" sz="1000" b="1" dirty="0" smtClean="0"/>
            <a:t>4) </a:t>
          </a:r>
          <a:r>
            <a:rPr lang="kk-KZ" sz="1000" b="1" dirty="0" smtClean="0"/>
            <a:t>«</a:t>
          </a:r>
          <a:r>
            <a:rPr lang="kk-KZ" sz="1000" b="1" dirty="0" err="1" smtClean="0"/>
            <a:t>Микроқаржы</a:t>
          </a:r>
          <a:r>
            <a:rPr lang="kk-KZ" sz="1000" b="1" dirty="0" smtClean="0"/>
            <a:t> ұйымдарын есептік тіркеу» мемлекеттік қызмет бойынша</a:t>
          </a:r>
          <a:endParaRPr lang="ru-RU" sz="1000" b="1" dirty="0"/>
        </a:p>
      </dgm:t>
    </dgm:pt>
    <dgm:pt modelId="{9B2102E1-09C4-4C7F-B4C8-2DD446D330DF}" type="sibTrans" cxnId="{C9CD0262-FE48-4F29-A57B-E0DD8150C295}">
      <dgm:prSet/>
      <dgm:spPr/>
      <dgm:t>
        <a:bodyPr/>
        <a:lstStyle/>
        <a:p>
          <a:endParaRPr lang="ru-RU"/>
        </a:p>
      </dgm:t>
    </dgm:pt>
    <dgm:pt modelId="{03C799EB-384E-48D1-9690-1A799694553E}" type="parTrans" cxnId="{C9CD0262-FE48-4F29-A57B-E0DD8150C295}">
      <dgm:prSet/>
      <dgm:spPr/>
      <dgm:t>
        <a:bodyPr/>
        <a:lstStyle/>
        <a:p>
          <a:endParaRPr lang="ru-RU"/>
        </a:p>
      </dgm:t>
    </dgm:pt>
    <dgm:pt modelId="{7EC1E7D7-6F47-440E-B36F-AB7C339937AE}">
      <dgm:prSet custT="1"/>
      <dgm:spPr/>
      <dgm:t>
        <a:bodyPr/>
        <a:lstStyle/>
        <a:p>
          <a:r>
            <a:rPr lang="kk-KZ" sz="1000" b="1" dirty="0" smtClean="0"/>
            <a:t>3) «Ұлттық Банктің мемлекеттік қызметтер көрсету бойынша қызметінің тиімділігіне бағалау жүргізу тәртібі»</a:t>
          </a:r>
          <a:endParaRPr lang="ru-RU" sz="1000" b="1" dirty="0"/>
        </a:p>
      </dgm:t>
    </dgm:pt>
    <dgm:pt modelId="{0F9F8940-BAFA-41FB-B593-0DD17968E86E}" type="sibTrans" cxnId="{61935624-2BD3-479D-9606-268659D7948A}">
      <dgm:prSet/>
      <dgm:spPr/>
      <dgm:t>
        <a:bodyPr/>
        <a:lstStyle/>
        <a:p>
          <a:endParaRPr lang="ru-RU"/>
        </a:p>
      </dgm:t>
    </dgm:pt>
    <dgm:pt modelId="{DB431450-BB59-4009-B7CB-6654F216B8FB}" type="parTrans" cxnId="{61935624-2BD3-479D-9606-268659D7948A}">
      <dgm:prSet/>
      <dgm:spPr/>
      <dgm:t>
        <a:bodyPr/>
        <a:lstStyle/>
        <a:p>
          <a:endParaRPr lang="ru-RU"/>
        </a:p>
      </dgm:t>
    </dgm:pt>
    <dgm:pt modelId="{100614B2-055C-41D9-940A-5FE87312E27E}">
      <dgm:prSet custT="1"/>
      <dgm:spPr/>
      <dgm:t>
        <a:bodyPr/>
        <a:lstStyle/>
        <a:p>
          <a:r>
            <a:rPr lang="kk-KZ" sz="1000" b="1" dirty="0" smtClean="0"/>
            <a:t>2) «Ұлттық Банкте мемлекеттік қызметтердің сапасын бақылау»</a:t>
          </a:r>
          <a:endParaRPr lang="ru-RU" sz="1000" b="1" dirty="0"/>
        </a:p>
      </dgm:t>
    </dgm:pt>
    <dgm:pt modelId="{3F8B2F8A-B555-4EEB-8557-B60789E31C51}" type="sibTrans" cxnId="{F6600CD8-6CCA-43FF-8CF9-80CFF0117DF5}">
      <dgm:prSet/>
      <dgm:spPr/>
      <dgm:t>
        <a:bodyPr/>
        <a:lstStyle/>
        <a:p>
          <a:endParaRPr lang="ru-RU"/>
        </a:p>
      </dgm:t>
    </dgm:pt>
    <dgm:pt modelId="{C312B9BA-677B-4A25-BC8D-7015B51859A6}" type="parTrans" cxnId="{F6600CD8-6CCA-43FF-8CF9-80CFF0117DF5}">
      <dgm:prSet/>
      <dgm:spPr/>
      <dgm:t>
        <a:bodyPr/>
        <a:lstStyle/>
        <a:p>
          <a:endParaRPr lang="ru-RU"/>
        </a:p>
      </dgm:t>
    </dgm:pt>
    <dgm:pt modelId="{AAA744D4-A3BB-48D4-9D2F-DEA5A6289EFD}" type="pres">
      <dgm:prSet presAssocID="{8250EB02-274A-48FE-9471-2E59AD6B6A61}" presName="linear" presStyleCnt="0">
        <dgm:presLayoutVars>
          <dgm:dir/>
          <dgm:animLvl val="lvl"/>
          <dgm:resizeHandles val="exact"/>
        </dgm:presLayoutVars>
      </dgm:prSet>
      <dgm:spPr/>
      <dgm:t>
        <a:bodyPr/>
        <a:lstStyle/>
        <a:p>
          <a:endParaRPr lang="ru-RU"/>
        </a:p>
      </dgm:t>
    </dgm:pt>
    <dgm:pt modelId="{E8B96BF2-2388-4018-9099-CF819888CECD}" type="pres">
      <dgm:prSet presAssocID="{89AF894D-B1E9-48C6-AC8E-0A695DE9C7C6}" presName="parentLin" presStyleCnt="0"/>
      <dgm:spPr/>
    </dgm:pt>
    <dgm:pt modelId="{B08862BA-CF74-4517-960F-8185E20EF3F3}" type="pres">
      <dgm:prSet presAssocID="{89AF894D-B1E9-48C6-AC8E-0A695DE9C7C6}" presName="parentLeftMargin" presStyleLbl="node1" presStyleIdx="0" presStyleCnt="7"/>
      <dgm:spPr/>
      <dgm:t>
        <a:bodyPr/>
        <a:lstStyle/>
        <a:p>
          <a:endParaRPr lang="ru-RU"/>
        </a:p>
      </dgm:t>
    </dgm:pt>
    <dgm:pt modelId="{2509EC41-183C-47C8-9D03-DDD097356956}" type="pres">
      <dgm:prSet presAssocID="{89AF894D-B1E9-48C6-AC8E-0A695DE9C7C6}" presName="parentText" presStyleLbl="node1" presStyleIdx="0" presStyleCnt="7" custScaleX="132816" custScaleY="42022">
        <dgm:presLayoutVars>
          <dgm:chMax val="0"/>
          <dgm:bulletEnabled val="1"/>
        </dgm:presLayoutVars>
      </dgm:prSet>
      <dgm:spPr/>
      <dgm:t>
        <a:bodyPr/>
        <a:lstStyle/>
        <a:p>
          <a:endParaRPr lang="ru-RU"/>
        </a:p>
      </dgm:t>
    </dgm:pt>
    <dgm:pt modelId="{FE6180EF-2612-4D37-AE64-07B0277E19F8}" type="pres">
      <dgm:prSet presAssocID="{89AF894D-B1E9-48C6-AC8E-0A695DE9C7C6}" presName="negativeSpace" presStyleCnt="0"/>
      <dgm:spPr/>
    </dgm:pt>
    <dgm:pt modelId="{7ACDAC4A-1F01-4005-AEEF-193405DFD6B6}" type="pres">
      <dgm:prSet presAssocID="{89AF894D-B1E9-48C6-AC8E-0A695DE9C7C6}" presName="childText" presStyleLbl="conFgAcc1" presStyleIdx="0" presStyleCnt="7" custScaleY="65534">
        <dgm:presLayoutVars>
          <dgm:bulletEnabled val="1"/>
        </dgm:presLayoutVars>
      </dgm:prSet>
      <dgm:spPr/>
    </dgm:pt>
    <dgm:pt modelId="{74FC5D94-A5E2-4D4C-BEE1-B2350145455B}" type="pres">
      <dgm:prSet presAssocID="{02FD1636-3A93-4088-BC0D-ECDA5319CBD0}" presName="spaceBetweenRectangles" presStyleCnt="0"/>
      <dgm:spPr/>
    </dgm:pt>
    <dgm:pt modelId="{2B5816F2-2553-4240-8C08-927D2FEBEDD4}" type="pres">
      <dgm:prSet presAssocID="{100614B2-055C-41D9-940A-5FE87312E27E}" presName="parentLin" presStyleCnt="0"/>
      <dgm:spPr/>
    </dgm:pt>
    <dgm:pt modelId="{FEAD94FD-C66A-42DF-9563-0FB70A96D273}" type="pres">
      <dgm:prSet presAssocID="{100614B2-055C-41D9-940A-5FE87312E27E}" presName="parentLeftMargin" presStyleLbl="node1" presStyleIdx="0" presStyleCnt="7"/>
      <dgm:spPr/>
      <dgm:t>
        <a:bodyPr/>
        <a:lstStyle/>
        <a:p>
          <a:endParaRPr lang="ru-RU"/>
        </a:p>
      </dgm:t>
    </dgm:pt>
    <dgm:pt modelId="{5EC82A19-4A0E-4E91-963C-BF58965BA81D}" type="pres">
      <dgm:prSet presAssocID="{100614B2-055C-41D9-940A-5FE87312E27E}" presName="parentText" presStyleLbl="node1" presStyleIdx="1" presStyleCnt="7" custScaleX="132816" custScaleY="42022">
        <dgm:presLayoutVars>
          <dgm:chMax val="0"/>
          <dgm:bulletEnabled val="1"/>
        </dgm:presLayoutVars>
      </dgm:prSet>
      <dgm:spPr/>
      <dgm:t>
        <a:bodyPr/>
        <a:lstStyle/>
        <a:p>
          <a:endParaRPr lang="ru-RU"/>
        </a:p>
      </dgm:t>
    </dgm:pt>
    <dgm:pt modelId="{EF036FB1-9015-4D00-A865-38FB1F9B09E4}" type="pres">
      <dgm:prSet presAssocID="{100614B2-055C-41D9-940A-5FE87312E27E}" presName="negativeSpace" presStyleCnt="0"/>
      <dgm:spPr/>
    </dgm:pt>
    <dgm:pt modelId="{87AA678C-6E45-4750-93EB-6EF36E5E5C80}" type="pres">
      <dgm:prSet presAssocID="{100614B2-055C-41D9-940A-5FE87312E27E}" presName="childText" presStyleLbl="conFgAcc1" presStyleIdx="1" presStyleCnt="7" custScaleY="65534">
        <dgm:presLayoutVars>
          <dgm:bulletEnabled val="1"/>
        </dgm:presLayoutVars>
      </dgm:prSet>
      <dgm:spPr/>
    </dgm:pt>
    <dgm:pt modelId="{1AC9E355-C98F-483E-9FA9-87AF9823E566}" type="pres">
      <dgm:prSet presAssocID="{3F8B2F8A-B555-4EEB-8557-B60789E31C51}" presName="spaceBetweenRectangles" presStyleCnt="0"/>
      <dgm:spPr/>
    </dgm:pt>
    <dgm:pt modelId="{1912AE28-B474-481C-B3D2-710B21848E61}" type="pres">
      <dgm:prSet presAssocID="{7EC1E7D7-6F47-440E-B36F-AB7C339937AE}" presName="parentLin" presStyleCnt="0"/>
      <dgm:spPr/>
    </dgm:pt>
    <dgm:pt modelId="{D0B7F13C-7F4C-4905-8876-A1836DCE3320}" type="pres">
      <dgm:prSet presAssocID="{7EC1E7D7-6F47-440E-B36F-AB7C339937AE}" presName="parentLeftMargin" presStyleLbl="node1" presStyleIdx="1" presStyleCnt="7"/>
      <dgm:spPr/>
      <dgm:t>
        <a:bodyPr/>
        <a:lstStyle/>
        <a:p>
          <a:endParaRPr lang="ru-RU"/>
        </a:p>
      </dgm:t>
    </dgm:pt>
    <dgm:pt modelId="{F496E2B9-8260-42F1-826A-41D2B0BFD135}" type="pres">
      <dgm:prSet presAssocID="{7EC1E7D7-6F47-440E-B36F-AB7C339937AE}" presName="parentText" presStyleLbl="node1" presStyleIdx="2" presStyleCnt="7" custScaleX="132816" custScaleY="42022">
        <dgm:presLayoutVars>
          <dgm:chMax val="0"/>
          <dgm:bulletEnabled val="1"/>
        </dgm:presLayoutVars>
      </dgm:prSet>
      <dgm:spPr/>
      <dgm:t>
        <a:bodyPr/>
        <a:lstStyle/>
        <a:p>
          <a:endParaRPr lang="ru-RU"/>
        </a:p>
      </dgm:t>
    </dgm:pt>
    <dgm:pt modelId="{A02D4C54-0DCB-45C9-BFC3-F0C2D10A8F8A}" type="pres">
      <dgm:prSet presAssocID="{7EC1E7D7-6F47-440E-B36F-AB7C339937AE}" presName="negativeSpace" presStyleCnt="0"/>
      <dgm:spPr/>
    </dgm:pt>
    <dgm:pt modelId="{EF4609C8-69EA-4C47-A90B-9FE99C3A7083}" type="pres">
      <dgm:prSet presAssocID="{7EC1E7D7-6F47-440E-B36F-AB7C339937AE}" presName="childText" presStyleLbl="conFgAcc1" presStyleIdx="2" presStyleCnt="7" custScaleY="65534">
        <dgm:presLayoutVars>
          <dgm:bulletEnabled val="1"/>
        </dgm:presLayoutVars>
      </dgm:prSet>
      <dgm:spPr/>
    </dgm:pt>
    <dgm:pt modelId="{66E00815-A271-4DC4-B274-83E60190E76B}" type="pres">
      <dgm:prSet presAssocID="{0F9F8940-BAFA-41FB-B593-0DD17968E86E}" presName="spaceBetweenRectangles" presStyleCnt="0"/>
      <dgm:spPr/>
    </dgm:pt>
    <dgm:pt modelId="{07E5EC3C-9A2B-472C-B95B-0542E9B70B56}" type="pres">
      <dgm:prSet presAssocID="{07979EA3-7F74-431B-A750-E28A4C2C3B7C}" presName="parentLin" presStyleCnt="0"/>
      <dgm:spPr/>
    </dgm:pt>
    <dgm:pt modelId="{40DF5FC9-FC89-4C51-829B-8FF3E31C37DA}" type="pres">
      <dgm:prSet presAssocID="{07979EA3-7F74-431B-A750-E28A4C2C3B7C}" presName="parentLeftMargin" presStyleLbl="node1" presStyleIdx="2" presStyleCnt="7"/>
      <dgm:spPr/>
      <dgm:t>
        <a:bodyPr/>
        <a:lstStyle/>
        <a:p>
          <a:endParaRPr lang="ru-RU"/>
        </a:p>
      </dgm:t>
    </dgm:pt>
    <dgm:pt modelId="{BF65FBA3-711E-470E-B6F2-6670A57EE033}" type="pres">
      <dgm:prSet presAssocID="{07979EA3-7F74-431B-A750-E28A4C2C3B7C}" presName="parentText" presStyleLbl="node1" presStyleIdx="3" presStyleCnt="7" custScaleX="132816" custScaleY="42022">
        <dgm:presLayoutVars>
          <dgm:chMax val="0"/>
          <dgm:bulletEnabled val="1"/>
        </dgm:presLayoutVars>
      </dgm:prSet>
      <dgm:spPr/>
      <dgm:t>
        <a:bodyPr/>
        <a:lstStyle/>
        <a:p>
          <a:endParaRPr lang="ru-RU"/>
        </a:p>
      </dgm:t>
    </dgm:pt>
    <dgm:pt modelId="{B8A7A782-C86C-41E0-91F0-3C4121E69A0A}" type="pres">
      <dgm:prSet presAssocID="{07979EA3-7F74-431B-A750-E28A4C2C3B7C}" presName="negativeSpace" presStyleCnt="0"/>
      <dgm:spPr/>
    </dgm:pt>
    <dgm:pt modelId="{024AC90B-B474-4BB1-9704-9242685E1D4B}" type="pres">
      <dgm:prSet presAssocID="{07979EA3-7F74-431B-A750-E28A4C2C3B7C}" presName="childText" presStyleLbl="conFgAcc1" presStyleIdx="3" presStyleCnt="7" custScaleY="65534">
        <dgm:presLayoutVars>
          <dgm:bulletEnabled val="1"/>
        </dgm:presLayoutVars>
      </dgm:prSet>
      <dgm:spPr/>
      <dgm:t>
        <a:bodyPr/>
        <a:lstStyle/>
        <a:p>
          <a:endParaRPr lang="ru-RU"/>
        </a:p>
      </dgm:t>
    </dgm:pt>
    <dgm:pt modelId="{2E8FFC60-1647-408A-B6F0-C08B7A96427F}" type="pres">
      <dgm:prSet presAssocID="{9B2102E1-09C4-4C7F-B4C8-2DD446D330DF}" presName="spaceBetweenRectangles" presStyleCnt="0"/>
      <dgm:spPr/>
    </dgm:pt>
    <dgm:pt modelId="{52A7F39B-4A82-47BB-BE04-2498A9FDE16D}" type="pres">
      <dgm:prSet presAssocID="{B3369419-6551-4BA7-B3EC-A5181080E874}" presName="parentLin" presStyleCnt="0"/>
      <dgm:spPr/>
    </dgm:pt>
    <dgm:pt modelId="{8DAF357B-9B19-4CBF-A205-48ECCD63B00D}" type="pres">
      <dgm:prSet presAssocID="{B3369419-6551-4BA7-B3EC-A5181080E874}" presName="parentLeftMargin" presStyleLbl="node1" presStyleIdx="3" presStyleCnt="7"/>
      <dgm:spPr/>
      <dgm:t>
        <a:bodyPr/>
        <a:lstStyle/>
        <a:p>
          <a:endParaRPr lang="ru-RU"/>
        </a:p>
      </dgm:t>
    </dgm:pt>
    <dgm:pt modelId="{F33C88D7-CA12-4D86-A2D8-2F2B50472EF0}" type="pres">
      <dgm:prSet presAssocID="{B3369419-6551-4BA7-B3EC-A5181080E874}" presName="parentText" presStyleLbl="node1" presStyleIdx="4" presStyleCnt="7" custScaleX="132816" custScaleY="42022">
        <dgm:presLayoutVars>
          <dgm:chMax val="0"/>
          <dgm:bulletEnabled val="1"/>
        </dgm:presLayoutVars>
      </dgm:prSet>
      <dgm:spPr/>
      <dgm:t>
        <a:bodyPr/>
        <a:lstStyle/>
        <a:p>
          <a:endParaRPr lang="ru-RU"/>
        </a:p>
      </dgm:t>
    </dgm:pt>
    <dgm:pt modelId="{CB1F9ABE-1270-4C70-B6A1-8CB8AE118364}" type="pres">
      <dgm:prSet presAssocID="{B3369419-6551-4BA7-B3EC-A5181080E874}" presName="negativeSpace" presStyleCnt="0"/>
      <dgm:spPr/>
    </dgm:pt>
    <dgm:pt modelId="{40EC8082-0D9E-4099-8DCA-7EA2F4FFBA7E}" type="pres">
      <dgm:prSet presAssocID="{B3369419-6551-4BA7-B3EC-A5181080E874}" presName="childText" presStyleLbl="conFgAcc1" presStyleIdx="4" presStyleCnt="7" custScaleY="65534">
        <dgm:presLayoutVars>
          <dgm:bulletEnabled val="1"/>
        </dgm:presLayoutVars>
      </dgm:prSet>
      <dgm:spPr/>
      <dgm:t>
        <a:bodyPr/>
        <a:lstStyle/>
        <a:p>
          <a:endParaRPr lang="ru-RU"/>
        </a:p>
      </dgm:t>
    </dgm:pt>
    <dgm:pt modelId="{6C314FA1-6365-45C6-9780-AF2EC6B3F02C}" type="pres">
      <dgm:prSet presAssocID="{EC745ECE-749D-432D-B356-C60CA788EB56}" presName="spaceBetweenRectangles" presStyleCnt="0"/>
      <dgm:spPr/>
    </dgm:pt>
    <dgm:pt modelId="{50A28F85-9405-4822-8B9B-F68B44BBB307}" type="pres">
      <dgm:prSet presAssocID="{B96B313A-179B-4AC8-B2B3-859376E2B805}" presName="parentLin" presStyleCnt="0"/>
      <dgm:spPr/>
    </dgm:pt>
    <dgm:pt modelId="{B0EA1EED-66C6-4693-B350-CA02C87DAEF9}" type="pres">
      <dgm:prSet presAssocID="{B96B313A-179B-4AC8-B2B3-859376E2B805}" presName="parentLeftMargin" presStyleLbl="node1" presStyleIdx="4" presStyleCnt="7"/>
      <dgm:spPr/>
      <dgm:t>
        <a:bodyPr/>
        <a:lstStyle/>
        <a:p>
          <a:endParaRPr lang="ru-RU"/>
        </a:p>
      </dgm:t>
    </dgm:pt>
    <dgm:pt modelId="{A9C47A38-A0E6-4A22-B08F-E249BC2FF1FC}" type="pres">
      <dgm:prSet presAssocID="{B96B313A-179B-4AC8-B2B3-859376E2B805}" presName="parentText" presStyleLbl="node1" presStyleIdx="5" presStyleCnt="7" custScaleX="132816" custScaleY="42022">
        <dgm:presLayoutVars>
          <dgm:chMax val="0"/>
          <dgm:bulletEnabled val="1"/>
        </dgm:presLayoutVars>
      </dgm:prSet>
      <dgm:spPr/>
      <dgm:t>
        <a:bodyPr/>
        <a:lstStyle/>
        <a:p>
          <a:endParaRPr lang="ru-RU"/>
        </a:p>
      </dgm:t>
    </dgm:pt>
    <dgm:pt modelId="{23379681-CEE0-4790-8E2A-DEFECF340BA9}" type="pres">
      <dgm:prSet presAssocID="{B96B313A-179B-4AC8-B2B3-859376E2B805}" presName="negativeSpace" presStyleCnt="0"/>
      <dgm:spPr/>
    </dgm:pt>
    <dgm:pt modelId="{D8FB72F2-C1CB-4B08-8B27-7517C18D1B94}" type="pres">
      <dgm:prSet presAssocID="{B96B313A-179B-4AC8-B2B3-859376E2B805}" presName="childText" presStyleLbl="conFgAcc1" presStyleIdx="5" presStyleCnt="7" custScaleY="65534">
        <dgm:presLayoutVars>
          <dgm:bulletEnabled val="1"/>
        </dgm:presLayoutVars>
      </dgm:prSet>
      <dgm:spPr/>
      <dgm:t>
        <a:bodyPr/>
        <a:lstStyle/>
        <a:p>
          <a:endParaRPr lang="ru-RU"/>
        </a:p>
      </dgm:t>
    </dgm:pt>
    <dgm:pt modelId="{FF7C0994-A883-44DC-BC00-14C371A96483}" type="pres">
      <dgm:prSet presAssocID="{8B3D86C7-B051-43E4-A01C-1B8D90B1F01A}" presName="spaceBetweenRectangles" presStyleCnt="0"/>
      <dgm:spPr/>
    </dgm:pt>
    <dgm:pt modelId="{5841DBD5-0CD1-4864-9A34-E0961E0D2995}" type="pres">
      <dgm:prSet presAssocID="{B74DA261-5CBD-404D-9F37-CE2A8DF629F4}" presName="parentLin" presStyleCnt="0"/>
      <dgm:spPr/>
    </dgm:pt>
    <dgm:pt modelId="{F122FE6F-DF01-48A2-AEBE-34E404AE1A35}" type="pres">
      <dgm:prSet presAssocID="{B74DA261-5CBD-404D-9F37-CE2A8DF629F4}" presName="parentLeftMargin" presStyleLbl="node1" presStyleIdx="5" presStyleCnt="7"/>
      <dgm:spPr/>
      <dgm:t>
        <a:bodyPr/>
        <a:lstStyle/>
        <a:p>
          <a:endParaRPr lang="ru-RU"/>
        </a:p>
      </dgm:t>
    </dgm:pt>
    <dgm:pt modelId="{2C4F3431-BBB3-489D-B8D1-E833F085FB57}" type="pres">
      <dgm:prSet presAssocID="{B74DA261-5CBD-404D-9F37-CE2A8DF629F4}" presName="parentText" presStyleLbl="node1" presStyleIdx="6" presStyleCnt="7" custScaleX="132816" custScaleY="42022">
        <dgm:presLayoutVars>
          <dgm:chMax val="0"/>
          <dgm:bulletEnabled val="1"/>
        </dgm:presLayoutVars>
      </dgm:prSet>
      <dgm:spPr/>
      <dgm:t>
        <a:bodyPr/>
        <a:lstStyle/>
        <a:p>
          <a:endParaRPr lang="ru-RU"/>
        </a:p>
      </dgm:t>
    </dgm:pt>
    <dgm:pt modelId="{4D09C17F-E048-407E-8BA6-0927ADFFC6CA}" type="pres">
      <dgm:prSet presAssocID="{B74DA261-5CBD-404D-9F37-CE2A8DF629F4}" presName="negativeSpace" presStyleCnt="0"/>
      <dgm:spPr/>
    </dgm:pt>
    <dgm:pt modelId="{35950F6E-452A-4162-A5CC-17AEB1AEE7D1}" type="pres">
      <dgm:prSet presAssocID="{B74DA261-5CBD-404D-9F37-CE2A8DF629F4}" presName="childText" presStyleLbl="conFgAcc1" presStyleIdx="6" presStyleCnt="7" custScaleY="65534">
        <dgm:presLayoutVars>
          <dgm:bulletEnabled val="1"/>
        </dgm:presLayoutVars>
      </dgm:prSet>
      <dgm:spPr/>
    </dgm:pt>
  </dgm:ptLst>
  <dgm:cxnLst>
    <dgm:cxn modelId="{61935624-2BD3-479D-9606-268659D7948A}" srcId="{8250EB02-274A-48FE-9471-2E59AD6B6A61}" destId="{7EC1E7D7-6F47-440E-B36F-AB7C339937AE}" srcOrd="2" destOrd="0" parTransId="{DB431450-BB59-4009-B7CB-6654F216B8FB}" sibTransId="{0F9F8940-BAFA-41FB-B593-0DD17968E86E}"/>
    <dgm:cxn modelId="{9C5A442F-38A2-4EAE-95CF-EC6C5F49F5F4}" type="presOf" srcId="{B3369419-6551-4BA7-B3EC-A5181080E874}" destId="{F33C88D7-CA12-4D86-A2D8-2F2B50472EF0}" srcOrd="1" destOrd="0" presId="urn:microsoft.com/office/officeart/2005/8/layout/list1"/>
    <dgm:cxn modelId="{141A4612-982E-4631-B3D4-AE1960F2A38D}" type="presOf" srcId="{B96B313A-179B-4AC8-B2B3-859376E2B805}" destId="{A9C47A38-A0E6-4A22-B08F-E249BC2FF1FC}" srcOrd="1" destOrd="0" presId="urn:microsoft.com/office/officeart/2005/8/layout/list1"/>
    <dgm:cxn modelId="{4991D2E7-5DDE-4C52-9857-9D8F69CA051F}" type="presOf" srcId="{07979EA3-7F74-431B-A750-E28A4C2C3B7C}" destId="{40DF5FC9-FC89-4C51-829B-8FF3E31C37DA}" srcOrd="0" destOrd="0" presId="urn:microsoft.com/office/officeart/2005/8/layout/list1"/>
    <dgm:cxn modelId="{D528153B-24D7-4BBA-96ED-900209D42434}" type="presOf" srcId="{B74DA261-5CBD-404D-9F37-CE2A8DF629F4}" destId="{2C4F3431-BBB3-489D-B8D1-E833F085FB57}" srcOrd="1" destOrd="0" presId="urn:microsoft.com/office/officeart/2005/8/layout/list1"/>
    <dgm:cxn modelId="{D8B098A4-8425-4EAF-8D63-E577C18AE123}" srcId="{8250EB02-274A-48FE-9471-2E59AD6B6A61}" destId="{89AF894D-B1E9-48C6-AC8E-0A695DE9C7C6}" srcOrd="0" destOrd="0" parTransId="{646DC453-75CE-45C4-8D50-E3BACBAC1BF7}" sibTransId="{02FD1636-3A93-4088-BC0D-ECDA5319CBD0}"/>
    <dgm:cxn modelId="{FADC9526-2D6B-44EA-A4A4-65B1DE1626C1}" type="presOf" srcId="{07979EA3-7F74-431B-A750-E28A4C2C3B7C}" destId="{BF65FBA3-711E-470E-B6F2-6670A57EE033}" srcOrd="1" destOrd="0" presId="urn:microsoft.com/office/officeart/2005/8/layout/list1"/>
    <dgm:cxn modelId="{41B34804-DFE1-4CF2-9641-9236BC81895F}" type="presOf" srcId="{89AF894D-B1E9-48C6-AC8E-0A695DE9C7C6}" destId="{2509EC41-183C-47C8-9D03-DDD097356956}" srcOrd="1" destOrd="0" presId="urn:microsoft.com/office/officeart/2005/8/layout/list1"/>
    <dgm:cxn modelId="{F6600CD8-6CCA-43FF-8CF9-80CFF0117DF5}" srcId="{8250EB02-274A-48FE-9471-2E59AD6B6A61}" destId="{100614B2-055C-41D9-940A-5FE87312E27E}" srcOrd="1" destOrd="0" parTransId="{C312B9BA-677B-4A25-BC8D-7015B51859A6}" sibTransId="{3F8B2F8A-B555-4EEB-8557-B60789E31C51}"/>
    <dgm:cxn modelId="{6DCCEFCF-57F2-42A4-8132-B8B55D1E4FC1}" srcId="{8250EB02-274A-48FE-9471-2E59AD6B6A61}" destId="{B96B313A-179B-4AC8-B2B3-859376E2B805}" srcOrd="5" destOrd="0" parTransId="{3D3EDF6F-6506-45EA-B670-4B23D114B700}" sibTransId="{8B3D86C7-B051-43E4-A01C-1B8D90B1F01A}"/>
    <dgm:cxn modelId="{99D08D53-61DA-4045-8D0E-506849E658E1}" type="presOf" srcId="{7EC1E7D7-6F47-440E-B36F-AB7C339937AE}" destId="{F496E2B9-8260-42F1-826A-41D2B0BFD135}" srcOrd="1" destOrd="0" presId="urn:microsoft.com/office/officeart/2005/8/layout/list1"/>
    <dgm:cxn modelId="{1A636963-E071-4959-988C-1CD10914895E}" type="presOf" srcId="{100614B2-055C-41D9-940A-5FE87312E27E}" destId="{FEAD94FD-C66A-42DF-9563-0FB70A96D273}" srcOrd="0" destOrd="0" presId="urn:microsoft.com/office/officeart/2005/8/layout/list1"/>
    <dgm:cxn modelId="{C9CD0262-FE48-4F29-A57B-E0DD8150C295}" srcId="{8250EB02-274A-48FE-9471-2E59AD6B6A61}" destId="{07979EA3-7F74-431B-A750-E28A4C2C3B7C}" srcOrd="3" destOrd="0" parTransId="{03C799EB-384E-48D1-9690-1A799694553E}" sibTransId="{9B2102E1-09C4-4C7F-B4C8-2DD446D330DF}"/>
    <dgm:cxn modelId="{11F11CB0-0D0C-452E-AF1B-84F1A2F1A671}" type="presOf" srcId="{B3369419-6551-4BA7-B3EC-A5181080E874}" destId="{8DAF357B-9B19-4CBF-A205-48ECCD63B00D}" srcOrd="0" destOrd="0" presId="urn:microsoft.com/office/officeart/2005/8/layout/list1"/>
    <dgm:cxn modelId="{DF5A0147-DD62-4B9D-A4AF-4CB12384E040}" type="presOf" srcId="{89AF894D-B1E9-48C6-AC8E-0A695DE9C7C6}" destId="{B08862BA-CF74-4517-960F-8185E20EF3F3}" srcOrd="0" destOrd="0" presId="urn:microsoft.com/office/officeart/2005/8/layout/list1"/>
    <dgm:cxn modelId="{70D5A78C-123B-4F57-8C1C-11C5DF9E83B7}" srcId="{8250EB02-274A-48FE-9471-2E59AD6B6A61}" destId="{B74DA261-5CBD-404D-9F37-CE2A8DF629F4}" srcOrd="6" destOrd="0" parTransId="{23082C30-8455-43D6-9125-6EA8EC47F420}" sibTransId="{75BA22D7-17A8-4839-94DA-6DD2799BE959}"/>
    <dgm:cxn modelId="{401518CF-32CD-4260-88B1-2F4A55804DB8}" srcId="{8250EB02-274A-48FE-9471-2E59AD6B6A61}" destId="{B3369419-6551-4BA7-B3EC-A5181080E874}" srcOrd="4" destOrd="0" parTransId="{39492945-4C13-4DB1-B208-E6E1065B0FAF}" sibTransId="{EC745ECE-749D-432D-B356-C60CA788EB56}"/>
    <dgm:cxn modelId="{DEC8AEB0-61B6-42E1-9EB2-171CDDC5061C}" type="presOf" srcId="{100614B2-055C-41D9-940A-5FE87312E27E}" destId="{5EC82A19-4A0E-4E91-963C-BF58965BA81D}" srcOrd="1" destOrd="0" presId="urn:microsoft.com/office/officeart/2005/8/layout/list1"/>
    <dgm:cxn modelId="{37701DF7-0870-4566-B2D6-5B5E644562E0}" type="presOf" srcId="{7EC1E7D7-6F47-440E-B36F-AB7C339937AE}" destId="{D0B7F13C-7F4C-4905-8876-A1836DCE3320}" srcOrd="0" destOrd="0" presId="urn:microsoft.com/office/officeart/2005/8/layout/list1"/>
    <dgm:cxn modelId="{B17AFD41-B381-454D-A0FF-A5D3B3FB5345}" type="presOf" srcId="{B96B313A-179B-4AC8-B2B3-859376E2B805}" destId="{B0EA1EED-66C6-4693-B350-CA02C87DAEF9}" srcOrd="0" destOrd="0" presId="urn:microsoft.com/office/officeart/2005/8/layout/list1"/>
    <dgm:cxn modelId="{1B66CC4A-8AB0-47A4-9802-A85DB6410DBC}" type="presOf" srcId="{B74DA261-5CBD-404D-9F37-CE2A8DF629F4}" destId="{F122FE6F-DF01-48A2-AEBE-34E404AE1A35}" srcOrd="0" destOrd="0" presId="urn:microsoft.com/office/officeart/2005/8/layout/list1"/>
    <dgm:cxn modelId="{1F4FC77F-311E-46FF-B2BC-A8DE2B94430E}" type="presOf" srcId="{8250EB02-274A-48FE-9471-2E59AD6B6A61}" destId="{AAA744D4-A3BB-48D4-9D2F-DEA5A6289EFD}" srcOrd="0" destOrd="0" presId="urn:microsoft.com/office/officeart/2005/8/layout/list1"/>
    <dgm:cxn modelId="{8A9B4621-BACB-4EB5-ACDB-DC839F039F4F}" type="presParOf" srcId="{AAA744D4-A3BB-48D4-9D2F-DEA5A6289EFD}" destId="{E8B96BF2-2388-4018-9099-CF819888CECD}" srcOrd="0" destOrd="0" presId="urn:microsoft.com/office/officeart/2005/8/layout/list1"/>
    <dgm:cxn modelId="{D3EAD62A-8744-4FDB-82E4-87E757242B30}" type="presParOf" srcId="{E8B96BF2-2388-4018-9099-CF819888CECD}" destId="{B08862BA-CF74-4517-960F-8185E20EF3F3}" srcOrd="0" destOrd="0" presId="urn:microsoft.com/office/officeart/2005/8/layout/list1"/>
    <dgm:cxn modelId="{03B774E3-C355-4A08-987C-E777ED95BCAB}" type="presParOf" srcId="{E8B96BF2-2388-4018-9099-CF819888CECD}" destId="{2509EC41-183C-47C8-9D03-DDD097356956}" srcOrd="1" destOrd="0" presId="urn:microsoft.com/office/officeart/2005/8/layout/list1"/>
    <dgm:cxn modelId="{3A516E58-2B9F-4DD5-AB67-AB2B83536998}" type="presParOf" srcId="{AAA744D4-A3BB-48D4-9D2F-DEA5A6289EFD}" destId="{FE6180EF-2612-4D37-AE64-07B0277E19F8}" srcOrd="1" destOrd="0" presId="urn:microsoft.com/office/officeart/2005/8/layout/list1"/>
    <dgm:cxn modelId="{80491B3B-D0A4-411A-8B2C-38ED672B312E}" type="presParOf" srcId="{AAA744D4-A3BB-48D4-9D2F-DEA5A6289EFD}" destId="{7ACDAC4A-1F01-4005-AEEF-193405DFD6B6}" srcOrd="2" destOrd="0" presId="urn:microsoft.com/office/officeart/2005/8/layout/list1"/>
    <dgm:cxn modelId="{9E77DD67-7088-4C28-9DBF-DDB2C5F61EC1}" type="presParOf" srcId="{AAA744D4-A3BB-48D4-9D2F-DEA5A6289EFD}" destId="{74FC5D94-A5E2-4D4C-BEE1-B2350145455B}" srcOrd="3" destOrd="0" presId="urn:microsoft.com/office/officeart/2005/8/layout/list1"/>
    <dgm:cxn modelId="{5831C758-B707-4A0F-B00B-E6D384F4B671}" type="presParOf" srcId="{AAA744D4-A3BB-48D4-9D2F-DEA5A6289EFD}" destId="{2B5816F2-2553-4240-8C08-927D2FEBEDD4}" srcOrd="4" destOrd="0" presId="urn:microsoft.com/office/officeart/2005/8/layout/list1"/>
    <dgm:cxn modelId="{3534467D-7C3B-41C1-BAC1-EC962F7975F0}" type="presParOf" srcId="{2B5816F2-2553-4240-8C08-927D2FEBEDD4}" destId="{FEAD94FD-C66A-42DF-9563-0FB70A96D273}" srcOrd="0" destOrd="0" presId="urn:microsoft.com/office/officeart/2005/8/layout/list1"/>
    <dgm:cxn modelId="{DD4D48B8-5DA9-497D-9A95-14F653C19461}" type="presParOf" srcId="{2B5816F2-2553-4240-8C08-927D2FEBEDD4}" destId="{5EC82A19-4A0E-4E91-963C-BF58965BA81D}" srcOrd="1" destOrd="0" presId="urn:microsoft.com/office/officeart/2005/8/layout/list1"/>
    <dgm:cxn modelId="{9AE02184-755A-4610-A78A-C7606181C500}" type="presParOf" srcId="{AAA744D4-A3BB-48D4-9D2F-DEA5A6289EFD}" destId="{EF036FB1-9015-4D00-A865-38FB1F9B09E4}" srcOrd="5" destOrd="0" presId="urn:microsoft.com/office/officeart/2005/8/layout/list1"/>
    <dgm:cxn modelId="{49B265F6-769C-4C2B-8CB2-8666B117C997}" type="presParOf" srcId="{AAA744D4-A3BB-48D4-9D2F-DEA5A6289EFD}" destId="{87AA678C-6E45-4750-93EB-6EF36E5E5C80}" srcOrd="6" destOrd="0" presId="urn:microsoft.com/office/officeart/2005/8/layout/list1"/>
    <dgm:cxn modelId="{1C340972-A97A-4CA8-B249-94DA96C38E6A}" type="presParOf" srcId="{AAA744D4-A3BB-48D4-9D2F-DEA5A6289EFD}" destId="{1AC9E355-C98F-483E-9FA9-87AF9823E566}" srcOrd="7" destOrd="0" presId="urn:microsoft.com/office/officeart/2005/8/layout/list1"/>
    <dgm:cxn modelId="{04167E6B-C850-4BC7-B80F-0B4654F86C49}" type="presParOf" srcId="{AAA744D4-A3BB-48D4-9D2F-DEA5A6289EFD}" destId="{1912AE28-B474-481C-B3D2-710B21848E61}" srcOrd="8" destOrd="0" presId="urn:microsoft.com/office/officeart/2005/8/layout/list1"/>
    <dgm:cxn modelId="{C01AB6AF-EBBE-4301-AD52-AA156AFF86B7}" type="presParOf" srcId="{1912AE28-B474-481C-B3D2-710B21848E61}" destId="{D0B7F13C-7F4C-4905-8876-A1836DCE3320}" srcOrd="0" destOrd="0" presId="urn:microsoft.com/office/officeart/2005/8/layout/list1"/>
    <dgm:cxn modelId="{516C80B5-509F-4D66-BC1A-4163F44B51A5}" type="presParOf" srcId="{1912AE28-B474-481C-B3D2-710B21848E61}" destId="{F496E2B9-8260-42F1-826A-41D2B0BFD135}" srcOrd="1" destOrd="0" presId="urn:microsoft.com/office/officeart/2005/8/layout/list1"/>
    <dgm:cxn modelId="{1AF46602-D054-4A6E-AB09-0B0D5EE32586}" type="presParOf" srcId="{AAA744D4-A3BB-48D4-9D2F-DEA5A6289EFD}" destId="{A02D4C54-0DCB-45C9-BFC3-F0C2D10A8F8A}" srcOrd="9" destOrd="0" presId="urn:microsoft.com/office/officeart/2005/8/layout/list1"/>
    <dgm:cxn modelId="{FF531678-0730-49E0-9FA1-C5F8ED12DC0B}" type="presParOf" srcId="{AAA744D4-A3BB-48D4-9D2F-DEA5A6289EFD}" destId="{EF4609C8-69EA-4C47-A90B-9FE99C3A7083}" srcOrd="10" destOrd="0" presId="urn:microsoft.com/office/officeart/2005/8/layout/list1"/>
    <dgm:cxn modelId="{23677F81-6E11-4443-9683-53AE99277022}" type="presParOf" srcId="{AAA744D4-A3BB-48D4-9D2F-DEA5A6289EFD}" destId="{66E00815-A271-4DC4-B274-83E60190E76B}" srcOrd="11" destOrd="0" presId="urn:microsoft.com/office/officeart/2005/8/layout/list1"/>
    <dgm:cxn modelId="{E3D65B49-B178-465D-9875-ABAC8197D27E}" type="presParOf" srcId="{AAA744D4-A3BB-48D4-9D2F-DEA5A6289EFD}" destId="{07E5EC3C-9A2B-472C-B95B-0542E9B70B56}" srcOrd="12" destOrd="0" presId="urn:microsoft.com/office/officeart/2005/8/layout/list1"/>
    <dgm:cxn modelId="{CFE9C4E8-466B-4A98-99E6-0FC850A12043}" type="presParOf" srcId="{07E5EC3C-9A2B-472C-B95B-0542E9B70B56}" destId="{40DF5FC9-FC89-4C51-829B-8FF3E31C37DA}" srcOrd="0" destOrd="0" presId="urn:microsoft.com/office/officeart/2005/8/layout/list1"/>
    <dgm:cxn modelId="{7B4625B1-F5B8-4188-ADE9-70A47E9A82C4}" type="presParOf" srcId="{07E5EC3C-9A2B-472C-B95B-0542E9B70B56}" destId="{BF65FBA3-711E-470E-B6F2-6670A57EE033}" srcOrd="1" destOrd="0" presId="urn:microsoft.com/office/officeart/2005/8/layout/list1"/>
    <dgm:cxn modelId="{34769927-F712-499B-8E0F-7DEA96B59940}" type="presParOf" srcId="{AAA744D4-A3BB-48D4-9D2F-DEA5A6289EFD}" destId="{B8A7A782-C86C-41E0-91F0-3C4121E69A0A}" srcOrd="13" destOrd="0" presId="urn:microsoft.com/office/officeart/2005/8/layout/list1"/>
    <dgm:cxn modelId="{5CA35403-563B-433F-B407-B85A5F1DD64C}" type="presParOf" srcId="{AAA744D4-A3BB-48D4-9D2F-DEA5A6289EFD}" destId="{024AC90B-B474-4BB1-9704-9242685E1D4B}" srcOrd="14" destOrd="0" presId="urn:microsoft.com/office/officeart/2005/8/layout/list1"/>
    <dgm:cxn modelId="{92F41892-0539-4DDA-B2B7-6188B247BDF1}" type="presParOf" srcId="{AAA744D4-A3BB-48D4-9D2F-DEA5A6289EFD}" destId="{2E8FFC60-1647-408A-B6F0-C08B7A96427F}" srcOrd="15" destOrd="0" presId="urn:microsoft.com/office/officeart/2005/8/layout/list1"/>
    <dgm:cxn modelId="{DF1CAD97-1B0B-4F94-AA6A-EB1C71744BB7}" type="presParOf" srcId="{AAA744D4-A3BB-48D4-9D2F-DEA5A6289EFD}" destId="{52A7F39B-4A82-47BB-BE04-2498A9FDE16D}" srcOrd="16" destOrd="0" presId="urn:microsoft.com/office/officeart/2005/8/layout/list1"/>
    <dgm:cxn modelId="{C7072C46-ED3C-46F0-A62C-9E8E4E8B398D}" type="presParOf" srcId="{52A7F39B-4A82-47BB-BE04-2498A9FDE16D}" destId="{8DAF357B-9B19-4CBF-A205-48ECCD63B00D}" srcOrd="0" destOrd="0" presId="urn:microsoft.com/office/officeart/2005/8/layout/list1"/>
    <dgm:cxn modelId="{33106DC7-6935-4FD3-99DC-C3E1F01B18BA}" type="presParOf" srcId="{52A7F39B-4A82-47BB-BE04-2498A9FDE16D}" destId="{F33C88D7-CA12-4D86-A2D8-2F2B50472EF0}" srcOrd="1" destOrd="0" presId="urn:microsoft.com/office/officeart/2005/8/layout/list1"/>
    <dgm:cxn modelId="{0E379196-5EFF-4E97-A4BD-434EB821F915}" type="presParOf" srcId="{AAA744D4-A3BB-48D4-9D2F-DEA5A6289EFD}" destId="{CB1F9ABE-1270-4C70-B6A1-8CB8AE118364}" srcOrd="17" destOrd="0" presId="urn:microsoft.com/office/officeart/2005/8/layout/list1"/>
    <dgm:cxn modelId="{A6C68D8A-63A0-4985-A908-EAC96F83D56B}" type="presParOf" srcId="{AAA744D4-A3BB-48D4-9D2F-DEA5A6289EFD}" destId="{40EC8082-0D9E-4099-8DCA-7EA2F4FFBA7E}" srcOrd="18" destOrd="0" presId="urn:microsoft.com/office/officeart/2005/8/layout/list1"/>
    <dgm:cxn modelId="{23E505B6-B1FE-4C34-851B-FBDCD8449A22}" type="presParOf" srcId="{AAA744D4-A3BB-48D4-9D2F-DEA5A6289EFD}" destId="{6C314FA1-6365-45C6-9780-AF2EC6B3F02C}" srcOrd="19" destOrd="0" presId="urn:microsoft.com/office/officeart/2005/8/layout/list1"/>
    <dgm:cxn modelId="{571DA081-5954-41CF-8AA1-F1DFAEE0393A}" type="presParOf" srcId="{AAA744D4-A3BB-48D4-9D2F-DEA5A6289EFD}" destId="{50A28F85-9405-4822-8B9B-F68B44BBB307}" srcOrd="20" destOrd="0" presId="urn:microsoft.com/office/officeart/2005/8/layout/list1"/>
    <dgm:cxn modelId="{AAA23301-FD9D-4C7A-99F8-FA785827DB7E}" type="presParOf" srcId="{50A28F85-9405-4822-8B9B-F68B44BBB307}" destId="{B0EA1EED-66C6-4693-B350-CA02C87DAEF9}" srcOrd="0" destOrd="0" presId="urn:microsoft.com/office/officeart/2005/8/layout/list1"/>
    <dgm:cxn modelId="{0C21EB89-C5C5-4080-9552-FBCC1709AEA7}" type="presParOf" srcId="{50A28F85-9405-4822-8B9B-F68B44BBB307}" destId="{A9C47A38-A0E6-4A22-B08F-E249BC2FF1FC}" srcOrd="1" destOrd="0" presId="urn:microsoft.com/office/officeart/2005/8/layout/list1"/>
    <dgm:cxn modelId="{A26A553F-6317-4C3A-BE52-4A2502B1043A}" type="presParOf" srcId="{AAA744D4-A3BB-48D4-9D2F-DEA5A6289EFD}" destId="{23379681-CEE0-4790-8E2A-DEFECF340BA9}" srcOrd="21" destOrd="0" presId="urn:microsoft.com/office/officeart/2005/8/layout/list1"/>
    <dgm:cxn modelId="{95EDC74A-752D-4D66-B0A1-5A9CA988316B}" type="presParOf" srcId="{AAA744D4-A3BB-48D4-9D2F-DEA5A6289EFD}" destId="{D8FB72F2-C1CB-4B08-8B27-7517C18D1B94}" srcOrd="22" destOrd="0" presId="urn:microsoft.com/office/officeart/2005/8/layout/list1"/>
    <dgm:cxn modelId="{D599C2FD-7DB1-4554-9DA5-935EF1D76A05}" type="presParOf" srcId="{AAA744D4-A3BB-48D4-9D2F-DEA5A6289EFD}" destId="{FF7C0994-A883-44DC-BC00-14C371A96483}" srcOrd="23" destOrd="0" presId="urn:microsoft.com/office/officeart/2005/8/layout/list1"/>
    <dgm:cxn modelId="{11FFC345-6225-47D4-8481-A4850C5AD988}" type="presParOf" srcId="{AAA744D4-A3BB-48D4-9D2F-DEA5A6289EFD}" destId="{5841DBD5-0CD1-4864-9A34-E0961E0D2995}" srcOrd="24" destOrd="0" presId="urn:microsoft.com/office/officeart/2005/8/layout/list1"/>
    <dgm:cxn modelId="{72CB870F-3795-48CA-888A-7F6614B0CAE3}" type="presParOf" srcId="{5841DBD5-0CD1-4864-9A34-E0961E0D2995}" destId="{F122FE6F-DF01-48A2-AEBE-34E404AE1A35}" srcOrd="0" destOrd="0" presId="urn:microsoft.com/office/officeart/2005/8/layout/list1"/>
    <dgm:cxn modelId="{5F5815CF-52D8-4CC1-86F0-368B3F97C3A8}" type="presParOf" srcId="{5841DBD5-0CD1-4864-9A34-E0961E0D2995}" destId="{2C4F3431-BBB3-489D-B8D1-E833F085FB57}" srcOrd="1" destOrd="0" presId="urn:microsoft.com/office/officeart/2005/8/layout/list1"/>
    <dgm:cxn modelId="{641D9F40-441F-4955-8988-235D71850CB6}" type="presParOf" srcId="{AAA744D4-A3BB-48D4-9D2F-DEA5A6289EFD}" destId="{4D09C17F-E048-407E-8BA6-0927ADFFC6CA}" srcOrd="25" destOrd="0" presId="urn:microsoft.com/office/officeart/2005/8/layout/list1"/>
    <dgm:cxn modelId="{D4638393-FFA9-480B-A0F8-5E3398585088}" type="presParOf" srcId="{AAA744D4-A3BB-48D4-9D2F-DEA5A6289EFD}" destId="{35950F6E-452A-4162-A5CC-17AEB1AEE7D1}"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CDAC4A-1F01-4005-AEEF-193405DFD6B6}">
      <dsp:nvSpPr>
        <dsp:cNvPr id="0" name=""/>
        <dsp:cNvSpPr/>
      </dsp:nvSpPr>
      <dsp:spPr>
        <a:xfrm>
          <a:off x="0" y="18245"/>
          <a:ext cx="5676901" cy="611039"/>
        </a:xfrm>
        <a:prstGeom prst="rect">
          <a:avLst/>
        </a:prstGeom>
        <a:solidFill>
          <a:schemeClr val="lt2">
            <a:alpha val="90000"/>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09EC41-183C-47C8-9D03-DDD097356956}">
      <dsp:nvSpPr>
        <dsp:cNvPr id="0" name=""/>
        <dsp:cNvSpPr/>
      </dsp:nvSpPr>
      <dsp:spPr>
        <a:xfrm>
          <a:off x="283845" y="105384"/>
          <a:ext cx="5277882" cy="458981"/>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0201" tIns="0" rIns="150201" bIns="0" numCol="1" spcCol="1270" anchor="ctr" anchorCtr="0">
          <a:noAutofit/>
        </a:bodyPr>
        <a:lstStyle/>
        <a:p>
          <a:pPr lvl="0" algn="l" defTabSz="444500">
            <a:lnSpc>
              <a:spcPct val="90000"/>
            </a:lnSpc>
            <a:spcBef>
              <a:spcPct val="0"/>
            </a:spcBef>
            <a:spcAft>
              <a:spcPct val="35000"/>
            </a:spcAft>
          </a:pPr>
          <a:r>
            <a:rPr lang="kk-KZ" sz="1000" b="1" kern="1200" dirty="0" smtClean="0"/>
            <a:t>1) «Валюталық реттеу және валюталық бақылау: негіздемелік өзгерістер және дамудың болашағы»;</a:t>
          </a:r>
          <a:endParaRPr lang="ru-RU" sz="1000" b="1" kern="1200" dirty="0"/>
        </a:p>
      </dsp:txBody>
      <dsp:txXfrm>
        <a:off x="306251" y="127790"/>
        <a:ext cx="5233070" cy="414169"/>
      </dsp:txXfrm>
    </dsp:sp>
    <dsp:sp modelId="{87AA678C-6E45-4750-93EB-6EF36E5E5C80}">
      <dsp:nvSpPr>
        <dsp:cNvPr id="0" name=""/>
        <dsp:cNvSpPr/>
      </dsp:nvSpPr>
      <dsp:spPr>
        <a:xfrm>
          <a:off x="0" y="741945"/>
          <a:ext cx="5676901" cy="611039"/>
        </a:xfrm>
        <a:prstGeom prst="rect">
          <a:avLst/>
        </a:prstGeom>
        <a:solidFill>
          <a:schemeClr val="lt2">
            <a:alpha val="90000"/>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C82A19-4A0E-4E91-963C-BF58965BA81D}">
      <dsp:nvSpPr>
        <dsp:cNvPr id="0" name=""/>
        <dsp:cNvSpPr/>
      </dsp:nvSpPr>
      <dsp:spPr>
        <a:xfrm>
          <a:off x="283845" y="829084"/>
          <a:ext cx="5277882" cy="458981"/>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0201" tIns="0" rIns="150201" bIns="0" numCol="1" spcCol="1270" anchor="ctr" anchorCtr="0">
          <a:noAutofit/>
        </a:bodyPr>
        <a:lstStyle/>
        <a:p>
          <a:pPr lvl="0" algn="l" defTabSz="444500">
            <a:lnSpc>
              <a:spcPct val="90000"/>
            </a:lnSpc>
            <a:spcBef>
              <a:spcPct val="0"/>
            </a:spcBef>
            <a:spcAft>
              <a:spcPct val="35000"/>
            </a:spcAft>
          </a:pPr>
          <a:r>
            <a:rPr lang="kk-KZ" sz="1000" b="1" kern="1200" dirty="0" smtClean="0"/>
            <a:t>2) «Ұлттық Банкте мемлекеттік қызметтердің сапасын бақылау»</a:t>
          </a:r>
          <a:endParaRPr lang="ru-RU" sz="1000" b="1" kern="1200" dirty="0"/>
        </a:p>
      </dsp:txBody>
      <dsp:txXfrm>
        <a:off x="306251" y="851490"/>
        <a:ext cx="5233070" cy="414169"/>
      </dsp:txXfrm>
    </dsp:sp>
    <dsp:sp modelId="{EF4609C8-69EA-4C47-A90B-9FE99C3A7083}">
      <dsp:nvSpPr>
        <dsp:cNvPr id="0" name=""/>
        <dsp:cNvSpPr/>
      </dsp:nvSpPr>
      <dsp:spPr>
        <a:xfrm>
          <a:off x="0" y="1465645"/>
          <a:ext cx="5676901" cy="611039"/>
        </a:xfrm>
        <a:prstGeom prst="rect">
          <a:avLst/>
        </a:prstGeom>
        <a:solidFill>
          <a:schemeClr val="lt2">
            <a:alpha val="90000"/>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96E2B9-8260-42F1-826A-41D2B0BFD135}">
      <dsp:nvSpPr>
        <dsp:cNvPr id="0" name=""/>
        <dsp:cNvSpPr/>
      </dsp:nvSpPr>
      <dsp:spPr>
        <a:xfrm>
          <a:off x="283845" y="1552784"/>
          <a:ext cx="5277882" cy="458981"/>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0201" tIns="0" rIns="150201" bIns="0" numCol="1" spcCol="1270" anchor="ctr" anchorCtr="0">
          <a:noAutofit/>
        </a:bodyPr>
        <a:lstStyle/>
        <a:p>
          <a:pPr lvl="0" algn="l" defTabSz="444500">
            <a:lnSpc>
              <a:spcPct val="90000"/>
            </a:lnSpc>
            <a:spcBef>
              <a:spcPct val="0"/>
            </a:spcBef>
            <a:spcAft>
              <a:spcPct val="35000"/>
            </a:spcAft>
          </a:pPr>
          <a:r>
            <a:rPr lang="kk-KZ" sz="1000" b="1" kern="1200" dirty="0" smtClean="0"/>
            <a:t>3) «Ұлттық Банктің мемлекеттік қызметтер көрсету бойынша қызметінің тиімділігіне бағалау жүргізу тәртібі»</a:t>
          </a:r>
          <a:endParaRPr lang="ru-RU" sz="1000" b="1" kern="1200" dirty="0"/>
        </a:p>
      </dsp:txBody>
      <dsp:txXfrm>
        <a:off x="306251" y="1575190"/>
        <a:ext cx="5233070" cy="414169"/>
      </dsp:txXfrm>
    </dsp:sp>
    <dsp:sp modelId="{024AC90B-B474-4BB1-9704-9242685E1D4B}">
      <dsp:nvSpPr>
        <dsp:cNvPr id="0" name=""/>
        <dsp:cNvSpPr/>
      </dsp:nvSpPr>
      <dsp:spPr>
        <a:xfrm>
          <a:off x="0" y="2189345"/>
          <a:ext cx="5676901" cy="611039"/>
        </a:xfrm>
        <a:prstGeom prst="rect">
          <a:avLst/>
        </a:prstGeom>
        <a:solidFill>
          <a:schemeClr val="lt2">
            <a:alpha val="90000"/>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65FBA3-711E-470E-B6F2-6670A57EE033}">
      <dsp:nvSpPr>
        <dsp:cNvPr id="0" name=""/>
        <dsp:cNvSpPr/>
      </dsp:nvSpPr>
      <dsp:spPr>
        <a:xfrm>
          <a:off x="283845" y="2276484"/>
          <a:ext cx="5277882" cy="458981"/>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0201" tIns="0" rIns="150201" bIns="0" numCol="1" spcCol="1270" anchor="ctr" anchorCtr="0">
          <a:noAutofit/>
        </a:bodyPr>
        <a:lstStyle/>
        <a:p>
          <a:pPr lvl="0" algn="l" defTabSz="444500">
            <a:lnSpc>
              <a:spcPct val="90000"/>
            </a:lnSpc>
            <a:spcBef>
              <a:spcPct val="0"/>
            </a:spcBef>
            <a:spcAft>
              <a:spcPct val="35000"/>
            </a:spcAft>
          </a:pPr>
          <a:r>
            <a:rPr lang="ru-RU" sz="1000" b="1" kern="1200" dirty="0" smtClean="0"/>
            <a:t>4) </a:t>
          </a:r>
          <a:r>
            <a:rPr lang="kk-KZ" sz="1000" b="1" kern="1200" dirty="0" smtClean="0"/>
            <a:t>«</a:t>
          </a:r>
          <a:r>
            <a:rPr lang="kk-KZ" sz="1000" b="1" kern="1200" dirty="0" err="1" smtClean="0"/>
            <a:t>Микроқаржы</a:t>
          </a:r>
          <a:r>
            <a:rPr lang="kk-KZ" sz="1000" b="1" kern="1200" dirty="0" smtClean="0"/>
            <a:t> ұйымдарын есептік тіркеу» мемлекеттік қызмет бойынша</a:t>
          </a:r>
          <a:endParaRPr lang="ru-RU" sz="1000" b="1" kern="1200" dirty="0"/>
        </a:p>
      </dsp:txBody>
      <dsp:txXfrm>
        <a:off x="306251" y="2298890"/>
        <a:ext cx="5233070" cy="414169"/>
      </dsp:txXfrm>
    </dsp:sp>
    <dsp:sp modelId="{40EC8082-0D9E-4099-8DCA-7EA2F4FFBA7E}">
      <dsp:nvSpPr>
        <dsp:cNvPr id="0" name=""/>
        <dsp:cNvSpPr/>
      </dsp:nvSpPr>
      <dsp:spPr>
        <a:xfrm>
          <a:off x="0" y="2913046"/>
          <a:ext cx="5676901" cy="611039"/>
        </a:xfrm>
        <a:prstGeom prst="rect">
          <a:avLst/>
        </a:prstGeom>
        <a:solidFill>
          <a:schemeClr val="lt2">
            <a:alpha val="90000"/>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33C88D7-CA12-4D86-A2D8-2F2B50472EF0}">
      <dsp:nvSpPr>
        <dsp:cNvPr id="0" name=""/>
        <dsp:cNvSpPr/>
      </dsp:nvSpPr>
      <dsp:spPr>
        <a:xfrm>
          <a:off x="283845" y="3000185"/>
          <a:ext cx="5277882" cy="458981"/>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0201" tIns="0" rIns="150201" bIns="0" numCol="1" spcCol="1270" anchor="ctr" anchorCtr="0">
          <a:noAutofit/>
        </a:bodyPr>
        <a:lstStyle/>
        <a:p>
          <a:pPr lvl="0" algn="l" defTabSz="444500">
            <a:lnSpc>
              <a:spcPct val="90000"/>
            </a:lnSpc>
            <a:spcBef>
              <a:spcPct val="0"/>
            </a:spcBef>
            <a:spcAft>
              <a:spcPct val="35000"/>
            </a:spcAft>
          </a:pPr>
          <a:r>
            <a:rPr lang="ru-RU" sz="1000" b="1" kern="1200" dirty="0" smtClean="0"/>
            <a:t>5) </a:t>
          </a:r>
          <a:r>
            <a:rPr lang="kk-KZ" sz="1000" b="1" kern="1200" dirty="0" smtClean="0"/>
            <a:t>ҰАТ АҚ қызметкерлері  мемлекеттік қызметтер көрсету кезінде ЕЛ МДҚ </a:t>
          </a:r>
          <a:r>
            <a:rPr lang="kk-KZ" sz="1000" b="1" kern="1200" dirty="0" err="1" smtClean="0"/>
            <a:t>АЖ-мен</a:t>
          </a:r>
          <a:r>
            <a:rPr lang="kk-KZ" sz="1000" b="1" kern="1200" dirty="0" smtClean="0"/>
            <a:t> жұмыс бойынша нұсқаумен жұмыс жүргізуде қолдану бойынша </a:t>
          </a:r>
          <a:r>
            <a:rPr lang="kk-KZ" sz="1000" b="1" kern="1200" dirty="0" err="1" smtClean="0"/>
            <a:t>оқытау</a:t>
          </a:r>
          <a:r>
            <a:rPr lang="kk-KZ" sz="1000" b="1" kern="1200" dirty="0" smtClean="0"/>
            <a:t> семинарларын өткізді</a:t>
          </a:r>
          <a:endParaRPr lang="ru-RU" sz="1000" b="1" kern="1200" dirty="0"/>
        </a:p>
      </dsp:txBody>
      <dsp:txXfrm>
        <a:off x="306251" y="3022591"/>
        <a:ext cx="5233070" cy="414169"/>
      </dsp:txXfrm>
    </dsp:sp>
    <dsp:sp modelId="{D8FB72F2-C1CB-4B08-8B27-7517C18D1B94}">
      <dsp:nvSpPr>
        <dsp:cNvPr id="0" name=""/>
        <dsp:cNvSpPr/>
      </dsp:nvSpPr>
      <dsp:spPr>
        <a:xfrm>
          <a:off x="0" y="3636746"/>
          <a:ext cx="5676901" cy="611039"/>
        </a:xfrm>
        <a:prstGeom prst="rect">
          <a:avLst/>
        </a:prstGeom>
        <a:solidFill>
          <a:schemeClr val="lt2">
            <a:alpha val="90000"/>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C47A38-A0E6-4A22-B08F-E249BC2FF1FC}">
      <dsp:nvSpPr>
        <dsp:cNvPr id="0" name=""/>
        <dsp:cNvSpPr/>
      </dsp:nvSpPr>
      <dsp:spPr>
        <a:xfrm>
          <a:off x="283845" y="3723885"/>
          <a:ext cx="5277882" cy="458981"/>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0201" tIns="0" rIns="150201" bIns="0" numCol="1" spcCol="1270" anchor="ctr" anchorCtr="0">
          <a:noAutofit/>
        </a:bodyPr>
        <a:lstStyle/>
        <a:p>
          <a:pPr lvl="0" algn="l" defTabSz="444500">
            <a:lnSpc>
              <a:spcPct val="90000"/>
            </a:lnSpc>
            <a:spcBef>
              <a:spcPct val="0"/>
            </a:spcBef>
            <a:spcAft>
              <a:spcPct val="35000"/>
            </a:spcAft>
          </a:pPr>
          <a:r>
            <a:rPr lang="ru-RU" sz="1000" b="1" kern="1200" dirty="0" smtClean="0"/>
            <a:t>6) </a:t>
          </a:r>
          <a:r>
            <a:rPr lang="kk-KZ" sz="1000" b="1" kern="1200" dirty="0" smtClean="0"/>
            <a:t>«</a:t>
          </a:r>
          <a:r>
            <a:rPr lang="kk-KZ" sz="1000" b="1" kern="1200" dirty="0" err="1" smtClean="0"/>
            <a:t>Микроқаржы</a:t>
          </a:r>
          <a:r>
            <a:rPr lang="kk-KZ" sz="1000" b="1" kern="1200" dirty="0" smtClean="0"/>
            <a:t> ұйымдарының қызметін бақылау және қадағалау мәселелері. Банктің несие портфелінің сапасын бағалау кезінде банктерге тексеру жүргізу тәртібі»</a:t>
          </a:r>
          <a:endParaRPr lang="ru-RU" sz="1000" b="1" kern="1200" dirty="0"/>
        </a:p>
      </dsp:txBody>
      <dsp:txXfrm>
        <a:off x="306251" y="3746291"/>
        <a:ext cx="5233070" cy="414169"/>
      </dsp:txXfrm>
    </dsp:sp>
    <dsp:sp modelId="{35950F6E-452A-4162-A5CC-17AEB1AEE7D1}">
      <dsp:nvSpPr>
        <dsp:cNvPr id="0" name=""/>
        <dsp:cNvSpPr/>
      </dsp:nvSpPr>
      <dsp:spPr>
        <a:xfrm>
          <a:off x="0" y="4360446"/>
          <a:ext cx="5676901" cy="611039"/>
        </a:xfrm>
        <a:prstGeom prst="rect">
          <a:avLst/>
        </a:prstGeom>
        <a:solidFill>
          <a:schemeClr val="lt2">
            <a:alpha val="90000"/>
            <a:hueOff val="0"/>
            <a:satOff val="0"/>
            <a:lumOff val="0"/>
            <a:alphaOff val="0"/>
          </a:schemeClr>
        </a:solidFill>
        <a:ln w="285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4F3431-BBB3-489D-B8D1-E833F085FB57}">
      <dsp:nvSpPr>
        <dsp:cNvPr id="0" name=""/>
        <dsp:cNvSpPr/>
      </dsp:nvSpPr>
      <dsp:spPr>
        <a:xfrm>
          <a:off x="283845" y="4447585"/>
          <a:ext cx="5277882" cy="458981"/>
        </a:xfrm>
        <a:prstGeom prst="roundRect">
          <a:avLst/>
        </a:prstGeom>
        <a:solidFill>
          <a:schemeClr val="dk2">
            <a:hueOff val="0"/>
            <a:satOff val="0"/>
            <a:lumOff val="0"/>
            <a:alphaOff val="0"/>
          </a:schemeClr>
        </a:solidFill>
        <a:ln w="285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0201" tIns="0" rIns="150201" bIns="0" numCol="1" spcCol="1270" anchor="ctr" anchorCtr="0">
          <a:noAutofit/>
        </a:bodyPr>
        <a:lstStyle/>
        <a:p>
          <a:pPr lvl="0" algn="l" defTabSz="444500">
            <a:lnSpc>
              <a:spcPct val="90000"/>
            </a:lnSpc>
            <a:spcBef>
              <a:spcPct val="0"/>
            </a:spcBef>
            <a:spcAft>
              <a:spcPct val="35000"/>
            </a:spcAft>
          </a:pPr>
          <a:r>
            <a:rPr lang="ru-RU" sz="1000" b="1" kern="1200" dirty="0" smtClean="0"/>
            <a:t>7) </a:t>
          </a:r>
          <a:r>
            <a:rPr lang="kk-KZ" sz="1000" b="1" kern="1200" dirty="0" smtClean="0"/>
            <a:t>«ҚР-да валюталық операцияларды жүзеге асыру қағидалары. Мемлекеттік қызметтердің тиісті стандарттарын сақтау»</a:t>
          </a:r>
          <a:endParaRPr lang="ru-RU" sz="1000" b="1" kern="1200" dirty="0"/>
        </a:p>
      </dsp:txBody>
      <dsp:txXfrm>
        <a:off x="306251" y="4469991"/>
        <a:ext cx="5233070" cy="41416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464281F-DF2A-4656-812A-4AF576BEF0DE}" type="datetimeFigureOut">
              <a:rPr lang="ru-RU" smtClean="0"/>
              <a:t>03.05.2017</a:t>
            </a:fld>
            <a:endParaRPr lang="ru-RU"/>
          </a:p>
        </p:txBody>
      </p:sp>
      <p:sp>
        <p:nvSpPr>
          <p:cNvPr id="4" name="Нижний колонтитул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34F9872C-481B-4D71-AE35-833DE5D83F50}" type="slidenum">
              <a:rPr lang="ru-RU" smtClean="0"/>
              <a:t>‹#›</a:t>
            </a:fld>
            <a:endParaRPr lang="ru-RU"/>
          </a:p>
        </p:txBody>
      </p:sp>
    </p:spTree>
    <p:extLst>
      <p:ext uri="{BB962C8B-B14F-4D97-AF65-F5344CB8AC3E}">
        <p14:creationId xmlns:p14="http://schemas.microsoft.com/office/powerpoint/2010/main" val="855035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ru-RU"/>
          </a:p>
        </p:txBody>
      </p:sp>
      <p:sp>
        <p:nvSpPr>
          <p:cNvPr id="17411"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ru-RU"/>
          </a:p>
        </p:txBody>
      </p:sp>
      <p:sp>
        <p:nvSpPr>
          <p:cNvPr id="1434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7414"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ru-RU"/>
          </a:p>
        </p:txBody>
      </p:sp>
      <p:sp>
        <p:nvSpPr>
          <p:cNvPr id="17415"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58EF1680-AE7F-4DEB-80CB-5FD878E7A3A4}" type="slidenum">
              <a:rPr lang="ru-RU"/>
              <a:pPr>
                <a:defRPr/>
              </a:pPr>
              <a:t>‹#›</a:t>
            </a:fld>
            <a:endParaRPr lang="ru-RU"/>
          </a:p>
        </p:txBody>
      </p:sp>
    </p:spTree>
    <p:extLst>
      <p:ext uri="{BB962C8B-B14F-4D97-AF65-F5344CB8AC3E}">
        <p14:creationId xmlns:p14="http://schemas.microsoft.com/office/powerpoint/2010/main" val="22173654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8"/>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5" name="Rectangle 9"/>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6" name="Date Placeholder 3"/>
          <p:cNvSpPr>
            <a:spLocks noGrp="1"/>
          </p:cNvSpPr>
          <p:nvPr>
            <p:ph type="dt" sz="half" idx="10"/>
          </p:nvPr>
        </p:nvSpPr>
        <p:spPr/>
        <p:txBody>
          <a:bodyPr/>
          <a:lstStyle>
            <a:lvl1pPr>
              <a:defRPr/>
            </a:lvl1pPr>
          </a:lstStyle>
          <a:p>
            <a:pPr>
              <a:defRPr/>
            </a:pPr>
            <a:endParaRPr lang="ru-RU"/>
          </a:p>
        </p:txBody>
      </p:sp>
      <p:sp>
        <p:nvSpPr>
          <p:cNvPr id="7" name="Footer Placeholder 4"/>
          <p:cNvSpPr>
            <a:spLocks noGrp="1"/>
          </p:cNvSpPr>
          <p:nvPr>
            <p:ph type="ftr" sz="quarter" idx="11"/>
          </p:nvPr>
        </p:nvSpPr>
        <p:spPr/>
        <p:txBody>
          <a:bodyPr/>
          <a:lstStyle>
            <a:lvl1pPr>
              <a:defRPr/>
            </a:lvl1pPr>
          </a:lstStyle>
          <a:p>
            <a:pPr>
              <a:defRPr/>
            </a:pPr>
            <a:endParaRPr lang="ru-RU"/>
          </a:p>
        </p:txBody>
      </p:sp>
      <p:sp>
        <p:nvSpPr>
          <p:cNvPr id="8" name="Slide Number Placeholder 5"/>
          <p:cNvSpPr>
            <a:spLocks noGrp="1"/>
          </p:cNvSpPr>
          <p:nvPr>
            <p:ph type="sldNum" sz="quarter" idx="12"/>
          </p:nvPr>
        </p:nvSpPr>
        <p:spPr/>
        <p:txBody>
          <a:bodyPr/>
          <a:lstStyle>
            <a:lvl1pPr>
              <a:defRPr>
                <a:solidFill>
                  <a:schemeClr val="tx1"/>
                </a:solidFill>
              </a:defRPr>
            </a:lvl1pPr>
          </a:lstStyle>
          <a:p>
            <a:pPr>
              <a:defRPr/>
            </a:pPr>
            <a:fld id="{5FB03478-0F49-432F-A0A5-EE5712BE6C6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4E930A9D-9B11-4483-B031-34770804C87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1F1F3B56-6589-4194-985C-8BBB1C549A5A}"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229600" cy="13716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981200"/>
            <a:ext cx="4038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4038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a:xfrm>
            <a:off x="3124200" y="6248400"/>
            <a:ext cx="2895600" cy="457200"/>
          </a:xfrm>
        </p:spPr>
        <p:txBody>
          <a:bodyPr/>
          <a:lstStyle>
            <a:lvl1pPr>
              <a:defRPr/>
            </a:lvl1pPr>
          </a:lstStyle>
          <a:p>
            <a:pPr>
              <a:defRPr/>
            </a:pPr>
            <a:endParaRPr lang="ru-RU"/>
          </a:p>
        </p:txBody>
      </p:sp>
      <p:sp>
        <p:nvSpPr>
          <p:cNvPr id="6" name="Номер слайда 5"/>
          <p:cNvSpPr>
            <a:spLocks noGrp="1"/>
          </p:cNvSpPr>
          <p:nvPr>
            <p:ph type="sldNum" sz="quarter" idx="11"/>
          </p:nvPr>
        </p:nvSpPr>
        <p:spPr>
          <a:xfrm>
            <a:off x="6553200" y="6248400"/>
            <a:ext cx="2133600" cy="457200"/>
          </a:xfrm>
        </p:spPr>
        <p:txBody>
          <a:bodyPr/>
          <a:lstStyle>
            <a:lvl1pPr>
              <a:defRPr/>
            </a:lvl1pPr>
          </a:lstStyle>
          <a:p>
            <a:pPr>
              <a:defRPr/>
            </a:pPr>
            <a:fld id="{B446558D-6816-4C1E-AE5D-BC0C9F4503D2}" type="slidenum">
              <a:rPr lang="ru-RU"/>
              <a:pPr>
                <a:defRPr/>
              </a:pPr>
              <a:t>‹#›</a:t>
            </a:fld>
            <a:endParaRPr lang="ru-RU"/>
          </a:p>
        </p:txBody>
      </p:sp>
      <p:sp>
        <p:nvSpPr>
          <p:cNvPr id="7" name="Дата 6"/>
          <p:cNvSpPr>
            <a:spLocks noGrp="1"/>
          </p:cNvSpPr>
          <p:nvPr>
            <p:ph type="dt" sz="half" idx="12"/>
          </p:nvPr>
        </p:nvSpPr>
        <p:spPr>
          <a:xfrm>
            <a:off x="457200" y="6245225"/>
            <a:ext cx="2133600" cy="476250"/>
          </a:xfrm>
        </p:spPr>
        <p:txBody>
          <a:bodyPr/>
          <a:lstStyle>
            <a:lvl1pPr>
              <a:defRPr/>
            </a:lvl1pPr>
          </a:lstStyle>
          <a:p>
            <a:pPr>
              <a:defRPr/>
            </a:pP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E3C7D923-B6C9-412C-8F35-F27751347F30}"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15DE7ADC-A823-40CE-8DCE-D6379FC01EA0}"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053C3677-F158-49D3-955E-F4247F36E410}"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18040439-C228-4602-97B8-F0D0198C02E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3"/>
          <p:cNvSpPr>
            <a:spLocks noGrp="1"/>
          </p:cNvSpPr>
          <p:nvPr>
            <p:ph type="dt" sz="half" idx="10"/>
          </p:nvPr>
        </p:nvSpPr>
        <p:spPr/>
        <p:txBody>
          <a:bodyPr/>
          <a:lstStyle>
            <a:lvl1pPr>
              <a:defRPr/>
            </a:lvl1pPr>
          </a:lstStyle>
          <a:p>
            <a:pPr>
              <a:defRPr/>
            </a:pPr>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E994BDC7-26C0-4494-B35D-C87D0E38260D}"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BF3E0DBD-2259-4B78-A3CA-02F01B590C80}"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Title 7"/>
          <p:cNvSpPr>
            <a:spLocks noGrp="1"/>
          </p:cNvSpPr>
          <p:nvPr>
            <p:ph type="title"/>
          </p:nvPr>
        </p:nvSpPr>
        <p:spPr/>
        <p:txBody>
          <a:bodyPr/>
          <a:lstStyle/>
          <a:p>
            <a:r>
              <a:rPr lang="ru-RU" smtClean="0"/>
              <a:t>Образец заголовка</a:t>
            </a:r>
            <a:endParaRPr lang="en-US"/>
          </a:p>
        </p:txBody>
      </p:sp>
      <p:sp>
        <p:nvSpPr>
          <p:cNvPr id="5" name="Date Placeholder 3"/>
          <p:cNvSpPr>
            <a:spLocks noGrp="1"/>
          </p:cNvSpPr>
          <p:nvPr>
            <p:ph type="dt" sz="half" idx="10"/>
          </p:nvPr>
        </p:nvSpPr>
        <p:spPr/>
        <p:txBody>
          <a:bodyPr/>
          <a:lstStyle>
            <a:lvl1pPr>
              <a:defRPr/>
            </a:lvl1pPr>
          </a:lstStyle>
          <a:p>
            <a:pPr>
              <a:defRPr/>
            </a:pPr>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67F07315-E282-47C3-8111-B66C34AC04F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8"/>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6" name="Rectangle 9"/>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Title 7"/>
          <p:cNvSpPr>
            <a:spLocks noGrp="1"/>
          </p:cNvSpPr>
          <p:nvPr>
            <p:ph type="title"/>
          </p:nvPr>
        </p:nvSpPr>
        <p:spPr>
          <a:xfrm>
            <a:off x="457200" y="4953000"/>
            <a:ext cx="8153400" cy="762000"/>
          </a:xfrm>
        </p:spPr>
        <p:txBody>
          <a:bodyPr anchor="t"/>
          <a:lstStyle>
            <a:lvl1pPr>
              <a:defRPr sz="3200"/>
            </a:lvl1pPr>
          </a:lstStyle>
          <a:p>
            <a:r>
              <a:rPr lang="ru-RU" smtClean="0"/>
              <a:t>Образец заголовка</a:t>
            </a:r>
            <a:endParaRPr lang="en-US" dirty="0"/>
          </a:p>
        </p:txBody>
      </p:sp>
      <p:sp>
        <p:nvSpPr>
          <p:cNvPr id="7" name="Date Placeholder 4"/>
          <p:cNvSpPr>
            <a:spLocks noGrp="1"/>
          </p:cNvSpPr>
          <p:nvPr>
            <p:ph type="dt" sz="half" idx="10"/>
          </p:nvPr>
        </p:nvSpPr>
        <p:spPr/>
        <p:txBody>
          <a:bodyPr/>
          <a:lstStyle>
            <a:lvl1pPr>
              <a:defRPr/>
            </a:lvl1pPr>
          </a:lstStyle>
          <a:p>
            <a:pPr>
              <a:defRPr/>
            </a:pPr>
            <a:endParaRPr lang="ru-RU"/>
          </a:p>
        </p:txBody>
      </p:sp>
      <p:sp>
        <p:nvSpPr>
          <p:cNvPr id="9" name="Footer Placeholder 5"/>
          <p:cNvSpPr>
            <a:spLocks noGrp="1"/>
          </p:cNvSpPr>
          <p:nvPr>
            <p:ph type="ftr" sz="quarter" idx="11"/>
          </p:nvPr>
        </p:nvSpPr>
        <p:spPr/>
        <p:txBody>
          <a:bodyPr/>
          <a:lstStyle>
            <a:lvl1pPr>
              <a:defRPr/>
            </a:lvl1pPr>
          </a:lstStyle>
          <a:p>
            <a:pPr>
              <a:defRPr/>
            </a:pPr>
            <a:endParaRPr lang="ru-RU"/>
          </a:p>
        </p:txBody>
      </p:sp>
      <p:sp>
        <p:nvSpPr>
          <p:cNvPr id="10" name="Slide Number Placeholder 6"/>
          <p:cNvSpPr>
            <a:spLocks noGrp="1"/>
          </p:cNvSpPr>
          <p:nvPr>
            <p:ph type="sldNum" sz="quarter" idx="12"/>
          </p:nvPr>
        </p:nvSpPr>
        <p:spPr/>
        <p:txBody>
          <a:bodyPr/>
          <a:lstStyle>
            <a:lvl1pPr>
              <a:defRPr>
                <a:solidFill>
                  <a:schemeClr val="tx1"/>
                </a:solidFill>
              </a:defRPr>
            </a:lvl1pPr>
          </a:lstStyle>
          <a:p>
            <a:pPr>
              <a:defRPr/>
            </a:pPr>
            <a:fld id="{2D2357A5-3E53-4694-996F-D801FFDE44D8}"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5791200" cy="13716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1027" name="Text Placeholder 2"/>
          <p:cNvSpPr>
            <a:spLocks noGrp="1"/>
          </p:cNvSpPr>
          <p:nvPr>
            <p:ph type="body" idx="1"/>
          </p:nvPr>
        </p:nvSpPr>
        <p:spPr bwMode="auto">
          <a:xfrm>
            <a:off x="457200" y="1752600"/>
            <a:ext cx="76200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457200" y="6172200"/>
            <a:ext cx="3429000" cy="304800"/>
          </a:xfrm>
          <a:prstGeom prst="rect">
            <a:avLst/>
          </a:prstGeom>
        </p:spPr>
        <p:txBody>
          <a:bodyPr vert="horz" lIns="91440" tIns="45720" rIns="91440" bIns="0" rtlCol="0" anchor="b"/>
          <a:lstStyle>
            <a:lvl1pPr algn="l">
              <a:defRPr sz="1000">
                <a:solidFill>
                  <a:schemeClr val="tx1"/>
                </a:solidFill>
                <a:cs typeface="+mn-cs"/>
              </a:defRPr>
            </a:lvl1pPr>
          </a:lstStyle>
          <a:p>
            <a:pPr>
              <a:defRPr/>
            </a:pPr>
            <a:endParaRPr lang="ru-RU"/>
          </a:p>
        </p:txBody>
      </p:sp>
      <p:sp>
        <p:nvSpPr>
          <p:cNvPr id="5" name="Footer Placeholder 4"/>
          <p:cNvSpPr>
            <a:spLocks noGrp="1"/>
          </p:cNvSpPr>
          <p:nvPr>
            <p:ph type="ftr" sz="quarter" idx="3"/>
          </p:nvPr>
        </p:nvSpPr>
        <p:spPr>
          <a:xfrm>
            <a:off x="457200" y="6492875"/>
            <a:ext cx="3429000" cy="284163"/>
          </a:xfrm>
          <a:prstGeom prst="rect">
            <a:avLst/>
          </a:prstGeom>
        </p:spPr>
        <p:txBody>
          <a:bodyPr vert="horz" lIns="91440" tIns="45720" rIns="91440" bIns="45720" rtlCol="0" anchor="t"/>
          <a:lstStyle>
            <a:lvl1pPr algn="l">
              <a:defRPr sz="1000">
                <a:solidFill>
                  <a:schemeClr val="tx1"/>
                </a:solidFill>
                <a:cs typeface="+mn-cs"/>
              </a:defRPr>
            </a:lvl1pPr>
          </a:lstStyle>
          <a:p>
            <a:pPr>
              <a:defRPr/>
            </a:pPr>
            <a:endParaRPr lang="ru-RU"/>
          </a:p>
        </p:txBody>
      </p:sp>
      <p:sp>
        <p:nvSpPr>
          <p:cNvPr id="6" name="Slide Number Placeholder 5"/>
          <p:cNvSpPr>
            <a:spLocks noGrp="1"/>
          </p:cNvSpPr>
          <p:nvPr>
            <p:ph type="sldNum" sz="quarter" idx="4"/>
          </p:nvPr>
        </p:nvSpPr>
        <p:spPr>
          <a:xfrm rot="16200000">
            <a:off x="8227219" y="5885656"/>
            <a:ext cx="1316038" cy="365125"/>
          </a:xfrm>
          <a:prstGeom prst="rect">
            <a:avLst/>
          </a:prstGeom>
        </p:spPr>
        <p:txBody>
          <a:bodyPr vert="horz" lIns="91440" tIns="45720" rIns="91440" bIns="45720" rtlCol="0" anchor="ctr"/>
          <a:lstStyle>
            <a:lvl1pPr algn="l">
              <a:defRPr sz="2400" b="1">
                <a:solidFill>
                  <a:schemeClr val="tx2"/>
                </a:solidFill>
                <a:cs typeface="+mn-cs"/>
              </a:defRPr>
            </a:lvl1pPr>
          </a:lstStyle>
          <a:p>
            <a:pPr>
              <a:defRPr/>
            </a:pPr>
            <a:fld id="{E2467683-E6FE-43D4-B1EC-0B0052DCBDA4}" type="slidenum">
              <a:rPr lang="ru-RU"/>
              <a:pPr>
                <a:defRPr/>
              </a:pPr>
              <a:t>‹#›</a:t>
            </a:fld>
            <a:endParaRPr lang="ru-RU"/>
          </a:p>
        </p:txBody>
      </p:sp>
      <p:sp>
        <p:nvSpPr>
          <p:cNvPr id="7" name="Rectangle 6"/>
          <p:cNvSpPr/>
          <p:nvPr/>
        </p:nvSpPr>
        <p:spPr>
          <a:xfrm>
            <a:off x="9001125" y="0"/>
            <a:ext cx="142875"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
        <p:nvSpPr>
          <p:cNvPr id="8" name="Rectangle 7"/>
          <p:cNvSpPr/>
          <p:nvPr/>
        </p:nvSpPr>
        <p:spPr>
          <a:xfrm>
            <a:off x="9001125" y="1371600"/>
            <a:ext cx="142875"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Tree>
  </p:cSld>
  <p:clrMap bg1="lt1" tx1="dk1" bg2="lt2" tx2="dk2" accent1="accent1" accent2="accent2" accent3="accent3" accent4="accent4" accent5="accent5" accent6="accent6" hlink="hlink" folHlink="folHlink"/>
  <p:sldLayoutIdLst>
    <p:sldLayoutId id="2147483709" r:id="rId1"/>
    <p:sldLayoutId id="2147483700" r:id="rId2"/>
    <p:sldLayoutId id="2147483701" r:id="rId3"/>
    <p:sldLayoutId id="2147483702" r:id="rId4"/>
    <p:sldLayoutId id="2147483703" r:id="rId5"/>
    <p:sldLayoutId id="2147483704" r:id="rId6"/>
    <p:sldLayoutId id="2147483705" r:id="rId7"/>
    <p:sldLayoutId id="2147483706" r:id="rId8"/>
    <p:sldLayoutId id="2147483710" r:id="rId9"/>
    <p:sldLayoutId id="2147483707" r:id="rId10"/>
    <p:sldLayoutId id="2147483708" r:id="rId11"/>
    <p:sldLayoutId id="2147483711" r:id="rId12"/>
  </p:sldLayoutIdLst>
  <p:txStyles>
    <p:titleStyle>
      <a:lvl1pPr algn="l" rtl="0" eaLnBrk="0" fontAlgn="base" hangingPunct="0">
        <a:spcBef>
          <a:spcPct val="0"/>
        </a:spcBef>
        <a:spcAft>
          <a:spcPct val="0"/>
        </a:spcAft>
        <a:defRPr sz="3600" kern="1200" cap="all" spc="-6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Black" pitchFamily="34" charset="0"/>
        </a:defRPr>
      </a:lvl2pPr>
      <a:lvl3pPr algn="l" rtl="0" eaLnBrk="0" fontAlgn="base" hangingPunct="0">
        <a:spcBef>
          <a:spcPct val="0"/>
        </a:spcBef>
        <a:spcAft>
          <a:spcPct val="0"/>
        </a:spcAft>
        <a:defRPr sz="3600">
          <a:solidFill>
            <a:schemeClr val="tx2"/>
          </a:solidFill>
          <a:latin typeface="Arial Black" pitchFamily="34" charset="0"/>
        </a:defRPr>
      </a:lvl3pPr>
      <a:lvl4pPr algn="l" rtl="0" eaLnBrk="0" fontAlgn="base" hangingPunct="0">
        <a:spcBef>
          <a:spcPct val="0"/>
        </a:spcBef>
        <a:spcAft>
          <a:spcPct val="0"/>
        </a:spcAft>
        <a:defRPr sz="3600">
          <a:solidFill>
            <a:schemeClr val="tx2"/>
          </a:solidFill>
          <a:latin typeface="Arial Black" pitchFamily="34" charset="0"/>
        </a:defRPr>
      </a:lvl4pPr>
      <a:lvl5pPr algn="l" rtl="0" eaLnBrk="0" fontAlgn="base" hangingPunct="0">
        <a:spcBef>
          <a:spcPct val="0"/>
        </a:spcBef>
        <a:spcAft>
          <a:spcPct val="0"/>
        </a:spcAft>
        <a:defRPr sz="3600">
          <a:solidFill>
            <a:schemeClr val="tx2"/>
          </a:solidFill>
          <a:latin typeface="Arial Black" pitchFamily="34" charset="0"/>
        </a:defRPr>
      </a:lvl5pPr>
      <a:lvl6pPr marL="457200" algn="l" rtl="0" fontAlgn="base">
        <a:spcBef>
          <a:spcPct val="0"/>
        </a:spcBef>
        <a:spcAft>
          <a:spcPct val="0"/>
        </a:spcAft>
        <a:defRPr sz="3600">
          <a:solidFill>
            <a:schemeClr val="tx2"/>
          </a:solidFill>
          <a:latin typeface="Arial Black" pitchFamily="34" charset="0"/>
        </a:defRPr>
      </a:lvl6pPr>
      <a:lvl7pPr marL="914400" algn="l" rtl="0" fontAlgn="base">
        <a:spcBef>
          <a:spcPct val="0"/>
        </a:spcBef>
        <a:spcAft>
          <a:spcPct val="0"/>
        </a:spcAft>
        <a:defRPr sz="3600">
          <a:solidFill>
            <a:schemeClr val="tx2"/>
          </a:solidFill>
          <a:latin typeface="Arial Black" pitchFamily="34" charset="0"/>
        </a:defRPr>
      </a:lvl7pPr>
      <a:lvl8pPr marL="1371600" algn="l" rtl="0" fontAlgn="base">
        <a:spcBef>
          <a:spcPct val="0"/>
        </a:spcBef>
        <a:spcAft>
          <a:spcPct val="0"/>
        </a:spcAft>
        <a:defRPr sz="3600">
          <a:solidFill>
            <a:schemeClr val="tx2"/>
          </a:solidFill>
          <a:latin typeface="Arial Black" pitchFamily="34" charset="0"/>
        </a:defRPr>
      </a:lvl8pPr>
      <a:lvl9pPr marL="1828800" algn="l" rtl="0" fontAlgn="base">
        <a:spcBef>
          <a:spcPct val="0"/>
        </a:spcBef>
        <a:spcAft>
          <a:spcPct val="0"/>
        </a:spcAft>
        <a:defRPr sz="3600">
          <a:solidFill>
            <a:schemeClr val="tx2"/>
          </a:solidFill>
          <a:latin typeface="Arial Black" pitchFamily="34" charset="0"/>
        </a:defRPr>
      </a:lvl9pPr>
    </p:titleStyle>
    <p:bodyStyle>
      <a:lvl1pPr marL="342900" indent="-342900" algn="l" rtl="0" eaLnBrk="0" fontAlgn="base" hangingPunct="0">
        <a:spcBef>
          <a:spcPct val="20000"/>
        </a:spcBef>
        <a:spcAft>
          <a:spcPts val="600"/>
        </a:spcAft>
        <a:buFont typeface="Arial" charset="0"/>
        <a:defRPr sz="2000" b="1" kern="1200">
          <a:solidFill>
            <a:schemeClr val="tx1"/>
          </a:solidFill>
          <a:latin typeface="+mn-lt"/>
          <a:ea typeface="+mn-ea"/>
          <a:cs typeface="+mn-cs"/>
        </a:defRPr>
      </a:lvl1pPr>
      <a:lvl2pPr marL="457200" indent="-182563" algn="l" rtl="0" eaLnBrk="0" fontAlgn="base" hangingPunct="0">
        <a:spcBef>
          <a:spcPct val="20000"/>
        </a:spcBef>
        <a:spcAft>
          <a:spcPct val="0"/>
        </a:spcAft>
        <a:buClr>
          <a:schemeClr val="tx2"/>
        </a:buClr>
        <a:buFont typeface="Arial"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www.legalacts.egov.kz/"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ChangeArrowheads="1"/>
          </p:cNvSpPr>
          <p:nvPr/>
        </p:nvSpPr>
        <p:spPr bwMode="auto">
          <a:xfrm>
            <a:off x="457200" y="1056194"/>
            <a:ext cx="8001000" cy="3046988"/>
          </a:xfrm>
          <a:prstGeom prst="rect">
            <a:avLst/>
          </a:prstGeom>
          <a:noFill/>
          <a:ln w="9525">
            <a:noFill/>
            <a:miter lim="800000"/>
            <a:headEnd/>
            <a:tailEnd/>
          </a:ln>
        </p:spPr>
        <p:txBody>
          <a:bodyPr anchor="ctr">
            <a:spAutoFit/>
          </a:bodyPr>
          <a:lstStyle/>
          <a:p>
            <a:pPr algn="ctr">
              <a:defRPr/>
            </a:pPr>
            <a:r>
              <a:rPr lang="kk-KZ" sz="3200" b="1" dirty="0">
                <a:ln w="10541" cmpd="sng">
                  <a:solidFill>
                    <a:schemeClr val="accent1">
                      <a:shade val="88000"/>
                      <a:satMod val="110000"/>
                    </a:schemeClr>
                  </a:solidFill>
                  <a:prstDash val="solid"/>
                </a:ln>
                <a:cs typeface="+mn-cs"/>
              </a:rPr>
              <a:t>Қазақстан Республикасы Ұлттық Банкінің мемлекеттік қызметтер көрсету</a:t>
            </a:r>
          </a:p>
          <a:p>
            <a:pPr algn="ctr">
              <a:defRPr/>
            </a:pPr>
            <a:r>
              <a:rPr lang="kk-KZ" sz="3200" b="1" dirty="0">
                <a:ln w="10541" cmpd="sng">
                  <a:solidFill>
                    <a:schemeClr val="accent1">
                      <a:shade val="88000"/>
                      <a:satMod val="110000"/>
                    </a:schemeClr>
                  </a:solidFill>
                  <a:prstDash val="solid"/>
                </a:ln>
                <a:cs typeface="+mn-cs"/>
              </a:rPr>
              <a:t> мәселелері бойынша 2016 жылғы қызметі туралы</a:t>
            </a:r>
          </a:p>
          <a:p>
            <a:pPr algn="ctr">
              <a:defRPr/>
            </a:pPr>
            <a:r>
              <a:rPr lang="kk-KZ" sz="3200" b="1" dirty="0">
                <a:ln w="10541" cmpd="sng">
                  <a:solidFill>
                    <a:schemeClr val="accent1">
                      <a:shade val="88000"/>
                      <a:satMod val="110000"/>
                    </a:schemeClr>
                  </a:solidFill>
                  <a:prstDash val="solid"/>
                </a:ln>
                <a:cs typeface="+mn-cs"/>
              </a:rPr>
              <a:t>ЕСЕП</a:t>
            </a:r>
            <a:r>
              <a:rPr lang="ru-RU" sz="3200" b="1" dirty="0">
                <a:ln w="10541" cmpd="sng">
                  <a:solidFill>
                    <a:schemeClr val="accent1">
                      <a:shade val="88000"/>
                      <a:satMod val="110000"/>
                    </a:schemeClr>
                  </a:solidFill>
                  <a:prstDash val="solid"/>
                </a:ln>
                <a:cs typeface="+mn-cs"/>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dirty="0"/>
              <a:t>III</a:t>
            </a:r>
            <a:r>
              <a:rPr lang="ru-RU" sz="2000" b="1" cap="none" dirty="0"/>
              <a:t>. </a:t>
            </a:r>
            <a:r>
              <a:rPr lang="kk-KZ" sz="2000" b="1" cap="none" dirty="0">
                <a:latin typeface="Arial" charset="0"/>
              </a:rPr>
              <a:t>МЕМЛЕКЕТТІК ҚЫЗМЕТТЕР КӨРСЕТУ ПРОЦЕСТЕРІН НОРМАТИВТІК-ҚҰҚЫҚТЫҚ ЖЕТІЛДІРУ</a:t>
            </a:r>
            <a:r>
              <a:rPr lang="en-US" sz="2000" b="1" cap="none" dirty="0">
                <a:latin typeface="Arial" charset="0"/>
              </a:rPr>
              <a:t> </a:t>
            </a:r>
            <a:r>
              <a:rPr lang="kk-KZ" sz="2000" b="1" cap="none" dirty="0">
                <a:latin typeface="Arial" charset="0"/>
              </a:rPr>
              <a:t>ҚЫЗМЕТІ</a:t>
            </a:r>
            <a:endParaRPr lang="ru-RU" sz="2000" b="1" cap="none" dirty="0" smtClean="0"/>
          </a:p>
        </p:txBody>
      </p:sp>
      <p:sp>
        <p:nvSpPr>
          <p:cNvPr id="24578" name="Номер слайда 4"/>
          <p:cNvSpPr>
            <a:spLocks noGrp="1"/>
          </p:cNvSpPr>
          <p:nvPr>
            <p:ph type="sldNum" sz="quarter" idx="12"/>
          </p:nvPr>
        </p:nvSpPr>
        <p:spPr bwMode="auto">
          <a:xfrm>
            <a:off x="8382000" y="6400800"/>
            <a:ext cx="533400" cy="365125"/>
          </a:xfrm>
          <a:noFill/>
          <a:ln>
            <a:miter lim="800000"/>
            <a:headEnd/>
            <a:tailEnd/>
          </a:ln>
        </p:spPr>
        <p:txBody>
          <a:bodyPr wrap="square" numCol="1" anchorCtr="0" compatLnSpc="1">
            <a:prstTxWarp prst="textNoShape">
              <a:avLst/>
            </a:prstTxWarp>
          </a:bodyPr>
          <a:lstStyle/>
          <a:p>
            <a:fld id="{250F2318-BCA0-41F7-83CD-9C11024C8451}" type="slidenum">
              <a:rPr lang="ru-RU" smtClean="0">
                <a:cs typeface="Arial" charset="0"/>
              </a:rPr>
              <a:pPr/>
              <a:t>10</a:t>
            </a:fld>
            <a:endParaRPr lang="ru-RU" smtClean="0">
              <a:cs typeface="Arial" charset="0"/>
            </a:endParaRPr>
          </a:p>
        </p:txBody>
      </p:sp>
      <p:sp>
        <p:nvSpPr>
          <p:cNvPr id="13" name="Rectangle 7"/>
          <p:cNvSpPr>
            <a:spLocks noChangeArrowheads="1"/>
          </p:cNvSpPr>
          <p:nvPr/>
        </p:nvSpPr>
        <p:spPr bwMode="auto">
          <a:xfrm>
            <a:off x="152401" y="914399"/>
            <a:ext cx="4311860" cy="1569661"/>
          </a:xfrm>
          <a:prstGeom prst="rect">
            <a:avLst/>
          </a:prstGeom>
          <a:ln/>
        </p:spPr>
        <p:style>
          <a:lnRef idx="2">
            <a:schemeClr val="accent5"/>
          </a:lnRef>
          <a:fillRef idx="1">
            <a:schemeClr val="lt1"/>
          </a:fillRef>
          <a:effectRef idx="0">
            <a:schemeClr val="accent5"/>
          </a:effectRef>
          <a:fontRef idx="minor">
            <a:schemeClr val="dk1"/>
          </a:fontRef>
        </p:style>
        <p:txBody>
          <a:bodyPr/>
          <a:lstStyle/>
          <a:p>
            <a:pPr marL="171450" indent="-171450">
              <a:buClr>
                <a:srgbClr val="C00000"/>
              </a:buClr>
              <a:buFont typeface="Wingdings" panose="05000000000000000000" pitchFamily="2" charset="2"/>
              <a:buChar char="§"/>
            </a:pPr>
            <a:r>
              <a:rPr lang="kk-KZ" sz="1200" dirty="0"/>
              <a:t>Мемлекеттік қызметтер стандарттары мен регламентіне сәйкес мемлекеттік қызметтер көрсету бойынша техникалық оқу ұйымдастыру бойынша, мемлекеттік қызметтер көрсетудің сапасын ішкі бақылау қағидалары бойынша, сондай-ақ мына тақырыптар бойынша 40-тан астам іс-шара өтті:</a:t>
            </a:r>
            <a:endParaRPr lang="ru-RU" sz="1200" dirty="0"/>
          </a:p>
        </p:txBody>
      </p:sp>
      <p:sp>
        <p:nvSpPr>
          <p:cNvPr id="8" name="Rectangle 7"/>
          <p:cNvSpPr>
            <a:spLocks noChangeArrowheads="1"/>
          </p:cNvSpPr>
          <p:nvPr/>
        </p:nvSpPr>
        <p:spPr bwMode="auto">
          <a:xfrm>
            <a:off x="5410200" y="914400"/>
            <a:ext cx="3643313" cy="579120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a:lstStyle/>
          <a:p>
            <a:pPr algn="just"/>
            <a:endParaRPr lang="ru-RU" sz="1200" dirty="0"/>
          </a:p>
        </p:txBody>
      </p:sp>
      <p:sp>
        <p:nvSpPr>
          <p:cNvPr id="5" name="Прямоугольник 4"/>
          <p:cNvSpPr/>
          <p:nvPr/>
        </p:nvSpPr>
        <p:spPr>
          <a:xfrm>
            <a:off x="4648200" y="914400"/>
            <a:ext cx="4260196" cy="156966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marL="171450" indent="-171450">
              <a:buClr>
                <a:srgbClr val="C00000"/>
              </a:buClr>
              <a:buFont typeface="Wingdings" panose="05000000000000000000" pitchFamily="2" charset="2"/>
              <a:buChar char="§"/>
            </a:pPr>
            <a:r>
              <a:rPr lang="kk-KZ" sz="1200" dirty="0"/>
              <a:t>Оның үстіне, Ұлттық Банктің аумақтық филиалдарының қызметкерлері  </a:t>
            </a:r>
            <a:r>
              <a:rPr lang="kk-KZ" sz="1200" dirty="0" err="1"/>
              <a:t>МҚІжСЖҚА</a:t>
            </a:r>
            <a:r>
              <a:rPr lang="kk-KZ" sz="1200" dirty="0"/>
              <a:t> облыстық департаменттер мемлекеттік қызметтер көрсетудің сапасын ішкі бақылау бойынша жұмыс туралы тоқсан сайынғы есеп ұсыну мәселелері бойынша өткізетін семинарларға, сондай-ақ мына семинарларға, бейнеконференцияларға және дөңгелек үстелдерге</a:t>
            </a:r>
            <a:r>
              <a:rPr lang="kk-KZ" sz="1200" dirty="0" smtClean="0"/>
              <a:t>:</a:t>
            </a:r>
          </a:p>
          <a:p>
            <a:pPr marL="171450" indent="-171450">
              <a:buClr>
                <a:srgbClr val="C00000"/>
              </a:buClr>
              <a:buFont typeface="Wingdings" panose="05000000000000000000" pitchFamily="2" charset="2"/>
              <a:buChar char="§"/>
            </a:pPr>
            <a:endParaRPr lang="ru-RU" sz="1200" dirty="0"/>
          </a:p>
        </p:txBody>
      </p:sp>
      <p:grpSp>
        <p:nvGrpSpPr>
          <p:cNvPr id="10" name="Группа 9"/>
          <p:cNvGrpSpPr/>
          <p:nvPr/>
        </p:nvGrpSpPr>
        <p:grpSpPr>
          <a:xfrm>
            <a:off x="196726" y="2911543"/>
            <a:ext cx="4267648" cy="734924"/>
            <a:chOff x="1725694" y="475926"/>
            <a:chExt cx="3212142" cy="674692"/>
          </a:xfrm>
        </p:grpSpPr>
        <p:sp>
          <p:nvSpPr>
            <p:cNvPr id="18" name="Скругленный прямоугольник 17"/>
            <p:cNvSpPr/>
            <p:nvPr/>
          </p:nvSpPr>
          <p:spPr>
            <a:xfrm>
              <a:off x="1725694" y="475926"/>
              <a:ext cx="3212142" cy="674692"/>
            </a:xfrm>
            <a:prstGeom prst="roundRect">
              <a:avLst/>
            </a:pr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sp>
        <p:sp>
          <p:nvSpPr>
            <p:cNvPr id="19" name="Скругленный прямоугольник 4"/>
            <p:cNvSpPr/>
            <p:nvPr/>
          </p:nvSpPr>
          <p:spPr>
            <a:xfrm>
              <a:off x="1758630" y="508862"/>
              <a:ext cx="3146270" cy="6088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38100" rIns="38100" bIns="38100" numCol="1" spcCol="1270" anchor="ctr" anchorCtr="0">
              <a:noAutofit/>
            </a:bodyPr>
            <a:lstStyle/>
            <a:p>
              <a:pPr algn="ctr" defTabSz="444500">
                <a:lnSpc>
                  <a:spcPct val="90000"/>
                </a:lnSpc>
                <a:spcAft>
                  <a:spcPct val="35000"/>
                </a:spcAft>
              </a:pPr>
              <a:r>
                <a:rPr lang="kk-KZ" sz="1200" dirty="0"/>
                <a:t>1) «</a:t>
              </a:r>
              <a:r>
                <a:rPr lang="kk-KZ" sz="1200" dirty="0" err="1"/>
                <a:t>Микроқаржы</a:t>
              </a:r>
              <a:r>
                <a:rPr lang="kk-KZ" sz="1200" dirty="0"/>
                <a:t> ұйымдары туралы» ҚР заңына өзгерістер мен толықтырулар», «</a:t>
              </a:r>
              <a:r>
                <a:rPr lang="kk-KZ" sz="1200" dirty="0" err="1"/>
                <a:t>Микроқаржы</a:t>
              </a:r>
              <a:r>
                <a:rPr lang="kk-KZ" sz="1200" dirty="0"/>
                <a:t> ұйымдарын есептік тіркеу» мемлекеттік </a:t>
              </a:r>
              <a:r>
                <a:rPr lang="kk-KZ" sz="1200" dirty="0" smtClean="0"/>
                <a:t>қызметі</a:t>
              </a:r>
              <a:r>
                <a:rPr lang="ru-RU" sz="1200" kern="1200" dirty="0" smtClean="0"/>
                <a:t>;</a:t>
              </a:r>
              <a:endParaRPr lang="ru-RU" sz="1200" kern="1200" dirty="0"/>
            </a:p>
          </p:txBody>
        </p:sp>
      </p:grpSp>
      <p:grpSp>
        <p:nvGrpSpPr>
          <p:cNvPr id="11" name="Группа 10"/>
          <p:cNvGrpSpPr/>
          <p:nvPr/>
        </p:nvGrpSpPr>
        <p:grpSpPr>
          <a:xfrm>
            <a:off x="176559" y="3885105"/>
            <a:ext cx="4287702" cy="344155"/>
            <a:chOff x="1725694" y="1534159"/>
            <a:chExt cx="3212142" cy="309194"/>
          </a:xfrm>
        </p:grpSpPr>
        <p:sp>
          <p:nvSpPr>
            <p:cNvPr id="16" name="Скругленный прямоугольник 15"/>
            <p:cNvSpPr/>
            <p:nvPr/>
          </p:nvSpPr>
          <p:spPr>
            <a:xfrm>
              <a:off x="1725694" y="1534159"/>
              <a:ext cx="3212142" cy="309194"/>
            </a:xfrm>
            <a:prstGeom prst="roundRect">
              <a:avLst/>
            </a:pr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sp>
        <p:sp>
          <p:nvSpPr>
            <p:cNvPr id="17" name="Скругленный прямоугольник 6"/>
            <p:cNvSpPr/>
            <p:nvPr/>
          </p:nvSpPr>
          <p:spPr>
            <a:xfrm>
              <a:off x="1740788" y="1549253"/>
              <a:ext cx="3181954" cy="27900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38100" rIns="38100" bIns="38100" numCol="1" spcCol="1270" anchor="ctr" anchorCtr="0">
              <a:noAutofit/>
            </a:bodyPr>
            <a:lstStyle/>
            <a:p>
              <a:pPr algn="ctr"/>
              <a:r>
                <a:rPr lang="kk-KZ" sz="1200" dirty="0"/>
                <a:t>2) «Мемлекеттік қызметтер көрсету тәртібі»;</a:t>
              </a:r>
              <a:endParaRPr lang="ru-RU" sz="1200" dirty="0"/>
            </a:p>
          </p:txBody>
        </p:sp>
      </p:grpSp>
      <p:grpSp>
        <p:nvGrpSpPr>
          <p:cNvPr id="12" name="Группа 11"/>
          <p:cNvGrpSpPr/>
          <p:nvPr/>
        </p:nvGrpSpPr>
        <p:grpSpPr>
          <a:xfrm>
            <a:off x="196726" y="4916126"/>
            <a:ext cx="4267554" cy="1161286"/>
            <a:chOff x="1739142" y="2160547"/>
            <a:chExt cx="3212142" cy="778820"/>
          </a:xfrm>
        </p:grpSpPr>
        <p:sp>
          <p:nvSpPr>
            <p:cNvPr id="14" name="Скругленный прямоугольник 13"/>
            <p:cNvSpPr/>
            <p:nvPr/>
          </p:nvSpPr>
          <p:spPr>
            <a:xfrm>
              <a:off x="1739142" y="2160547"/>
              <a:ext cx="3212142" cy="749038"/>
            </a:xfrm>
            <a:prstGeom prst="roundRect">
              <a:avLst/>
            </a:pr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sp>
        <p:sp>
          <p:nvSpPr>
            <p:cNvPr id="15" name="Скругленный прямоугольник 8"/>
            <p:cNvSpPr/>
            <p:nvPr/>
          </p:nvSpPr>
          <p:spPr>
            <a:xfrm>
              <a:off x="1762259" y="2263459"/>
              <a:ext cx="3139012" cy="67590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38100" rIns="38100" bIns="38100" numCol="1" spcCol="1270" anchor="ctr" anchorCtr="0">
              <a:noAutofit/>
            </a:bodyPr>
            <a:lstStyle/>
            <a:p>
              <a:pPr algn="ctr"/>
              <a:r>
                <a:rPr lang="kk-KZ" sz="1200" dirty="0"/>
                <a:t>3) «ҚР-да валюталық операцияларды жүзеге асыру қағидаларына негізгі өзгерістер. Мемлекеттік қызмет көрсету рәсімдерін жетілдіру: қайталанатын мемлекеттік қызметтердің күшін жою</a:t>
              </a:r>
              <a:endParaRPr lang="ru-RU" sz="1200" dirty="0"/>
            </a:p>
          </p:txBody>
        </p:sp>
      </p:grpSp>
      <p:grpSp>
        <p:nvGrpSpPr>
          <p:cNvPr id="20" name="Группа 19"/>
          <p:cNvGrpSpPr/>
          <p:nvPr/>
        </p:nvGrpSpPr>
        <p:grpSpPr>
          <a:xfrm>
            <a:off x="4648200" y="2919460"/>
            <a:ext cx="4290650" cy="763013"/>
            <a:chOff x="2502150" y="367606"/>
            <a:chExt cx="3441449" cy="500363"/>
          </a:xfrm>
        </p:grpSpPr>
        <p:sp>
          <p:nvSpPr>
            <p:cNvPr id="27" name="Скругленный прямоугольник 26"/>
            <p:cNvSpPr/>
            <p:nvPr/>
          </p:nvSpPr>
          <p:spPr>
            <a:xfrm>
              <a:off x="2502150" y="367606"/>
              <a:ext cx="3441449" cy="500363"/>
            </a:xfrm>
            <a:prstGeom prst="roundRect">
              <a:avLst/>
            </a:pr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sp>
        <p:sp>
          <p:nvSpPr>
            <p:cNvPr id="28" name="Скругленный прямоугольник 4"/>
            <p:cNvSpPr/>
            <p:nvPr/>
          </p:nvSpPr>
          <p:spPr>
            <a:xfrm>
              <a:off x="2526576" y="392032"/>
              <a:ext cx="3392597" cy="42693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38100" rIns="38100" bIns="38100" numCol="1" spcCol="1270" anchor="ctr" anchorCtr="0">
              <a:noAutofit/>
            </a:bodyPr>
            <a:lstStyle/>
            <a:p>
              <a:pPr algn="ctr"/>
              <a:r>
                <a:rPr lang="kk-KZ" sz="1200" dirty="0"/>
                <a:t>1) «Мемлекеттік қызмет көрсетудің жаңа стандарттары – сыбайлас жемқорлықты барынша азайтуға кепілдік» тақырыбы бойынша облыстық дөңгелек үстел жұмысына;</a:t>
              </a:r>
              <a:endParaRPr lang="ru-RU" sz="1200" dirty="0"/>
            </a:p>
          </p:txBody>
        </p:sp>
      </p:grpSp>
      <p:grpSp>
        <p:nvGrpSpPr>
          <p:cNvPr id="21" name="Группа 20"/>
          <p:cNvGrpSpPr/>
          <p:nvPr/>
        </p:nvGrpSpPr>
        <p:grpSpPr>
          <a:xfrm>
            <a:off x="4657094" y="3882160"/>
            <a:ext cx="4290649" cy="1102668"/>
            <a:chOff x="2395972" y="1298827"/>
            <a:chExt cx="3547627" cy="1030165"/>
          </a:xfrm>
        </p:grpSpPr>
        <p:sp>
          <p:nvSpPr>
            <p:cNvPr id="25" name="Скругленный прямоугольник 24"/>
            <p:cNvSpPr/>
            <p:nvPr/>
          </p:nvSpPr>
          <p:spPr>
            <a:xfrm>
              <a:off x="2395972" y="1298827"/>
              <a:ext cx="3547627" cy="1030165"/>
            </a:xfrm>
            <a:prstGeom prst="roundRect">
              <a:avLst/>
            </a:pr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sp>
        <p:sp>
          <p:nvSpPr>
            <p:cNvPr id="26" name="Скругленный прямоугольник 6"/>
            <p:cNvSpPr/>
            <p:nvPr/>
          </p:nvSpPr>
          <p:spPr>
            <a:xfrm>
              <a:off x="2446261" y="1349116"/>
              <a:ext cx="3447049" cy="92958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38100" rIns="38100" bIns="38100" numCol="1" spcCol="1270" anchor="ctr" anchorCtr="0">
              <a:noAutofit/>
            </a:bodyPr>
            <a:lstStyle/>
            <a:p>
              <a:pPr algn="ctr"/>
              <a:r>
                <a:rPr lang="kk-KZ" sz="1200" dirty="0"/>
                <a:t>2) Қарағанды облысы әкімдігі аппаратының «Мемлекеттік қызметшілерді қайта даярлау және біліктілігін арттыру өңірлік орталығы»  </a:t>
              </a:r>
              <a:r>
                <a:rPr lang="kk-KZ" sz="1200" dirty="0" err="1"/>
                <a:t>ҚКМК-да</a:t>
              </a:r>
              <a:r>
                <a:rPr lang="kk-KZ" sz="1200" dirty="0"/>
                <a:t> «Мемлекеттік қызметтер көрсетудің тәжірибелік аспектілері және мүгедектермен әңгімелесу дағдысын дамыту» тақырыбы бойынша семинарға;</a:t>
              </a:r>
              <a:endParaRPr lang="ru-RU" sz="1200" dirty="0"/>
            </a:p>
          </p:txBody>
        </p:sp>
      </p:grpSp>
      <p:grpSp>
        <p:nvGrpSpPr>
          <p:cNvPr id="22" name="Группа 21"/>
          <p:cNvGrpSpPr/>
          <p:nvPr/>
        </p:nvGrpSpPr>
        <p:grpSpPr>
          <a:xfrm>
            <a:off x="4657095" y="5174605"/>
            <a:ext cx="4290649" cy="858400"/>
            <a:chOff x="2395972" y="2638746"/>
            <a:chExt cx="3547627" cy="605233"/>
          </a:xfrm>
        </p:grpSpPr>
        <p:sp>
          <p:nvSpPr>
            <p:cNvPr id="23" name="Скругленный прямоугольник 22"/>
            <p:cNvSpPr/>
            <p:nvPr/>
          </p:nvSpPr>
          <p:spPr>
            <a:xfrm>
              <a:off x="2395972" y="2638746"/>
              <a:ext cx="3547627" cy="605233"/>
            </a:xfrm>
            <a:prstGeom prst="roundRect">
              <a:avLst/>
            </a:pr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sp>
        <p:sp>
          <p:nvSpPr>
            <p:cNvPr id="24" name="Скругленный прямоугольник 8"/>
            <p:cNvSpPr/>
            <p:nvPr/>
          </p:nvSpPr>
          <p:spPr>
            <a:xfrm>
              <a:off x="2425517" y="2668291"/>
              <a:ext cx="3488537" cy="5461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38100" rIns="38100" bIns="38100" numCol="1" spcCol="1270" anchor="ctr" anchorCtr="0">
              <a:noAutofit/>
            </a:bodyPr>
            <a:lstStyle/>
            <a:p>
              <a:pPr algn="ctr"/>
              <a:r>
                <a:rPr lang="kk-KZ" sz="1200" dirty="0"/>
                <a:t>3) «100 нақты қадам» Ұлт жоспарын іске асыру аясында </a:t>
              </a:r>
              <a:r>
                <a:rPr lang="kk-KZ" sz="1200" dirty="0" err="1"/>
                <a:t>МҚІжСЖҚА</a:t>
              </a:r>
              <a:r>
                <a:rPr lang="kk-KZ" sz="1200" dirty="0"/>
                <a:t> ұйымдастырған «Мемлекеттік қызмет көрсету сапасын арттыру» тақырыбы бойынша семинарға қатысты.</a:t>
              </a:r>
              <a:endParaRPr lang="ru-RU" sz="1200" dirty="0"/>
            </a:p>
          </p:txBody>
        </p:sp>
      </p:grpSp>
    </p:spTree>
    <p:extLst>
      <p:ext uri="{BB962C8B-B14F-4D97-AF65-F5344CB8AC3E}">
        <p14:creationId xmlns:p14="http://schemas.microsoft.com/office/powerpoint/2010/main" val="3626353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Номер слайда 5"/>
          <p:cNvSpPr>
            <a:spLocks noGrp="1"/>
          </p:cNvSpPr>
          <p:nvPr>
            <p:ph type="sldNum" sz="quarter" idx="11"/>
          </p:nvPr>
        </p:nvSpPr>
        <p:spPr bwMode="auto">
          <a:xfrm>
            <a:off x="8382000" y="6324600"/>
            <a:ext cx="609600" cy="457200"/>
          </a:xfrm>
          <a:noFill/>
          <a:ln>
            <a:miter lim="800000"/>
            <a:headEnd/>
            <a:tailEnd/>
          </a:ln>
        </p:spPr>
        <p:txBody>
          <a:bodyPr wrap="square" numCol="1" anchorCtr="0" compatLnSpc="1">
            <a:prstTxWarp prst="textNoShape">
              <a:avLst/>
            </a:prstTxWarp>
          </a:bodyPr>
          <a:lstStyle/>
          <a:p>
            <a:r>
              <a:rPr lang="ru-RU" dirty="0" smtClean="0">
                <a:cs typeface="Arial" charset="0"/>
              </a:rPr>
              <a:t>11</a:t>
            </a:r>
          </a:p>
        </p:txBody>
      </p:sp>
      <p:graphicFrame>
        <p:nvGraphicFramePr>
          <p:cNvPr id="23581" name="Group 29"/>
          <p:cNvGraphicFramePr>
            <a:graphicFrameLocks noGrp="1"/>
          </p:cNvGraphicFramePr>
          <p:nvPr>
            <p:extLst>
              <p:ext uri="{D42A27DB-BD31-4B8C-83A1-F6EECF244321}">
                <p14:modId xmlns:p14="http://schemas.microsoft.com/office/powerpoint/2010/main" val="2918109541"/>
              </p:ext>
            </p:extLst>
          </p:nvPr>
        </p:nvGraphicFramePr>
        <p:xfrm>
          <a:off x="152400" y="1447801"/>
          <a:ext cx="8763000" cy="4923797"/>
        </p:xfrm>
        <a:graphic>
          <a:graphicData uri="http://schemas.openxmlformats.org/drawingml/2006/table">
            <a:tbl>
              <a:tblPr/>
              <a:tblGrid>
                <a:gridCol w="8763000"/>
              </a:tblGrid>
              <a:tr h="3458202">
                <a:tc>
                  <a:txBody>
                    <a:bodyPr/>
                    <a:lstStyle/>
                    <a:p>
                      <a:r>
                        <a:rPr kumimoji="0" lang="kk-KZ"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Есепті кезеңде Ұлттық Банк нормативтік құқықтық базаға талдау жүргізді, оның нәтижесінде Қазақстан Республикасының Ұлттық экономика министрлігіне «Мемлекеттік көрсетілетін қызметтер тізілімін бекіту туралы» (бұдан әрі – Тізілім) Қазақстан Республикасы Үкіметінің 2013 жылғы 18 қыркүйектегі № 983 қаулысына  өзгерістер мен толықтырулар енгізу бойынша ұсыныстар жіберілді.</a:t>
                      </a:r>
                    </a:p>
                    <a:p>
                      <a:endParaRPr kumimoji="0" lang="kk-KZ"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p>
                      <a:r>
                        <a:rPr lang="kk-KZ" sz="1400" kern="1200" dirty="0" smtClean="0">
                          <a:solidFill>
                            <a:schemeClr val="tx1"/>
                          </a:solidFill>
                          <a:effectLst/>
                          <a:latin typeface="Arial" panose="020B0604020202020204" pitchFamily="34" charset="0"/>
                          <a:ea typeface="+mn-ea"/>
                          <a:cs typeface="Arial" panose="020B0604020202020204" pitchFamily="34" charset="0"/>
                        </a:rPr>
                        <a:t>Өзгерістер мыналарға жіберілді:</a:t>
                      </a:r>
                      <a:endParaRPr lang="ru-RU" sz="1400" kern="1200" dirty="0" smtClean="0">
                        <a:solidFill>
                          <a:schemeClr val="tx1"/>
                        </a:solidFill>
                        <a:effectLst/>
                        <a:latin typeface="Arial" panose="020B0604020202020204" pitchFamily="34" charset="0"/>
                        <a:ea typeface="+mn-ea"/>
                        <a:cs typeface="Arial" panose="020B0604020202020204" pitchFamily="34" charset="0"/>
                      </a:endParaRPr>
                    </a:p>
                    <a:p>
                      <a:endParaRPr lang="kk-KZ" sz="1400" kern="1200" dirty="0" smtClean="0">
                        <a:solidFill>
                          <a:schemeClr val="tx1"/>
                        </a:solidFill>
                        <a:effectLst/>
                        <a:latin typeface="Arial" panose="020B0604020202020204" pitchFamily="34" charset="0"/>
                        <a:ea typeface="+mn-ea"/>
                        <a:cs typeface="Arial" panose="020B0604020202020204" pitchFamily="34" charset="0"/>
                      </a:endParaRPr>
                    </a:p>
                    <a:p>
                      <a:r>
                        <a:rPr lang="kk-KZ" sz="1400" kern="1200" dirty="0" smtClean="0">
                          <a:solidFill>
                            <a:srgbClr val="C00000"/>
                          </a:solidFill>
                          <a:effectLst/>
                          <a:latin typeface="Arial" panose="020B0604020202020204" pitchFamily="34" charset="0"/>
                          <a:ea typeface="+mn-ea"/>
                          <a:cs typeface="Arial" panose="020B0604020202020204" pitchFamily="34" charset="0"/>
                        </a:rPr>
                        <a:t>1) </a:t>
                      </a:r>
                      <a:r>
                        <a:rPr lang="kk-KZ" sz="1400" kern="1200" dirty="0" smtClean="0">
                          <a:solidFill>
                            <a:schemeClr val="tx1"/>
                          </a:solidFill>
                          <a:effectLst/>
                          <a:latin typeface="Arial" panose="020B0604020202020204" pitchFamily="34" charset="0"/>
                          <a:ea typeface="+mn-ea"/>
                          <a:cs typeface="Arial" panose="020B0604020202020204" pitchFamily="34" charset="0"/>
                        </a:rPr>
                        <a:t>14 мемлекеттік көрсетілетін қызметті алып тастау;</a:t>
                      </a:r>
                      <a:endParaRPr lang="ru-RU" sz="1400" kern="1200" dirty="0" smtClean="0">
                        <a:solidFill>
                          <a:schemeClr val="tx1"/>
                        </a:solidFill>
                        <a:effectLst/>
                        <a:latin typeface="Arial" panose="020B0604020202020204" pitchFamily="34" charset="0"/>
                        <a:ea typeface="+mn-ea"/>
                        <a:cs typeface="Arial" panose="020B0604020202020204" pitchFamily="34" charset="0"/>
                      </a:endParaRPr>
                    </a:p>
                    <a:p>
                      <a:endParaRPr lang="kk-KZ" sz="1400" kern="1200" dirty="0" smtClean="0">
                        <a:solidFill>
                          <a:schemeClr val="tx1"/>
                        </a:solidFill>
                        <a:effectLst/>
                        <a:latin typeface="Arial" panose="020B0604020202020204" pitchFamily="34" charset="0"/>
                        <a:ea typeface="+mn-ea"/>
                        <a:cs typeface="Arial" panose="020B0604020202020204" pitchFamily="34" charset="0"/>
                      </a:endParaRPr>
                    </a:p>
                    <a:p>
                      <a:r>
                        <a:rPr lang="kk-KZ" sz="1400" kern="1200" dirty="0" smtClean="0">
                          <a:solidFill>
                            <a:srgbClr val="C00000"/>
                          </a:solidFill>
                          <a:effectLst/>
                          <a:latin typeface="Arial" panose="020B0604020202020204" pitchFamily="34" charset="0"/>
                          <a:ea typeface="+mn-ea"/>
                          <a:cs typeface="Arial" panose="020B0604020202020204" pitchFamily="34" charset="0"/>
                        </a:rPr>
                        <a:t>2) </a:t>
                      </a:r>
                      <a:r>
                        <a:rPr lang="kk-KZ" sz="1400" kern="1200" dirty="0" smtClean="0">
                          <a:solidFill>
                            <a:schemeClr val="tx1"/>
                          </a:solidFill>
                          <a:effectLst/>
                          <a:latin typeface="Arial" panose="020B0604020202020204" pitchFamily="34" charset="0"/>
                          <a:ea typeface="+mn-ea"/>
                          <a:cs typeface="Arial" panose="020B0604020202020204" pitchFamily="34" charset="0"/>
                        </a:rPr>
                        <a:t>1 жаңа мемлекеттік көрсетілетін қызметті қосу;</a:t>
                      </a:r>
                      <a:endParaRPr lang="ru-RU" sz="1400" kern="1200" dirty="0" smtClean="0">
                        <a:solidFill>
                          <a:schemeClr val="tx1"/>
                        </a:solidFill>
                        <a:effectLst/>
                        <a:latin typeface="Arial" panose="020B0604020202020204" pitchFamily="34" charset="0"/>
                        <a:ea typeface="+mn-ea"/>
                        <a:cs typeface="Arial" panose="020B0604020202020204" pitchFamily="34" charset="0"/>
                      </a:endParaRPr>
                    </a:p>
                    <a:p>
                      <a:endParaRPr lang="kk-KZ" sz="1400" kern="1200" dirty="0" smtClean="0">
                        <a:solidFill>
                          <a:schemeClr val="tx1"/>
                        </a:solidFill>
                        <a:effectLst/>
                        <a:latin typeface="Arial" panose="020B0604020202020204" pitchFamily="34" charset="0"/>
                        <a:ea typeface="+mn-ea"/>
                        <a:cs typeface="Arial" panose="020B0604020202020204" pitchFamily="34" charset="0"/>
                      </a:endParaRPr>
                    </a:p>
                    <a:p>
                      <a:r>
                        <a:rPr lang="kk-KZ" sz="1400" kern="1200" dirty="0" smtClean="0">
                          <a:solidFill>
                            <a:srgbClr val="C00000"/>
                          </a:solidFill>
                          <a:effectLst/>
                          <a:latin typeface="Arial" panose="020B0604020202020204" pitchFamily="34" charset="0"/>
                          <a:ea typeface="+mn-ea"/>
                          <a:cs typeface="Arial" panose="020B0604020202020204" pitchFamily="34" charset="0"/>
                        </a:rPr>
                        <a:t>3) </a:t>
                      </a:r>
                      <a:r>
                        <a:rPr lang="kk-KZ" sz="1400" kern="1200" dirty="0" smtClean="0">
                          <a:solidFill>
                            <a:schemeClr val="tx1"/>
                          </a:solidFill>
                          <a:effectLst/>
                          <a:latin typeface="Arial" panose="020B0604020202020204" pitchFamily="34" charset="0"/>
                          <a:ea typeface="+mn-ea"/>
                          <a:cs typeface="Arial" panose="020B0604020202020204" pitchFamily="34" charset="0"/>
                        </a:rPr>
                        <a:t>9 мемлекеттік көрсетілетін қызметтің атауы өзгертілді;</a:t>
                      </a:r>
                      <a:endParaRPr lang="ru-RU" sz="1400" kern="1200" dirty="0" smtClean="0">
                        <a:solidFill>
                          <a:schemeClr val="tx1"/>
                        </a:solidFill>
                        <a:effectLst/>
                        <a:latin typeface="Arial" panose="020B0604020202020204" pitchFamily="34" charset="0"/>
                        <a:ea typeface="+mn-ea"/>
                        <a:cs typeface="Arial" panose="020B0604020202020204" pitchFamily="34" charset="0"/>
                      </a:endParaRPr>
                    </a:p>
                    <a:p>
                      <a:endParaRPr lang="kk-KZ" sz="1400" kern="1200" dirty="0" smtClean="0">
                        <a:solidFill>
                          <a:srgbClr val="C00000"/>
                        </a:solidFill>
                        <a:effectLst/>
                        <a:latin typeface="Arial" panose="020B0604020202020204" pitchFamily="34" charset="0"/>
                        <a:ea typeface="+mn-ea"/>
                        <a:cs typeface="Arial" panose="020B0604020202020204" pitchFamily="34" charset="0"/>
                      </a:endParaRPr>
                    </a:p>
                    <a:p>
                      <a:r>
                        <a:rPr lang="kk-KZ" sz="1400" kern="1200" dirty="0" smtClean="0">
                          <a:solidFill>
                            <a:srgbClr val="C00000"/>
                          </a:solidFill>
                          <a:effectLst/>
                          <a:latin typeface="Arial" panose="020B0604020202020204" pitchFamily="34" charset="0"/>
                          <a:ea typeface="+mn-ea"/>
                          <a:cs typeface="Arial" panose="020B0604020202020204" pitchFamily="34" charset="0"/>
                        </a:rPr>
                        <a:t>4) </a:t>
                      </a:r>
                      <a:r>
                        <a:rPr lang="kk-KZ" sz="1400" kern="1200" dirty="0" smtClean="0">
                          <a:solidFill>
                            <a:schemeClr val="tx1"/>
                          </a:solidFill>
                          <a:effectLst/>
                          <a:latin typeface="Arial" panose="020B0604020202020204" pitchFamily="34" charset="0"/>
                          <a:ea typeface="+mn-ea"/>
                          <a:cs typeface="Arial" panose="020B0604020202020204" pitchFamily="34" charset="0"/>
                        </a:rPr>
                        <a:t>бір </a:t>
                      </a:r>
                      <a:r>
                        <a:rPr kumimoji="0" lang="kk-KZ"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мемлекеттік</a:t>
                      </a:r>
                      <a:r>
                        <a:rPr lang="kk-KZ" sz="1400" kern="1200" dirty="0" smtClean="0">
                          <a:solidFill>
                            <a:schemeClr val="tx1"/>
                          </a:solidFill>
                          <a:effectLst/>
                          <a:latin typeface="Arial" panose="020B0604020202020204" pitchFamily="34" charset="0"/>
                          <a:ea typeface="+mn-ea"/>
                          <a:cs typeface="Arial" panose="020B0604020202020204" pitchFamily="34" charset="0"/>
                        </a:rPr>
                        <a:t> </a:t>
                      </a:r>
                      <a:r>
                        <a:rPr kumimoji="0" lang="kk-KZ"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көрсетілетін</a:t>
                      </a:r>
                      <a:r>
                        <a:rPr lang="kk-KZ" sz="1400" kern="1200" dirty="0" smtClean="0">
                          <a:solidFill>
                            <a:schemeClr val="tx1"/>
                          </a:solidFill>
                          <a:effectLst/>
                          <a:latin typeface="Arial" panose="020B0604020202020204" pitchFamily="34" charset="0"/>
                          <a:ea typeface="+mn-ea"/>
                          <a:cs typeface="Arial" panose="020B0604020202020204" pitchFamily="34" charset="0"/>
                        </a:rPr>
                        <a:t> </a:t>
                      </a:r>
                      <a:r>
                        <a:rPr kumimoji="0" lang="kk-KZ"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қызметтің</a:t>
                      </a:r>
                      <a:r>
                        <a:rPr lang="kk-KZ" sz="1400" kern="1200" dirty="0" smtClean="0">
                          <a:solidFill>
                            <a:schemeClr val="tx1"/>
                          </a:solidFill>
                          <a:effectLst/>
                          <a:latin typeface="Arial" panose="020B0604020202020204" pitchFamily="34" charset="0"/>
                          <a:ea typeface="+mn-ea"/>
                          <a:cs typeface="Arial" panose="020B0604020202020204" pitchFamily="34" charset="0"/>
                        </a:rPr>
                        <a:t> орталық аппаратта болуы алып тасталды (қызметті ҚР ҰБ аумақтық филиалдары көрсетеді).</a:t>
                      </a:r>
                      <a:endParaRPr kumimoji="0" lang="ru-RU"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p>
                      <a:endParaRPr kumimoji="0" lang="ru-RU"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1418597">
                <a:tc>
                  <a:txBody>
                    <a:bodyPr/>
                    <a:lstStyle/>
                    <a:p>
                      <a:endParaRPr kumimoji="0" lang="ru-RU"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p>
                      <a:r>
                        <a:rPr kumimoji="0" lang="kk-KZ"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Кейіннен көрсетілген өзгерістер Қазақстан Республикасы Үкіметінің 2016 жылғы 15 желтоқсандағы № 816 қаулысымен Тізілімге енгізілді.</a:t>
                      </a:r>
                      <a:endParaRPr kumimoji="0" lang="ru-RU"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p>
                      <a:endParaRPr kumimoji="0" lang="ru-RU"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p>
                      <a:r>
                        <a:rPr kumimoji="0" lang="kk-KZ"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Қолданыстағы Тізілімге сәйкес, Ұлттық Банк 44 мемлекеттік қызметті көрсетеді.</a:t>
                      </a:r>
                      <a:endParaRPr kumimoji="0" lang="ru-RU" sz="14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bl>
          </a:graphicData>
        </a:graphic>
      </p:graphicFrame>
      <p:sp>
        <p:nvSpPr>
          <p:cNvPr id="44" name="AutoShape 4"/>
          <p:cNvSpPr>
            <a:spLocks noChangeArrowheads="1"/>
          </p:cNvSpPr>
          <p:nvPr/>
        </p:nvSpPr>
        <p:spPr bwMode="auto">
          <a:xfrm>
            <a:off x="152400" y="838200"/>
            <a:ext cx="8763000" cy="609600"/>
          </a:xfrm>
          <a:prstGeom prst="roundRect">
            <a:avLst>
              <a:gd name="adj" fmla="val 16667"/>
            </a:avLst>
          </a:prstGeom>
          <a:ln>
            <a:headEnd/>
            <a:tailEnd/>
          </a:ln>
          <a:effectLst>
            <a:outerShdw blurRad="50800" dist="38100" algn="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kk-KZ" sz="1400" b="1" dirty="0" smtClean="0"/>
              <a:t>Мемлекеттік </a:t>
            </a:r>
            <a:r>
              <a:rPr lang="kk-KZ" sz="1400" b="1" dirty="0"/>
              <a:t>қызметтер көрсету процестерін нормативтік-құқықтық </a:t>
            </a:r>
          </a:p>
          <a:p>
            <a:pPr algn="ctr">
              <a:defRPr/>
            </a:pPr>
            <a:r>
              <a:rPr lang="kk-KZ" sz="1400" b="1" dirty="0"/>
              <a:t>жетілдіру мақсатында мынадай іс-шаралар өткізілді</a:t>
            </a:r>
            <a:r>
              <a:rPr lang="ru-RU" sz="1400" b="1" dirty="0"/>
              <a:t> </a:t>
            </a:r>
            <a:r>
              <a:rPr lang="ru-RU" sz="1400" b="1" dirty="0" smtClean="0"/>
              <a:t>:</a:t>
            </a:r>
            <a:endParaRPr lang="ru-RU" sz="1400" b="1" dirty="0"/>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dirty="0"/>
              <a:t>III</a:t>
            </a:r>
            <a:r>
              <a:rPr lang="ru-RU" sz="2000" b="1" cap="none" dirty="0"/>
              <a:t>. </a:t>
            </a:r>
            <a:r>
              <a:rPr lang="kk-KZ" sz="2000" b="1" cap="none" dirty="0">
                <a:latin typeface="Arial" charset="0"/>
              </a:rPr>
              <a:t>МЕМЛЕКЕТТІК ҚЫЗМЕТТЕР КӨРСЕТУ ПРОЦЕСТЕРІН НОРМАТИВТІК-ҚҰҚЫҚТЫҚ ЖЕТІЛДІРУ</a:t>
            </a:r>
            <a:r>
              <a:rPr lang="en-US" sz="2000" b="1" cap="none" dirty="0">
                <a:latin typeface="Arial" charset="0"/>
              </a:rPr>
              <a:t> </a:t>
            </a:r>
            <a:r>
              <a:rPr lang="kk-KZ" sz="2000" b="1" cap="none" dirty="0">
                <a:latin typeface="Arial" charset="0"/>
              </a:rPr>
              <a:t>ҚЫЗМЕТІ</a:t>
            </a:r>
            <a:endParaRPr lang="ru-RU" sz="2000" b="1" cap="none" dirty="0" smtClean="0"/>
          </a:p>
        </p:txBody>
      </p:sp>
    </p:spTree>
    <p:extLst>
      <p:ext uri="{BB962C8B-B14F-4D97-AF65-F5344CB8AC3E}">
        <p14:creationId xmlns:p14="http://schemas.microsoft.com/office/powerpoint/2010/main" val="15741900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Номер слайда 5"/>
          <p:cNvSpPr>
            <a:spLocks noGrp="1"/>
          </p:cNvSpPr>
          <p:nvPr>
            <p:ph type="sldNum" sz="quarter" idx="11"/>
          </p:nvPr>
        </p:nvSpPr>
        <p:spPr bwMode="auto">
          <a:xfrm>
            <a:off x="8382000" y="6324600"/>
            <a:ext cx="609600" cy="457200"/>
          </a:xfrm>
          <a:noFill/>
          <a:ln>
            <a:miter lim="800000"/>
            <a:headEnd/>
            <a:tailEnd/>
          </a:ln>
        </p:spPr>
        <p:txBody>
          <a:bodyPr wrap="square" numCol="1" anchorCtr="0" compatLnSpc="1">
            <a:prstTxWarp prst="textNoShape">
              <a:avLst/>
            </a:prstTxWarp>
          </a:bodyPr>
          <a:lstStyle/>
          <a:p>
            <a:fld id="{BD7F716A-A011-477D-915B-E30C70E02BF1}" type="slidenum">
              <a:rPr lang="ru-RU" smtClean="0">
                <a:cs typeface="Arial" charset="0"/>
              </a:rPr>
              <a:pPr/>
              <a:t>12</a:t>
            </a:fld>
            <a:endParaRPr lang="ru-RU" smtClean="0">
              <a:cs typeface="Arial" charset="0"/>
            </a:endParaRPr>
          </a:p>
        </p:txBody>
      </p:sp>
      <p:sp>
        <p:nvSpPr>
          <p:cNvPr id="44" name="AutoShape 4"/>
          <p:cNvSpPr>
            <a:spLocks noChangeArrowheads="1"/>
          </p:cNvSpPr>
          <p:nvPr/>
        </p:nvSpPr>
        <p:spPr bwMode="auto">
          <a:xfrm>
            <a:off x="228600" y="838200"/>
            <a:ext cx="8458200" cy="609600"/>
          </a:xfrm>
          <a:prstGeom prst="roundRect">
            <a:avLst>
              <a:gd name="adj" fmla="val 16667"/>
            </a:avLst>
          </a:prstGeom>
          <a:ln>
            <a:headEnd/>
            <a:tailEnd/>
          </a:ln>
          <a:effectLst>
            <a:outerShdw blurRad="50800" dist="38100" algn="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kk-KZ" sz="1400" b="1" dirty="0"/>
              <a:t>Мемлекеттік қызметтер көрсету процестерін нормативтік-құқықтық </a:t>
            </a:r>
          </a:p>
          <a:p>
            <a:pPr algn="ctr">
              <a:defRPr/>
            </a:pPr>
            <a:r>
              <a:rPr lang="kk-KZ" sz="1400" b="1" dirty="0"/>
              <a:t>жетілдіру мақсатында мынадай іс-шаралар өткізілді</a:t>
            </a:r>
            <a:r>
              <a:rPr lang="ru-RU" sz="1400" b="1" dirty="0"/>
              <a:t> :</a:t>
            </a:r>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dirty="0"/>
              <a:t>III</a:t>
            </a:r>
            <a:r>
              <a:rPr lang="ru-RU" sz="2000" b="1" cap="none" dirty="0"/>
              <a:t>. </a:t>
            </a:r>
            <a:r>
              <a:rPr lang="kk-KZ" sz="2000" b="1" cap="none" dirty="0">
                <a:latin typeface="Arial" charset="0"/>
              </a:rPr>
              <a:t>МЕМЛЕКЕТТІК ҚЫЗМЕТТЕР КӨРСЕТУ ПРОЦЕСТЕРІН НОРМАТИВТІК-ҚҰҚЫҚТЫҚ ЖЕТІЛДІРУ</a:t>
            </a:r>
            <a:r>
              <a:rPr lang="en-US" sz="2000" b="1" cap="none" dirty="0">
                <a:latin typeface="Arial" charset="0"/>
              </a:rPr>
              <a:t> </a:t>
            </a:r>
            <a:r>
              <a:rPr lang="kk-KZ" sz="2000" b="1" cap="none" dirty="0">
                <a:latin typeface="Arial" charset="0"/>
              </a:rPr>
              <a:t>ҚЫЗМЕТІ</a:t>
            </a:r>
            <a:endParaRPr lang="ru-RU" sz="2000" b="1" cap="none" dirty="0" smtClean="0"/>
          </a:p>
        </p:txBody>
      </p:sp>
      <p:graphicFrame>
        <p:nvGraphicFramePr>
          <p:cNvPr id="2" name="Таблица 1"/>
          <p:cNvGraphicFramePr>
            <a:graphicFrameLocks noGrp="1"/>
          </p:cNvGraphicFramePr>
          <p:nvPr>
            <p:extLst>
              <p:ext uri="{D42A27DB-BD31-4B8C-83A1-F6EECF244321}">
                <p14:modId xmlns:p14="http://schemas.microsoft.com/office/powerpoint/2010/main" val="3162405017"/>
              </p:ext>
            </p:extLst>
          </p:nvPr>
        </p:nvGraphicFramePr>
        <p:xfrm>
          <a:off x="228600" y="1752600"/>
          <a:ext cx="8458200" cy="4202430"/>
        </p:xfrm>
        <a:graphic>
          <a:graphicData uri="http://schemas.openxmlformats.org/drawingml/2006/table">
            <a:tbl>
              <a:tblPr firstRow="1" bandRow="1">
                <a:tableStyleId>{74C1A8A3-306A-4EB7-A6B1-4F7E0EB9C5D6}</a:tableStyleId>
              </a:tblPr>
              <a:tblGrid>
                <a:gridCol w="4038600"/>
                <a:gridCol w="4419600"/>
              </a:tblGrid>
              <a:tr h="628650">
                <a:tc>
                  <a:txBody>
                    <a:bodyPr/>
                    <a:lstStyle/>
                    <a:p>
                      <a:r>
                        <a:rPr lang="kk-KZ" sz="1000" b="1" kern="1200" dirty="0" smtClean="0">
                          <a:solidFill>
                            <a:schemeClr val="lt1"/>
                          </a:solidFill>
                          <a:effectLst/>
                          <a:latin typeface="+mn-lt"/>
                          <a:ea typeface="+mn-ea"/>
                          <a:cs typeface="+mn-cs"/>
                        </a:rPr>
                        <a:t>«Астана» халықаралық қаржы орталығы туралы» 2015 жылғы 7 желтоқсандағы № 438-V Қазақстан Республикасының Конституциялық Заңының 22-бабының 2-тармағына сәйкес (2015 жылғы 20 желтоқсаннан бастап қолданысқа енгізілді) «Алматы қаласының өңірлік қаржы орталығы туралы» 2006 жылғы 5 маусымдағы Қазақстан Республикасы Заңының күші жойылды деп танылды. </a:t>
                      </a:r>
                    </a:p>
                    <a:p>
                      <a:endParaRPr lang="kk-KZ" sz="1000" b="1" kern="1200" dirty="0" smtClean="0">
                        <a:solidFill>
                          <a:schemeClr val="lt1"/>
                        </a:solidFill>
                        <a:effectLst/>
                        <a:latin typeface="+mn-lt"/>
                        <a:ea typeface="+mn-ea"/>
                        <a:cs typeface="+mn-cs"/>
                      </a:endParaRPr>
                    </a:p>
                    <a:p>
                      <a:r>
                        <a:rPr lang="kk-KZ" sz="1000" b="1" kern="1200" dirty="0" smtClean="0">
                          <a:solidFill>
                            <a:schemeClr val="lt1"/>
                          </a:solidFill>
                          <a:effectLst/>
                          <a:latin typeface="+mn-lt"/>
                          <a:ea typeface="+mn-ea"/>
                          <a:cs typeface="+mn-cs"/>
                        </a:rPr>
                        <a:t>Осыған байланысты, Ұлттық Банктің құзыретінен 4 мемлекеттік көрсетілетін қызмет алып тасталды:</a:t>
                      </a:r>
                      <a:endParaRPr lang="ru-RU" sz="1000" b="1" kern="1200" dirty="0">
                        <a:solidFill>
                          <a:schemeClr val="lt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kk-KZ" sz="1000" b="1" kern="1200" dirty="0" smtClean="0">
                          <a:solidFill>
                            <a:schemeClr val="lt1"/>
                          </a:solidFill>
                          <a:effectLst/>
                          <a:latin typeface="+mn-lt"/>
                          <a:ea typeface="+mn-ea"/>
                          <a:cs typeface="+mn-cs"/>
                        </a:rPr>
                        <a:t>«Қазақстан Республикасының кейбір заңнамалық актілеріне екінші деңгейдегі банктердің жұмыс істемейтін кредиттері мен активтері, қаржылық қызметтер көрсету және қаржы ұйымдары мен Қазақстан Республикасы Ұлттық Банкінің қызметі мәселелері бойынша өзгерістер мен толықтырулар енгізу туралы» 2015 жылғы 24 қарашадағы № 422-V Қазақстан Республикасының Заңының  (бұдан әрі  – Заң) (2016 жылғы 1 қаңтардан бастап қолданысқа енгізілді) 1-бабының  24-тармағының 5), 25-тармағының 33) және  41) тармақшаларына сәйкес ҚР ҰБ-ның құзыретінен 3 мемлекеттік көрсетілетін қызмет алып тасталды:</a:t>
                      </a:r>
                      <a:endParaRPr lang="ru-RU" sz="1000" b="1" kern="1200" dirty="0">
                        <a:solidFill>
                          <a:schemeClr val="lt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28650">
                <a:tc>
                  <a:txBody>
                    <a:bodyPr/>
                    <a:lstStyle/>
                    <a:p>
                      <a:r>
                        <a:rPr lang="kk-KZ" sz="1000" kern="1200" dirty="0" smtClean="0">
                          <a:solidFill>
                            <a:schemeClr val="dk1"/>
                          </a:solidFill>
                          <a:effectLst/>
                          <a:latin typeface="+mn-lt"/>
                          <a:ea typeface="+mn-ea"/>
                          <a:cs typeface="+mn-cs"/>
                        </a:rPr>
                        <a:t>- «Алматы қаласы өңірлік қаржы орталығының арнайы сауда алаңына рұқсат алған бағалы қағаздар эмитенттерінің қаржылық есептілігінің аудитіне шығындарды өтеу»;</a:t>
                      </a:r>
                      <a:endParaRPr lang="ru-RU" sz="1000" kern="1200" dirty="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kk-KZ" sz="1000" kern="1200" dirty="0" smtClean="0">
                          <a:solidFill>
                            <a:schemeClr val="dk1"/>
                          </a:solidFill>
                          <a:effectLst/>
                          <a:latin typeface="+mn-lt"/>
                          <a:ea typeface="+mn-ea"/>
                          <a:cs typeface="+mn-cs"/>
                        </a:rPr>
                        <a:t>- «Мүлікті (зияткерлік меншік объектілерін, материалдық емес активтердің құнын қоспағанда) бағалау жөніндегі қызметті жүзеге асыруға лицензиясы бар жеке немесе заңды тұлғаны аккредиттеу»;</a:t>
                      </a:r>
                      <a:endParaRPr lang="ru-RU" sz="1000" kern="1200" dirty="0" smtClean="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28650">
                <a:tc>
                  <a:txBody>
                    <a:bodyPr/>
                    <a:lstStyle/>
                    <a:p>
                      <a:r>
                        <a:rPr lang="kk-KZ" sz="1000" kern="1200" dirty="0" smtClean="0">
                          <a:solidFill>
                            <a:schemeClr val="dk1"/>
                          </a:solidFill>
                          <a:effectLst/>
                          <a:latin typeface="+mn-lt"/>
                          <a:ea typeface="+mn-ea"/>
                          <a:cs typeface="+mn-cs"/>
                        </a:rPr>
                        <a:t>- «Алматы қаласы өңірлік қаржы орталығының қатысушы заңды тұлғаларын мемлекеттік тіркеу (қайта тіркеу)»;</a:t>
                      </a:r>
                      <a:endParaRPr lang="ru-RU" sz="1000" kern="1200" dirty="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kk-KZ" sz="1000" kern="1200" dirty="0" smtClean="0">
                          <a:solidFill>
                            <a:schemeClr val="dk1"/>
                          </a:solidFill>
                          <a:effectLst/>
                          <a:latin typeface="+mn-lt"/>
                          <a:ea typeface="+mn-ea"/>
                          <a:cs typeface="+mn-cs"/>
                        </a:rPr>
                        <a:t>- «Тіркеушінің қағидалар жиынтығын келісу»; </a:t>
                      </a:r>
                      <a:endParaRPr lang="ru-RU" sz="800" kern="1200" dirty="0" smtClean="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28650">
                <a:tc>
                  <a:txBody>
                    <a:bodyPr/>
                    <a:lstStyle/>
                    <a:p>
                      <a:r>
                        <a:rPr lang="kk-KZ" sz="1000" kern="1200" dirty="0" smtClean="0">
                          <a:solidFill>
                            <a:schemeClr val="dk1"/>
                          </a:solidFill>
                          <a:effectLst/>
                          <a:latin typeface="+mn-lt"/>
                          <a:ea typeface="+mn-ea"/>
                          <a:cs typeface="+mn-cs"/>
                        </a:rPr>
                        <a:t>- «Алматы қаласының өңірлік қаржы орталығында қызметті жүзеге асыру үшін Қазақстан Республикасының аумағына келген шетелдіктерге және азаматтығы жоқ адамдарға виза беру туралы қолдаухат»;</a:t>
                      </a:r>
                      <a:endParaRPr lang="ru-RU" sz="1000" kern="1200" dirty="0" smtClean="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kk-KZ" sz="1000" kern="1200" dirty="0" smtClean="0">
                          <a:solidFill>
                            <a:schemeClr val="dk1"/>
                          </a:solidFill>
                          <a:effectLst/>
                          <a:latin typeface="+mn-lt"/>
                          <a:ea typeface="+mn-ea"/>
                          <a:cs typeface="+mn-cs"/>
                        </a:rPr>
                        <a:t>- «Қаржылық құралдармен мәміле бойынша клирингтік қызметті жүзеге асыру қағидаларын келісу»;</a:t>
                      </a:r>
                      <a:endParaRPr lang="ru-RU" sz="800" kern="1200" dirty="0" smtClean="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28650">
                <a:tc>
                  <a:txBody>
                    <a:bodyPr/>
                    <a:lstStyle/>
                    <a:p>
                      <a:r>
                        <a:rPr lang="kk-KZ" sz="1000" kern="1200" dirty="0" smtClean="0">
                          <a:solidFill>
                            <a:schemeClr val="dk1"/>
                          </a:solidFill>
                          <a:effectLst/>
                          <a:latin typeface="+mn-lt"/>
                          <a:ea typeface="+mn-ea"/>
                          <a:cs typeface="+mn-cs"/>
                        </a:rPr>
                        <a:t>- «Мемлекеттік органдарға беру үшін Алматы қаласы өңірлік қаржы орталығы қатысушыларының құжаттамасын ағылшын тілінен қазақ және орыс тілдеріне аудару»;</a:t>
                      </a:r>
                      <a:endParaRPr lang="ru-RU" sz="1000" kern="1200" dirty="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ru-RU" sz="1000" dirty="0"/>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580931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AutoShape 4"/>
          <p:cNvSpPr>
            <a:spLocks noChangeArrowheads="1"/>
          </p:cNvSpPr>
          <p:nvPr/>
        </p:nvSpPr>
        <p:spPr bwMode="auto">
          <a:xfrm>
            <a:off x="228600" y="838200"/>
            <a:ext cx="8458200" cy="609600"/>
          </a:xfrm>
          <a:prstGeom prst="roundRect">
            <a:avLst>
              <a:gd name="adj" fmla="val 16667"/>
            </a:avLst>
          </a:prstGeom>
          <a:ln>
            <a:headEnd/>
            <a:tailEnd/>
          </a:ln>
          <a:effectLst>
            <a:outerShdw blurRad="50800" dist="38100" algn="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kk-KZ" sz="1400" b="1" dirty="0"/>
              <a:t>Мемлекеттік қызметтер көрсету процестерін нормативтік-құқықтық </a:t>
            </a:r>
          </a:p>
          <a:p>
            <a:pPr algn="ctr">
              <a:defRPr/>
            </a:pPr>
            <a:r>
              <a:rPr lang="kk-KZ" sz="1400" b="1" dirty="0"/>
              <a:t>жетілдіру мақсатында мынадай іс-шаралар өткізілді</a:t>
            </a:r>
            <a:r>
              <a:rPr lang="ru-RU" sz="1400" b="1" dirty="0"/>
              <a:t> :</a:t>
            </a:r>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dirty="0"/>
              <a:t>III</a:t>
            </a:r>
            <a:r>
              <a:rPr lang="ru-RU" sz="2000" b="1" cap="none" dirty="0"/>
              <a:t>. </a:t>
            </a:r>
            <a:r>
              <a:rPr lang="kk-KZ" sz="2000" b="1" cap="none" dirty="0">
                <a:latin typeface="Arial" charset="0"/>
              </a:rPr>
              <a:t>МЕМЛЕКЕТТІК ҚЫЗМЕТТЕР КӨРСЕТУ ПРОЦЕСТЕРІН НОРМАТИВТІК-ҚҰҚЫҚТЫҚ ЖЕТІЛДІРУ</a:t>
            </a:r>
            <a:r>
              <a:rPr lang="en-US" sz="2000" b="1" cap="none" dirty="0">
                <a:latin typeface="Arial" charset="0"/>
              </a:rPr>
              <a:t> </a:t>
            </a:r>
            <a:r>
              <a:rPr lang="kk-KZ" sz="2000" b="1" cap="none" dirty="0">
                <a:latin typeface="Arial" charset="0"/>
              </a:rPr>
              <a:t>ҚЫЗМЕТІ</a:t>
            </a:r>
            <a:endParaRPr lang="ru-RU" sz="2000" b="1" cap="none" dirty="0" smtClean="0"/>
          </a:p>
        </p:txBody>
      </p:sp>
      <p:graphicFrame>
        <p:nvGraphicFramePr>
          <p:cNvPr id="2" name="Таблица 1"/>
          <p:cNvGraphicFramePr>
            <a:graphicFrameLocks noGrp="1"/>
          </p:cNvGraphicFramePr>
          <p:nvPr>
            <p:extLst>
              <p:ext uri="{D42A27DB-BD31-4B8C-83A1-F6EECF244321}">
                <p14:modId xmlns:p14="http://schemas.microsoft.com/office/powerpoint/2010/main" val="713424276"/>
              </p:ext>
            </p:extLst>
          </p:nvPr>
        </p:nvGraphicFramePr>
        <p:xfrm>
          <a:off x="228600" y="1472687"/>
          <a:ext cx="4896928" cy="5083167"/>
        </p:xfrm>
        <a:graphic>
          <a:graphicData uri="http://schemas.openxmlformats.org/drawingml/2006/table">
            <a:tbl>
              <a:tblPr firstRow="1" bandRow="1">
                <a:tableStyleId>{74C1A8A3-306A-4EB7-A6B1-4F7E0EB9C5D6}</a:tableStyleId>
              </a:tblPr>
              <a:tblGrid>
                <a:gridCol w="4896928"/>
              </a:tblGrid>
              <a:tr h="708033">
                <a:tc>
                  <a:txBody>
                    <a:bodyPr/>
                    <a:lstStyle/>
                    <a:p>
                      <a:r>
                        <a:rPr lang="kk-KZ" sz="1000" b="1" kern="1200" dirty="0" smtClean="0">
                          <a:solidFill>
                            <a:schemeClr val="lt1"/>
                          </a:solidFill>
                          <a:effectLst/>
                          <a:latin typeface="+mn-lt"/>
                          <a:ea typeface="+mn-ea"/>
                          <a:cs typeface="+mn-cs"/>
                        </a:rPr>
                        <a:t>«Қазақстан Республикасының кейбір заңнамалық актілеріне рұқсат беру құжаттарын қысқарту және рұқсат беру рәсімдерін оңайлату мәселелері бойынша өзгерістер мен толықтырулар енгізу туралы» ҚР Заңының </a:t>
                      </a:r>
                      <a:br>
                        <a:rPr lang="kk-KZ" sz="1000" b="1" kern="1200" dirty="0" smtClean="0">
                          <a:solidFill>
                            <a:schemeClr val="lt1"/>
                          </a:solidFill>
                          <a:effectLst/>
                          <a:latin typeface="+mn-lt"/>
                          <a:ea typeface="+mn-ea"/>
                          <a:cs typeface="+mn-cs"/>
                        </a:rPr>
                      </a:br>
                      <a:r>
                        <a:rPr lang="kk-KZ" sz="1000" b="1" kern="1200" dirty="0" smtClean="0">
                          <a:solidFill>
                            <a:schemeClr val="lt1"/>
                          </a:solidFill>
                          <a:effectLst/>
                          <a:latin typeface="+mn-lt"/>
                          <a:ea typeface="+mn-ea"/>
                          <a:cs typeface="+mn-cs"/>
                        </a:rPr>
                        <a:t>46-тармағына сәйкес:</a:t>
                      </a:r>
                      <a:endParaRPr lang="ru-RU" sz="1000" b="1" kern="1200" dirty="0">
                        <a:solidFill>
                          <a:schemeClr val="lt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58346">
                <a:tc>
                  <a:txBody>
                    <a:bodyPr/>
                    <a:lstStyle/>
                    <a:p>
                      <a:r>
                        <a:rPr lang="kk-KZ" sz="950" kern="1200" dirty="0" smtClean="0">
                          <a:solidFill>
                            <a:schemeClr val="dk1"/>
                          </a:solidFill>
                          <a:effectLst/>
                          <a:latin typeface="+mn-lt"/>
                          <a:ea typeface="+mn-ea"/>
                          <a:cs typeface="+mn-cs"/>
                        </a:rPr>
                        <a:t>- «Қаржы ұйымының қаржы қызметтерін тұтынушыларға қаржы өнімдерін ұсынуы үшін келісім беру, сондай-ақ </a:t>
                      </a:r>
                      <a:r>
                        <a:rPr lang="kk-KZ" sz="950" kern="1200" dirty="0" err="1" smtClean="0">
                          <a:solidFill>
                            <a:schemeClr val="dk1"/>
                          </a:solidFill>
                          <a:effectLst/>
                          <a:latin typeface="+mn-lt"/>
                          <a:ea typeface="+mn-ea"/>
                          <a:cs typeface="+mn-cs"/>
                        </a:rPr>
                        <a:t>микроқаржы</a:t>
                      </a:r>
                      <a:r>
                        <a:rPr lang="kk-KZ" sz="950" kern="1200" dirty="0" smtClean="0">
                          <a:solidFill>
                            <a:schemeClr val="dk1"/>
                          </a:solidFill>
                          <a:effectLst/>
                          <a:latin typeface="+mn-lt"/>
                          <a:ea typeface="+mn-ea"/>
                          <a:cs typeface="+mn-cs"/>
                        </a:rPr>
                        <a:t> ұйымының микрокредиттер ұсынуы үшін келісім беру» </a:t>
                      </a:r>
                      <a:r>
                        <a:rPr lang="kk-KZ" sz="950" b="1" kern="1200" dirty="0" smtClean="0">
                          <a:solidFill>
                            <a:schemeClr val="dk1"/>
                          </a:solidFill>
                          <a:effectLst/>
                          <a:latin typeface="+mn-lt"/>
                          <a:ea typeface="+mn-ea"/>
                          <a:cs typeface="+mn-cs"/>
                        </a:rPr>
                        <a:t>мемлекеттік көрсетілетін қызмет алып тасталды; </a:t>
                      </a:r>
                      <a:endParaRPr lang="ru-RU" sz="950" b="1" kern="1200" dirty="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69698">
                <a:tc>
                  <a:txBody>
                    <a:bodyPr/>
                    <a:lstStyle/>
                    <a:p>
                      <a:r>
                        <a:rPr lang="kk-KZ" sz="950" kern="1200" dirty="0" smtClean="0">
                          <a:solidFill>
                            <a:schemeClr val="dk1"/>
                          </a:solidFill>
                          <a:effectLst/>
                          <a:latin typeface="+mn-lt"/>
                          <a:ea typeface="+mn-ea"/>
                          <a:cs typeface="+mn-cs"/>
                        </a:rPr>
                        <a:t>- «Кредиттік бюро қызметін жүзеге асыруға лицензия беру» </a:t>
                      </a:r>
                      <a:r>
                        <a:rPr lang="kk-KZ" sz="950" b="1" kern="1200" dirty="0" smtClean="0">
                          <a:solidFill>
                            <a:schemeClr val="dk1"/>
                          </a:solidFill>
                          <a:effectLst/>
                          <a:latin typeface="+mn-lt"/>
                          <a:ea typeface="+mn-ea"/>
                          <a:cs typeface="+mn-cs"/>
                        </a:rPr>
                        <a:t>мемлекеттік көрсетілетін қызметтің атауы</a:t>
                      </a:r>
                      <a:r>
                        <a:rPr lang="kk-KZ" sz="950" kern="1200" dirty="0" smtClean="0">
                          <a:solidFill>
                            <a:schemeClr val="dk1"/>
                          </a:solidFill>
                          <a:effectLst/>
                          <a:latin typeface="+mn-lt"/>
                          <a:ea typeface="+mn-ea"/>
                          <a:cs typeface="+mn-cs"/>
                        </a:rPr>
                        <a:t> «Кредиттік бюро қызметін жүзеге асыру құқығына рұқсат және кредиттік тарихтардың деректер базасын, пайдаланылатын ақпараттық жүйелерді қорғау және олардың сақталуын қамтамасыз ету жөніндегі кредиттік бюроға және үй-жайларға қойылатын талаптарға кредиттік бюроның сәйкестігі туралы актіні беру» </a:t>
                      </a:r>
                      <a:r>
                        <a:rPr lang="kk-KZ" sz="950" b="1" kern="1200" dirty="0" smtClean="0">
                          <a:solidFill>
                            <a:schemeClr val="dk1"/>
                          </a:solidFill>
                          <a:effectLst/>
                          <a:latin typeface="+mn-lt"/>
                          <a:ea typeface="+mn-ea"/>
                          <a:cs typeface="+mn-cs"/>
                        </a:rPr>
                        <a:t>деп өзгертілді</a:t>
                      </a:r>
                      <a:r>
                        <a:rPr lang="kk-KZ" sz="950" kern="1200" dirty="0" smtClean="0">
                          <a:solidFill>
                            <a:schemeClr val="dk1"/>
                          </a:solidFill>
                          <a:effectLst/>
                          <a:latin typeface="+mn-lt"/>
                          <a:ea typeface="+mn-ea"/>
                          <a:cs typeface="+mn-cs"/>
                        </a:rPr>
                        <a:t>;</a:t>
                      </a:r>
                      <a:endParaRPr lang="ru-RU" sz="950" kern="1200" dirty="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77250">
                <a:tc>
                  <a:txBody>
                    <a:bodyPr/>
                    <a:lstStyle/>
                    <a:p>
                      <a:pPr indent="0" algn="just">
                        <a:spcAft>
                          <a:spcPts val="0"/>
                        </a:spcAft>
                      </a:pPr>
                      <a:r>
                        <a:rPr lang="kk-KZ" sz="950" kern="1200" dirty="0" smtClean="0">
                          <a:solidFill>
                            <a:schemeClr val="dk1"/>
                          </a:solidFill>
                          <a:effectLst/>
                          <a:latin typeface="+mn-lt"/>
                          <a:ea typeface="+mn-ea"/>
                          <a:cs typeface="+mn-cs"/>
                        </a:rPr>
                        <a:t>- «Кредиттік бюроның пайдалануына кредиттік тарихтардың деректер базасын басқару жүйесін енгізу актісін беру» </a:t>
                      </a:r>
                      <a:r>
                        <a:rPr lang="kk-KZ" sz="950" b="1" kern="1200" dirty="0" smtClean="0">
                          <a:solidFill>
                            <a:schemeClr val="dk1"/>
                          </a:solidFill>
                          <a:effectLst/>
                          <a:latin typeface="+mn-lt"/>
                          <a:ea typeface="+mn-ea"/>
                          <a:cs typeface="+mn-cs"/>
                        </a:rPr>
                        <a:t>мемлекеттік көрсетілетін қызметтің атауы </a:t>
                      </a:r>
                      <a:r>
                        <a:rPr lang="kk-KZ" sz="950" kern="1200" dirty="0" smtClean="0">
                          <a:solidFill>
                            <a:schemeClr val="dk1"/>
                          </a:solidFill>
                          <a:effectLst/>
                          <a:latin typeface="+mn-lt"/>
                          <a:ea typeface="+mn-ea"/>
                          <a:cs typeface="+mn-cs"/>
                        </a:rPr>
                        <a:t>«Кредиттік тарихтардың деректер базасын басқару жүйесін кредиттік бюроның өнеркәсіптік пайдалануына енгізу актісін беру» </a:t>
                      </a:r>
                      <a:r>
                        <a:rPr lang="kk-KZ" sz="950" b="1" kern="1200" dirty="0" smtClean="0">
                          <a:solidFill>
                            <a:schemeClr val="dk1"/>
                          </a:solidFill>
                          <a:effectLst/>
                          <a:latin typeface="+mn-lt"/>
                          <a:ea typeface="+mn-ea"/>
                          <a:cs typeface="+mn-cs"/>
                        </a:rPr>
                        <a:t>деп өзгертілді</a:t>
                      </a:r>
                      <a:r>
                        <a:rPr lang="kk-KZ" sz="950" kern="1200" dirty="0" smtClean="0">
                          <a:solidFill>
                            <a:schemeClr val="dk1"/>
                          </a:solidFill>
                          <a:effectLst/>
                          <a:latin typeface="+mn-lt"/>
                          <a:ea typeface="+mn-ea"/>
                          <a:cs typeface="+mn-cs"/>
                        </a:rPr>
                        <a:t>;</a:t>
                      </a:r>
                      <a:endParaRPr lang="ru-RU" sz="950" kern="1200" dirty="0" smtClean="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77250">
                <a:tc>
                  <a:txBody>
                    <a:bodyPr/>
                    <a:lstStyle/>
                    <a:p>
                      <a:r>
                        <a:rPr lang="kk-KZ" sz="950" kern="1200" dirty="0" smtClean="0">
                          <a:solidFill>
                            <a:schemeClr val="dk1"/>
                          </a:solidFill>
                          <a:effectLst/>
                          <a:latin typeface="+mn-lt"/>
                          <a:ea typeface="+mn-ea"/>
                          <a:cs typeface="+mn-cs"/>
                        </a:rPr>
                        <a:t>- «Ислам банктері жүзеге асыратын банк операцияларына лицензия беру» </a:t>
                      </a:r>
                      <a:r>
                        <a:rPr lang="kk-KZ" sz="950" b="1" kern="1200" dirty="0" smtClean="0">
                          <a:solidFill>
                            <a:schemeClr val="dk1"/>
                          </a:solidFill>
                          <a:effectLst/>
                          <a:latin typeface="+mn-lt"/>
                          <a:ea typeface="+mn-ea"/>
                          <a:cs typeface="+mn-cs"/>
                        </a:rPr>
                        <a:t>мемлекеттік көрсетілетін қызметтің атауы </a:t>
                      </a:r>
                      <a:r>
                        <a:rPr lang="kk-KZ" sz="950" kern="1200" dirty="0" smtClean="0">
                          <a:solidFill>
                            <a:schemeClr val="dk1"/>
                          </a:solidFill>
                          <a:effectLst/>
                          <a:latin typeface="+mn-lt"/>
                          <a:ea typeface="+mn-ea"/>
                          <a:cs typeface="+mn-cs"/>
                        </a:rPr>
                        <a:t>«Ислам банктері жүзеге асыратын банктік және өзге операцияларды жүргізуге лицензия беру» </a:t>
                      </a:r>
                      <a:r>
                        <a:rPr lang="kk-KZ" sz="950" b="1" kern="1200" dirty="0" smtClean="0">
                          <a:solidFill>
                            <a:schemeClr val="dk1"/>
                          </a:solidFill>
                          <a:effectLst/>
                          <a:latin typeface="+mn-lt"/>
                          <a:ea typeface="+mn-ea"/>
                          <a:cs typeface="+mn-cs"/>
                        </a:rPr>
                        <a:t>деп өзгертілді</a:t>
                      </a:r>
                      <a:r>
                        <a:rPr lang="kk-KZ" sz="950" kern="1200" dirty="0" smtClean="0">
                          <a:solidFill>
                            <a:schemeClr val="dk1"/>
                          </a:solidFill>
                          <a:effectLst/>
                          <a:latin typeface="+mn-lt"/>
                          <a:ea typeface="+mn-ea"/>
                          <a:cs typeface="+mn-cs"/>
                        </a:rPr>
                        <a:t>;</a:t>
                      </a:r>
                      <a:endParaRPr lang="ru-RU" sz="950" kern="1200" dirty="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12687">
                <a:tc>
                  <a:txBody>
                    <a:bodyPr/>
                    <a:lstStyle/>
                    <a:p>
                      <a:pPr marL="171450" indent="-171450">
                        <a:buFontTx/>
                        <a:buChar char="-"/>
                      </a:pPr>
                      <a:r>
                        <a:rPr lang="kk-KZ" sz="950" b="1" kern="1200" dirty="0" smtClean="0">
                          <a:solidFill>
                            <a:schemeClr val="dk1"/>
                          </a:solidFill>
                          <a:effectLst/>
                          <a:latin typeface="+mn-lt"/>
                          <a:ea typeface="+mn-ea"/>
                          <a:cs typeface="+mn-cs"/>
                        </a:rPr>
                        <a:t>екі мемлекеттік көрсетілетін қызмет бір мемлекеттік көрсетілетін қызметке біріктірілді:</a:t>
                      </a:r>
                    </a:p>
                    <a:p>
                      <a:pPr marL="0" marR="0" indent="0" algn="l" defTabSz="914400" rtl="0" eaLnBrk="1" fontAlgn="auto" latinLnBrk="0" hangingPunct="1">
                        <a:lnSpc>
                          <a:spcPct val="100000"/>
                        </a:lnSpc>
                        <a:spcBef>
                          <a:spcPts val="0"/>
                        </a:spcBef>
                        <a:spcAft>
                          <a:spcPts val="0"/>
                        </a:spcAft>
                        <a:buClrTx/>
                        <a:buSzTx/>
                        <a:buFontTx/>
                        <a:buNone/>
                        <a:tabLst/>
                        <a:defRPr/>
                      </a:pPr>
                      <a:r>
                        <a:rPr lang="kk-KZ" sz="950" kern="1200" dirty="0" smtClean="0">
                          <a:solidFill>
                            <a:schemeClr val="dk1"/>
                          </a:solidFill>
                          <a:effectLst/>
                          <a:latin typeface="+mn-lt"/>
                          <a:ea typeface="+mn-ea"/>
                          <a:cs typeface="+mn-cs"/>
                        </a:rPr>
                        <a:t>«Банктің және (немесе) банк холдингінің еншілес ұйым құруына немесе сатып алуына рұқсат беру» мен «Банктің және (немесе) банк холдингінің ұйымдардың жарғылық капиталына елеулі қатысуына рұқсат беру»;</a:t>
                      </a:r>
                      <a:endParaRPr lang="ru-RU" sz="950" b="1" kern="1200" dirty="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7725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kk-KZ" sz="950" kern="1200" dirty="0" smtClean="0">
                          <a:solidFill>
                            <a:schemeClr val="dk1"/>
                          </a:solidFill>
                          <a:effectLst/>
                          <a:latin typeface="+mn-lt"/>
                          <a:ea typeface="+mn-ea"/>
                          <a:cs typeface="+mn-cs"/>
                        </a:rPr>
                        <a:t>- </a:t>
                      </a:r>
                      <a:r>
                        <a:rPr lang="kk-KZ" sz="950" b="1" kern="1200" dirty="0" smtClean="0">
                          <a:solidFill>
                            <a:schemeClr val="dk1"/>
                          </a:solidFill>
                          <a:effectLst/>
                          <a:latin typeface="+mn-lt"/>
                          <a:ea typeface="+mn-ea"/>
                          <a:cs typeface="+mn-cs"/>
                        </a:rPr>
                        <a:t>Ұлттық Банктің құзыретіне</a:t>
                      </a:r>
                      <a:r>
                        <a:rPr lang="kk-KZ" sz="950" kern="1200" dirty="0" smtClean="0">
                          <a:solidFill>
                            <a:schemeClr val="dk1"/>
                          </a:solidFill>
                          <a:effectLst/>
                          <a:latin typeface="+mn-lt"/>
                          <a:ea typeface="+mn-ea"/>
                          <a:cs typeface="+mn-cs"/>
                        </a:rPr>
                        <a:t> «Кредиттік тарихтарды қалыптастыру және оларды пайдалану жүйесіне қатысушыларға қойылатын талаптарға сәйкес келу туралы актіні беру (кредиттік тарих </a:t>
                      </a:r>
                      <a:r>
                        <a:rPr lang="kk-KZ" sz="950" kern="1200" dirty="0" err="1" smtClean="0">
                          <a:solidFill>
                            <a:schemeClr val="dk1"/>
                          </a:solidFill>
                          <a:effectLst/>
                          <a:latin typeface="+mn-lt"/>
                          <a:ea typeface="+mn-ea"/>
                          <a:cs typeface="+mn-cs"/>
                        </a:rPr>
                        <a:t>субъектісін</a:t>
                      </a:r>
                      <a:r>
                        <a:rPr lang="kk-KZ" sz="950" kern="1200" dirty="0" smtClean="0">
                          <a:solidFill>
                            <a:schemeClr val="dk1"/>
                          </a:solidFill>
                          <a:effectLst/>
                          <a:latin typeface="+mn-lt"/>
                          <a:ea typeface="+mn-ea"/>
                          <a:cs typeface="+mn-cs"/>
                        </a:rPr>
                        <a:t> қоспағанда)» </a:t>
                      </a:r>
                      <a:r>
                        <a:rPr lang="kk-KZ" sz="950" b="1" kern="1200" dirty="0" smtClean="0">
                          <a:solidFill>
                            <a:schemeClr val="dk1"/>
                          </a:solidFill>
                          <a:effectLst/>
                          <a:latin typeface="+mn-lt"/>
                          <a:ea typeface="+mn-ea"/>
                          <a:cs typeface="+mn-cs"/>
                        </a:rPr>
                        <a:t>екінші санаттағы рұқсат жатқызылды</a:t>
                      </a:r>
                      <a:endParaRPr lang="ru-RU" sz="950" kern="1200" dirty="0" smtClean="0">
                        <a:solidFill>
                          <a:schemeClr val="dk1"/>
                        </a:solidFill>
                        <a:effectLst/>
                        <a:latin typeface="+mn-lt"/>
                        <a:ea typeface="+mn-ea"/>
                        <a:cs typeface="+mn-cs"/>
                      </a:endParaRPr>
                    </a:p>
                  </a:txBody>
                  <a:tcP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3" name="Таблица 2"/>
          <p:cNvGraphicFramePr>
            <a:graphicFrameLocks noGrp="1"/>
          </p:cNvGraphicFramePr>
          <p:nvPr>
            <p:extLst>
              <p:ext uri="{D42A27DB-BD31-4B8C-83A1-F6EECF244321}">
                <p14:modId xmlns:p14="http://schemas.microsoft.com/office/powerpoint/2010/main" val="1886275425"/>
              </p:ext>
            </p:extLst>
          </p:nvPr>
        </p:nvGraphicFramePr>
        <p:xfrm>
          <a:off x="5125528" y="1469571"/>
          <a:ext cx="3789872" cy="5083628"/>
        </p:xfrm>
        <a:graphic>
          <a:graphicData uri="http://schemas.openxmlformats.org/drawingml/2006/table">
            <a:tbl>
              <a:tblPr firstRow="1" bandRow="1">
                <a:tableStyleId>{74C1A8A3-306A-4EB7-A6B1-4F7E0EB9C5D6}</a:tableStyleId>
              </a:tblPr>
              <a:tblGrid>
                <a:gridCol w="3789872"/>
              </a:tblGrid>
              <a:tr h="692793">
                <a:tc>
                  <a:txBody>
                    <a:bodyPr/>
                    <a:lstStyle/>
                    <a:p>
                      <a:r>
                        <a:rPr lang="kk-KZ" sz="1000" b="1" kern="1200" dirty="0" smtClean="0">
                          <a:solidFill>
                            <a:schemeClr val="lt1"/>
                          </a:solidFill>
                          <a:effectLst/>
                          <a:latin typeface="+mn-lt"/>
                          <a:ea typeface="+mn-ea"/>
                          <a:cs typeface="+mn-cs"/>
                        </a:rPr>
                        <a:t>Тізілімді оңтайландыру мақсатында:</a:t>
                      </a:r>
                      <a:endParaRPr lang="ru-RU" sz="1000" b="1" kern="1200" dirty="0">
                        <a:solidFill>
                          <a:schemeClr val="lt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65524">
                <a:tc>
                  <a:txBody>
                    <a:bodyPr/>
                    <a:lstStyle/>
                    <a:p>
                      <a:r>
                        <a:rPr lang="kk-KZ" sz="950" b="1" kern="1200" dirty="0" smtClean="0">
                          <a:solidFill>
                            <a:schemeClr val="dk1"/>
                          </a:solidFill>
                          <a:effectLst/>
                          <a:latin typeface="+mn-lt"/>
                          <a:ea typeface="+mn-ea"/>
                          <a:cs typeface="+mn-cs"/>
                        </a:rPr>
                        <a:t>- екі мемлекеттік көрсетілетін қызмет біреуге біріктірілді:</a:t>
                      </a:r>
                      <a:endParaRPr lang="ru-RU" sz="950" b="1" kern="1200" dirty="0" smtClean="0">
                        <a:solidFill>
                          <a:schemeClr val="dk1"/>
                        </a:solidFill>
                        <a:effectLst/>
                        <a:latin typeface="+mn-lt"/>
                        <a:ea typeface="+mn-ea"/>
                        <a:cs typeface="+mn-cs"/>
                      </a:endParaRPr>
                    </a:p>
                    <a:p>
                      <a:r>
                        <a:rPr lang="kk-KZ" sz="950" kern="1200" dirty="0" smtClean="0">
                          <a:solidFill>
                            <a:schemeClr val="dk1"/>
                          </a:solidFill>
                          <a:effectLst/>
                          <a:latin typeface="+mn-lt"/>
                          <a:ea typeface="+mn-ea"/>
                          <a:cs typeface="+mn-cs"/>
                        </a:rPr>
                        <a:t>«Қаржы ұйымдарының, банк, сақтандыру холдингтерінің басшы қызметкерлерін сайлауға (тағайындауға) келісім беру» мен «Сақтандыру төлемдеріне кепілдік беру қоры» акционерлік қоғамының басшы қызметкерлерін сайлауға (тағайындауға) келісім беру»;</a:t>
                      </a:r>
                      <a:endParaRPr lang="ru-RU" sz="950" kern="1200" dirty="0" smtClean="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65524">
                <a:tc>
                  <a:txBody>
                    <a:bodyPr/>
                    <a:lstStyle/>
                    <a:p>
                      <a:r>
                        <a:rPr lang="kk-KZ" sz="950" b="1" kern="1200" dirty="0" smtClean="0">
                          <a:solidFill>
                            <a:schemeClr val="dk1"/>
                          </a:solidFill>
                          <a:effectLst/>
                          <a:latin typeface="+mn-lt"/>
                          <a:ea typeface="+mn-ea"/>
                          <a:cs typeface="+mn-cs"/>
                        </a:rPr>
                        <a:t>- сегіз мемлекеттік көрсетілетін қызмет төрт мемлекеттік көрсетілетін қызметке біріктірілді:</a:t>
                      </a:r>
                      <a:endParaRPr lang="ru-RU" sz="950" b="1" kern="1200" dirty="0" smtClean="0">
                        <a:solidFill>
                          <a:schemeClr val="dk1"/>
                        </a:solidFill>
                        <a:effectLst/>
                        <a:latin typeface="+mn-lt"/>
                        <a:ea typeface="+mn-ea"/>
                        <a:cs typeface="+mn-cs"/>
                      </a:endParaRPr>
                    </a:p>
                    <a:p>
                      <a:r>
                        <a:rPr lang="kk-KZ" sz="950" kern="1200" dirty="0" smtClean="0">
                          <a:solidFill>
                            <a:schemeClr val="dk1"/>
                          </a:solidFill>
                          <a:effectLst/>
                          <a:latin typeface="+mn-lt"/>
                          <a:ea typeface="+mn-ea"/>
                          <a:cs typeface="+mn-cs"/>
                        </a:rPr>
                        <a:t>«Өмірді сақтандыру» саласы бойынша қызметті жүзеге асыруға лицензия беру» мен «Өмірді сақтандыру» саласы бойынша исламдық сақтандыру қызметін жүзеге асыру құқығына лицензия беру»;</a:t>
                      </a:r>
                      <a:endParaRPr lang="ru-RU" sz="95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19929">
                <a:tc>
                  <a:txBody>
                    <a:bodyPr/>
                    <a:lstStyle/>
                    <a:p>
                      <a:r>
                        <a:rPr lang="kk-KZ" sz="950" kern="1200" dirty="0" smtClean="0">
                          <a:solidFill>
                            <a:schemeClr val="dk1"/>
                          </a:solidFill>
                          <a:effectLst/>
                          <a:latin typeface="+mn-lt"/>
                          <a:ea typeface="+mn-ea"/>
                          <a:cs typeface="+mn-cs"/>
                        </a:rPr>
                        <a:t>«Жалпы сақтандыру» саласы бойынша исламдық сақтандыру (қайта сақтандыру) қызметін жүзеге асыру құқығына лицензия беру» мен «Жалпы сақтандыру» саласы бойынша исламдық сақтандыру (қайта сақтандыру) қызметін жүзеге асыру құқығына лицензия беру»;</a:t>
                      </a:r>
                      <a:endParaRPr lang="ru-RU" sz="95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1111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950" kern="1200" dirty="0" smtClean="0">
                          <a:solidFill>
                            <a:schemeClr val="dk1"/>
                          </a:solidFill>
                          <a:effectLst/>
                          <a:latin typeface="+mn-lt"/>
                          <a:ea typeface="+mn-ea"/>
                          <a:cs typeface="+mn-cs"/>
                        </a:rPr>
                        <a:t> «Қазақстан Республикасының заңдарында белгіленген және сақтандырудың жекелеген сыныптары болып табылатын міндетті сақтандырудың түрлеріне лицензия беру» мен «Қазақстан Республикасының заңдарында белгіленген және сақтандырудың жекелеген сыныптары болып табылатын міндетті сақтандырудың түрлері бойынша исламдық сақтандыру қызметін жүзеге асыру құқығына лицензия беру»;</a:t>
                      </a:r>
                      <a:endParaRPr lang="ru-RU" sz="950" kern="1200" dirty="0" smtClean="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287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950" kern="1200" dirty="0" smtClean="0">
                          <a:solidFill>
                            <a:schemeClr val="dk1"/>
                          </a:solidFill>
                          <a:effectLst/>
                          <a:latin typeface="+mn-lt"/>
                          <a:ea typeface="+mn-ea"/>
                          <a:cs typeface="+mn-cs"/>
                        </a:rPr>
                        <a:t>«Қайта сақтандыру жөніндегі қызметке лицензия беру» мен «Исламдық қайта сақтандыру жөніндегі қызметті жүзеге асыру құқығына лицензия беру»</a:t>
                      </a:r>
                      <a:endParaRPr lang="ru-RU" sz="950" kern="1200" dirty="0">
                        <a:solidFill>
                          <a:schemeClr val="dk1"/>
                        </a:solidFill>
                        <a:effectLst/>
                        <a:latin typeface="+mn-lt"/>
                        <a:ea typeface="+mn-ea"/>
                        <a:cs typeface="+mn-cs"/>
                      </a:endParaRPr>
                    </a:p>
                  </a:txBody>
                  <a:tcP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26625" name="Номер слайда 5"/>
          <p:cNvSpPr>
            <a:spLocks noGrp="1"/>
          </p:cNvSpPr>
          <p:nvPr>
            <p:ph type="sldNum" sz="quarter" idx="11"/>
          </p:nvPr>
        </p:nvSpPr>
        <p:spPr bwMode="auto">
          <a:xfrm>
            <a:off x="8382000" y="6408751"/>
            <a:ext cx="609600" cy="457200"/>
          </a:xfrm>
          <a:noFill/>
          <a:ln>
            <a:miter lim="800000"/>
            <a:headEnd/>
            <a:tailEnd/>
          </a:ln>
        </p:spPr>
        <p:txBody>
          <a:bodyPr wrap="square" numCol="1" anchorCtr="0" compatLnSpc="1">
            <a:prstTxWarp prst="textNoShape">
              <a:avLst/>
            </a:prstTxWarp>
          </a:bodyPr>
          <a:lstStyle/>
          <a:p>
            <a:fld id="{BD7F716A-A011-477D-915B-E30C70E02BF1}" type="slidenum">
              <a:rPr lang="ru-RU" smtClean="0">
                <a:cs typeface="Arial" charset="0"/>
              </a:rPr>
              <a:pPr/>
              <a:t>13</a:t>
            </a:fld>
            <a:endParaRPr lang="ru-RU" dirty="0" smtClean="0">
              <a:cs typeface="Arial" charset="0"/>
            </a:endParaRPr>
          </a:p>
        </p:txBody>
      </p:sp>
    </p:spTree>
    <p:extLst>
      <p:ext uri="{BB962C8B-B14F-4D97-AF65-F5344CB8AC3E}">
        <p14:creationId xmlns:p14="http://schemas.microsoft.com/office/powerpoint/2010/main" val="18079532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7"/>
          <p:cNvSpPr>
            <a:spLocks noChangeArrowheads="1"/>
          </p:cNvSpPr>
          <p:nvPr/>
        </p:nvSpPr>
        <p:spPr bwMode="auto">
          <a:xfrm>
            <a:off x="4190999" y="5867400"/>
            <a:ext cx="4412687" cy="914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r>
              <a:rPr lang="kk-KZ" sz="1100" b="1" dirty="0"/>
              <a:t>Тексерулер нәтижелері бойынша мемлекеттік қызметтерді көрсету тәртібін және оларды көрсету мерзімдерін бұзу жағдайлары</a:t>
            </a:r>
            <a:r>
              <a:rPr lang="kk-KZ" sz="1100" dirty="0"/>
              <a:t>, сондай-ақ көрсетілетін қызмет алушылар тарапынан көрсетілген мемлекеттік қызметтің сапасына шағымдар </a:t>
            </a:r>
            <a:r>
              <a:rPr lang="kk-KZ" sz="1100" b="1" dirty="0"/>
              <a:t>анықталған жоқ. </a:t>
            </a:r>
            <a:endParaRPr lang="ru-RU" sz="1100" b="1" dirty="0"/>
          </a:p>
        </p:txBody>
      </p:sp>
      <p:sp>
        <p:nvSpPr>
          <p:cNvPr id="27649" name="Номер слайда 5"/>
          <p:cNvSpPr>
            <a:spLocks noGrp="1"/>
          </p:cNvSpPr>
          <p:nvPr>
            <p:ph type="sldNum" sz="quarter" idx="11"/>
          </p:nvPr>
        </p:nvSpPr>
        <p:spPr bwMode="auto">
          <a:xfrm>
            <a:off x="8515350" y="6315075"/>
            <a:ext cx="609600" cy="457200"/>
          </a:xfrm>
          <a:noFill/>
          <a:ln>
            <a:miter lim="800000"/>
            <a:headEnd/>
            <a:tailEnd/>
          </a:ln>
        </p:spPr>
        <p:txBody>
          <a:bodyPr wrap="square" numCol="1" anchorCtr="0" compatLnSpc="1">
            <a:prstTxWarp prst="textNoShape">
              <a:avLst/>
            </a:prstTxWarp>
          </a:bodyPr>
          <a:lstStyle/>
          <a:p>
            <a:fld id="{345249F7-3642-4CC9-AAE4-7009008D802C}" type="slidenum">
              <a:rPr lang="ru-RU" smtClean="0">
                <a:cs typeface="Arial" charset="0"/>
              </a:rPr>
              <a:pPr/>
              <a:t>14</a:t>
            </a:fld>
            <a:endParaRPr lang="ru-RU" dirty="0" smtClean="0">
              <a:cs typeface="Arial" charset="0"/>
            </a:endParaRPr>
          </a:p>
        </p:txBody>
      </p:sp>
      <p:sp>
        <p:nvSpPr>
          <p:cNvPr id="7" name="Rectangle 2"/>
          <p:cNvSpPr>
            <a:spLocks noGrp="1" noChangeArrowheads="1"/>
          </p:cNvSpPr>
          <p:nvPr>
            <p:ph type="title"/>
          </p:nvPr>
        </p:nvSpPr>
        <p:spPr>
          <a:xfrm>
            <a:off x="533400" y="152400"/>
            <a:ext cx="8229600" cy="685800"/>
          </a:xfrm>
        </p:spPr>
        <p:txBody>
          <a:bodyPr>
            <a:noAutofit/>
          </a:bodyPr>
          <a:lstStyle/>
          <a:p>
            <a:pPr algn="ctr" eaLnBrk="1" fontAlgn="auto" hangingPunct="1">
              <a:spcAft>
                <a:spcPts val="0"/>
              </a:spcAft>
              <a:defRPr/>
            </a:pPr>
            <a:r>
              <a:rPr lang="en-US" sz="2200" b="1" cap="none" dirty="0"/>
              <a:t>IV</a:t>
            </a:r>
            <a:r>
              <a:rPr lang="ru-RU" sz="2200" b="1" cap="none" dirty="0"/>
              <a:t>. МЕМЛЕКЕТТІК КӨРСЕТІЛЕТІН ҚЫЗМЕТТЕРДІҢ САПАСЫН БАҚЫЛАУ</a:t>
            </a:r>
            <a:endParaRPr lang="ru-RU" sz="2200" b="1" dirty="0"/>
          </a:p>
        </p:txBody>
      </p:sp>
      <p:sp>
        <p:nvSpPr>
          <p:cNvPr id="6" name="Rectangle 7"/>
          <p:cNvSpPr>
            <a:spLocks noChangeArrowheads="1"/>
          </p:cNvSpPr>
          <p:nvPr/>
        </p:nvSpPr>
        <p:spPr bwMode="auto">
          <a:xfrm>
            <a:off x="152401" y="914400"/>
            <a:ext cx="2590799" cy="2057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r>
              <a:rPr lang="kk-KZ" sz="1200" dirty="0"/>
              <a:t>Есепті кезеңде «МФО «</a:t>
            </a:r>
            <a:r>
              <a:rPr lang="kk-KZ" sz="1200" dirty="0" err="1"/>
              <a:t>Кент-Инвест</a:t>
            </a:r>
            <a:r>
              <a:rPr lang="kk-KZ" sz="1200" dirty="0"/>
              <a:t>» </a:t>
            </a:r>
            <a:r>
              <a:rPr lang="kk-KZ" sz="1200" dirty="0" err="1"/>
              <a:t>ЖШС-тен</a:t>
            </a:r>
            <a:r>
              <a:rPr lang="kk-KZ" sz="1200" dirty="0"/>
              <a:t> Ұлттық Банктің Қарағанды филиалының мемлекеттік қызметті көрсетуіне бір шағым келіп түсті.</a:t>
            </a:r>
            <a:endParaRPr lang="ru-RU" sz="1200" dirty="0"/>
          </a:p>
          <a:p>
            <a:r>
              <a:rPr lang="kk-KZ" sz="1200" dirty="0"/>
              <a:t>Өтініш берушінің жекелеген дәлелдерінің негізділігіне қарай, филиалдың жауапты қызметкеріне тәртіптік жаза қолданылды.</a:t>
            </a:r>
            <a:endParaRPr lang="ru-RU" sz="1100" b="1" dirty="0">
              <a:solidFill>
                <a:srgbClr val="000000"/>
              </a:solidFill>
            </a:endParaRPr>
          </a:p>
        </p:txBody>
      </p:sp>
      <p:sp>
        <p:nvSpPr>
          <p:cNvPr id="9" name="Rectangle 7"/>
          <p:cNvSpPr>
            <a:spLocks noChangeArrowheads="1"/>
          </p:cNvSpPr>
          <p:nvPr/>
        </p:nvSpPr>
        <p:spPr bwMode="auto">
          <a:xfrm>
            <a:off x="2819401" y="914400"/>
            <a:ext cx="3200399" cy="2057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171450" indent="-171450">
              <a:buClr>
                <a:srgbClr val="C00000"/>
              </a:buClr>
              <a:buFont typeface="Wingdings" panose="05000000000000000000" pitchFamily="2" charset="2"/>
              <a:buChar char="§"/>
            </a:pPr>
            <a:r>
              <a:rPr lang="ru-RU" sz="1200" dirty="0" err="1"/>
              <a:t>Мемлекеттік</a:t>
            </a:r>
            <a:r>
              <a:rPr lang="ru-RU" sz="1200" dirty="0"/>
              <a:t> </a:t>
            </a:r>
            <a:r>
              <a:rPr lang="ru-RU" sz="1200" dirty="0" err="1"/>
              <a:t>қызметтердің</a:t>
            </a:r>
            <a:r>
              <a:rPr lang="ru-RU" sz="1200" dirty="0"/>
              <a:t> </a:t>
            </a:r>
            <a:r>
              <a:rPr lang="ru-RU" sz="1200" dirty="0" err="1"/>
              <a:t>уақтылы</a:t>
            </a:r>
            <a:r>
              <a:rPr lang="ru-RU" sz="1200" dirty="0"/>
              <a:t> </a:t>
            </a:r>
            <a:r>
              <a:rPr lang="ru-RU" sz="1200" dirty="0" err="1"/>
              <a:t>көрсетілуін</a:t>
            </a:r>
            <a:r>
              <a:rPr lang="ru-RU" sz="1200" dirty="0"/>
              <a:t> </a:t>
            </a:r>
            <a:r>
              <a:rPr lang="ru-RU" sz="1200" dirty="0" err="1"/>
              <a:t>және</a:t>
            </a:r>
            <a:r>
              <a:rPr lang="ru-RU" sz="1200" dirty="0"/>
              <a:t> ЕЛ МДҚ АЖ-</a:t>
            </a:r>
            <a:r>
              <a:rPr lang="ru-RU" sz="1200" dirty="0" err="1"/>
              <a:t>дегі</a:t>
            </a:r>
            <a:r>
              <a:rPr lang="ru-RU" sz="1200" dirty="0"/>
              <a:t> </a:t>
            </a:r>
            <a:r>
              <a:rPr lang="ru-RU" sz="1200" dirty="0" err="1"/>
              <a:t>деректерді</a:t>
            </a:r>
            <a:r>
              <a:rPr lang="ru-RU" sz="1200" dirty="0"/>
              <a:t> </a:t>
            </a:r>
            <a:r>
              <a:rPr lang="ru-RU" sz="1200" dirty="0" err="1"/>
              <a:t>енгізудің</a:t>
            </a:r>
            <a:r>
              <a:rPr lang="ru-RU" sz="1200" dirty="0"/>
              <a:t> </a:t>
            </a:r>
            <a:r>
              <a:rPr lang="ru-RU" sz="1200" dirty="0" err="1"/>
              <a:t>сенімділігін</a:t>
            </a:r>
            <a:r>
              <a:rPr lang="ru-RU" sz="1200" dirty="0"/>
              <a:t> </a:t>
            </a:r>
            <a:r>
              <a:rPr lang="ru-RU" sz="1200" dirty="0" err="1"/>
              <a:t>тексеру</a:t>
            </a:r>
            <a:r>
              <a:rPr lang="ru-RU" sz="1200" dirty="0"/>
              <a:t> </a:t>
            </a:r>
            <a:r>
              <a:rPr lang="ru-RU" sz="1200" dirty="0" err="1"/>
              <a:t>мақсатында</a:t>
            </a:r>
            <a:r>
              <a:rPr lang="ru-RU" sz="1200" dirty="0"/>
              <a:t> </a:t>
            </a:r>
            <a:r>
              <a:rPr lang="ru-RU" sz="1200" dirty="0" err="1"/>
              <a:t>Ұлттық</a:t>
            </a:r>
            <a:r>
              <a:rPr lang="ru-RU" sz="1200" dirty="0"/>
              <a:t> </a:t>
            </a:r>
            <a:r>
              <a:rPr lang="ru-RU" sz="1200" dirty="0" err="1"/>
              <a:t>Банкпен</a:t>
            </a:r>
            <a:r>
              <a:rPr lang="ru-RU" sz="1200" dirty="0"/>
              <a:t> 2016 </a:t>
            </a:r>
            <a:r>
              <a:rPr lang="ru-RU" sz="1200" dirty="0" err="1"/>
              <a:t>жыл</a:t>
            </a:r>
            <a:r>
              <a:rPr lang="ru-RU" sz="1200" dirty="0"/>
              <a:t> </a:t>
            </a:r>
            <a:r>
              <a:rPr lang="ru-RU" sz="1200" dirty="0" err="1"/>
              <a:t>ішінде</a:t>
            </a:r>
            <a:r>
              <a:rPr lang="ru-RU" sz="1200" dirty="0"/>
              <a:t>  ай </a:t>
            </a:r>
            <a:r>
              <a:rPr lang="ru-RU" sz="1200" dirty="0" err="1"/>
              <a:t>сайын</a:t>
            </a:r>
            <a:r>
              <a:rPr lang="ru-RU" sz="1200" dirty="0"/>
              <a:t> </a:t>
            </a:r>
            <a:r>
              <a:rPr lang="ru-RU" sz="1200" b="1" dirty="0"/>
              <a:t>ЕЛ МДҚ АЖ-</a:t>
            </a:r>
            <a:r>
              <a:rPr lang="ru-RU" sz="1200" b="1" dirty="0" err="1"/>
              <a:t>дегі</a:t>
            </a:r>
            <a:r>
              <a:rPr lang="ru-RU" sz="1200" b="1" dirty="0"/>
              <a:t> </a:t>
            </a:r>
            <a:r>
              <a:rPr lang="ru-RU" sz="1200" b="1" dirty="0" err="1"/>
              <a:t>деректерге</a:t>
            </a:r>
            <a:r>
              <a:rPr lang="ru-RU" sz="1200" b="1" dirty="0"/>
              <a:t>, </a:t>
            </a:r>
            <a:r>
              <a:rPr lang="ru-RU" sz="1200" b="1" dirty="0" err="1"/>
              <a:t>көрсетілген</a:t>
            </a:r>
            <a:r>
              <a:rPr lang="ru-RU" sz="1200" b="1" dirty="0"/>
              <a:t> </a:t>
            </a:r>
            <a:r>
              <a:rPr lang="ru-RU" sz="1200" b="1" dirty="0" err="1"/>
              <a:t>мемлекеттік</a:t>
            </a:r>
            <a:r>
              <a:rPr lang="ru-RU" sz="1200" b="1" dirty="0"/>
              <a:t> </a:t>
            </a:r>
            <a:r>
              <a:rPr lang="ru-RU" sz="1200" b="1" dirty="0" err="1"/>
              <a:t>қызметтер</a:t>
            </a:r>
            <a:r>
              <a:rPr lang="ru-RU" sz="1200" b="1" dirty="0"/>
              <a:t> мен </a:t>
            </a:r>
            <a:r>
              <a:rPr lang="ru-RU" sz="1200" b="1" dirty="0" err="1"/>
              <a:t>тұлғалар</a:t>
            </a:r>
            <a:r>
              <a:rPr lang="ru-RU" sz="1200" b="1" dirty="0"/>
              <a:t> </a:t>
            </a:r>
            <a:r>
              <a:rPr lang="ru-RU" sz="1200" b="1" dirty="0" err="1"/>
              <a:t>туралы</a:t>
            </a:r>
            <a:r>
              <a:rPr lang="ru-RU" sz="1200" b="1" dirty="0"/>
              <a:t> </a:t>
            </a:r>
            <a:r>
              <a:rPr lang="ru-RU" sz="1200" b="1" dirty="0" err="1"/>
              <a:t>Мәліметтерге</a:t>
            </a:r>
            <a:r>
              <a:rPr lang="ru-RU" sz="1200" b="1" dirty="0"/>
              <a:t> мониторинг </a:t>
            </a:r>
            <a:r>
              <a:rPr lang="ru-RU" sz="1200" b="1" dirty="0" err="1" smtClean="0"/>
              <a:t>жүргізілді</a:t>
            </a:r>
            <a:r>
              <a:rPr lang="ru-RU" sz="1200" b="1" dirty="0" smtClean="0"/>
              <a:t>.</a:t>
            </a:r>
            <a:endParaRPr lang="ru-RU" sz="1200" b="1" dirty="0"/>
          </a:p>
        </p:txBody>
      </p:sp>
      <p:sp>
        <p:nvSpPr>
          <p:cNvPr id="3" name="Прямоугольник 2"/>
          <p:cNvSpPr/>
          <p:nvPr/>
        </p:nvSpPr>
        <p:spPr>
          <a:xfrm>
            <a:off x="2431487" y="3200400"/>
            <a:ext cx="4419600" cy="5602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1400" b="1" dirty="0" smtClean="0">
                <a:solidFill>
                  <a:schemeClr val="bg1"/>
                </a:solidFill>
              </a:rPr>
              <a:t>Ә</a:t>
            </a:r>
            <a:r>
              <a:rPr lang="ru-RU" sz="1400" b="1" dirty="0" smtClean="0">
                <a:solidFill>
                  <a:schemeClr val="bg1"/>
                </a:solidFill>
              </a:rPr>
              <a:t>р </a:t>
            </a:r>
            <a:r>
              <a:rPr lang="ru-RU" sz="1400" b="1" dirty="0" err="1">
                <a:solidFill>
                  <a:schemeClr val="bg1"/>
                </a:solidFill>
              </a:rPr>
              <a:t>тоқсан</a:t>
            </a:r>
            <a:r>
              <a:rPr lang="ru-RU" sz="1400" b="1" dirty="0">
                <a:solidFill>
                  <a:schemeClr val="bg1"/>
                </a:solidFill>
              </a:rPr>
              <a:t> </a:t>
            </a:r>
            <a:r>
              <a:rPr lang="ru-RU" sz="1400" b="1" dirty="0" err="1">
                <a:solidFill>
                  <a:schemeClr val="bg1"/>
                </a:solidFill>
              </a:rPr>
              <a:t>сайынғы</a:t>
            </a:r>
            <a:r>
              <a:rPr lang="ru-RU" sz="1400" b="1" dirty="0">
                <a:solidFill>
                  <a:schemeClr val="bg1"/>
                </a:solidFill>
              </a:rPr>
              <a:t> </a:t>
            </a:r>
            <a:r>
              <a:rPr lang="ru-RU" sz="1400" b="1" dirty="0" err="1">
                <a:solidFill>
                  <a:schemeClr val="bg1"/>
                </a:solidFill>
              </a:rPr>
              <a:t>негізде</a:t>
            </a:r>
            <a:r>
              <a:rPr lang="ru-RU" sz="1400" b="1" dirty="0">
                <a:solidFill>
                  <a:schemeClr val="bg1"/>
                </a:solidFill>
              </a:rPr>
              <a:t> </a:t>
            </a:r>
            <a:r>
              <a:rPr lang="ru-RU" sz="1400" b="1" dirty="0" err="1">
                <a:solidFill>
                  <a:schemeClr val="bg1"/>
                </a:solidFill>
              </a:rPr>
              <a:t>жыл</a:t>
            </a:r>
            <a:r>
              <a:rPr lang="ru-RU" sz="1400" b="1" dirty="0">
                <a:solidFill>
                  <a:schemeClr val="bg1"/>
                </a:solidFill>
              </a:rPr>
              <a:t> </a:t>
            </a:r>
            <a:r>
              <a:rPr lang="ru-RU" sz="1400" b="1" dirty="0" err="1">
                <a:solidFill>
                  <a:schemeClr val="bg1"/>
                </a:solidFill>
              </a:rPr>
              <a:t>ішінде</a:t>
            </a:r>
            <a:r>
              <a:rPr lang="ru-RU" sz="1400" b="1" dirty="0">
                <a:solidFill>
                  <a:schemeClr val="bg1"/>
                </a:solidFill>
              </a:rPr>
              <a:t> </a:t>
            </a:r>
          </a:p>
        </p:txBody>
      </p:sp>
      <p:sp>
        <p:nvSpPr>
          <p:cNvPr id="8" name="Rectangle 7"/>
          <p:cNvSpPr>
            <a:spLocks noChangeArrowheads="1"/>
          </p:cNvSpPr>
          <p:nvPr/>
        </p:nvSpPr>
        <p:spPr bwMode="auto">
          <a:xfrm>
            <a:off x="6324145" y="914400"/>
            <a:ext cx="2591256" cy="12192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050" dirty="0"/>
              <a:t>Айырмашылық болған кезде олардың туындау себептері, ақпараттық жүйелердің техникалық ахуалдары жағдайында бөлімшелермен және ҰАТ </a:t>
            </a:r>
            <a:r>
              <a:rPr lang="kk-KZ" sz="1050" dirty="0" smtClean="0"/>
              <a:t>АҚ-пен </a:t>
            </a:r>
            <a:r>
              <a:rPr lang="kk-KZ" sz="1050" dirty="0"/>
              <a:t>бірлесе отырып актілер ресімделді. </a:t>
            </a:r>
            <a:endParaRPr lang="ru-RU" sz="1050" dirty="0"/>
          </a:p>
        </p:txBody>
      </p:sp>
      <p:sp>
        <p:nvSpPr>
          <p:cNvPr id="4" name="Стрелка вправо 3"/>
          <p:cNvSpPr/>
          <p:nvPr/>
        </p:nvSpPr>
        <p:spPr>
          <a:xfrm>
            <a:off x="6086475" y="1349375"/>
            <a:ext cx="238125"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1" name="Rectangle 7"/>
          <p:cNvSpPr>
            <a:spLocks noChangeArrowheads="1"/>
          </p:cNvSpPr>
          <p:nvPr/>
        </p:nvSpPr>
        <p:spPr bwMode="auto">
          <a:xfrm>
            <a:off x="6324145" y="2181225"/>
            <a:ext cx="2591256" cy="914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050" dirty="0"/>
              <a:t>Басқа проблемалар бойынша тиісті ақпарат ҰАТ АҚ-қа және ҚР </a:t>
            </a:r>
            <a:r>
              <a:rPr lang="kk-KZ" sz="1050" dirty="0" err="1"/>
              <a:t>АКМ-ге</a:t>
            </a:r>
            <a:r>
              <a:rPr lang="kk-KZ" sz="1050" dirty="0"/>
              <a:t> оларды жою бойынша шараларды қабылдау үшін жіберілді.</a:t>
            </a:r>
            <a:endParaRPr lang="ru-RU" sz="1050" dirty="0"/>
          </a:p>
        </p:txBody>
      </p:sp>
      <p:sp>
        <p:nvSpPr>
          <p:cNvPr id="13" name="Rectangle 7"/>
          <p:cNvSpPr>
            <a:spLocks noChangeArrowheads="1"/>
          </p:cNvSpPr>
          <p:nvPr/>
        </p:nvSpPr>
        <p:spPr bwMode="auto">
          <a:xfrm>
            <a:off x="374086" y="4114799"/>
            <a:ext cx="4100977" cy="1600201"/>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lgn="ctr"/>
            <a:r>
              <a:rPr lang="kk-KZ" sz="1100" dirty="0"/>
              <a:t>Есепті кезең ішінде </a:t>
            </a:r>
            <a:r>
              <a:rPr lang="kk-KZ" sz="1100" dirty="0" smtClean="0"/>
              <a:t>статистикалық </a:t>
            </a:r>
            <a:r>
              <a:rPr lang="kk-KZ" sz="1100" dirty="0"/>
              <a:t>деректерді, мемлекеттік қызмет көрсетудің сапасына және ақпараттық жүйелерге мониторингтің нәтижелерін, мемлекеттік қызметті көрсетудің сапасын арттыру жөніндегі түсіндірме іс-шаралар, шағым </a:t>
            </a:r>
            <a:r>
              <a:rPr lang="kk-KZ" sz="1100" dirty="0" err="1"/>
              <a:t>болуы/болмауы</a:t>
            </a:r>
            <a:r>
              <a:rPr lang="kk-KZ" sz="1100" dirty="0"/>
              <a:t> туралы ақпаратты  және т.б. көрсететін талдама жазбаны қалыптастыра отырып, ұсынылатын </a:t>
            </a:r>
            <a:r>
              <a:rPr lang="kk-KZ" sz="1100" b="1" dirty="0"/>
              <a:t>мемлекеттік қызмет көрсетудің сапасын ішкі бақылау жөніндегі Ұлттық Банктің жұмысы туралы есеп </a:t>
            </a:r>
            <a:r>
              <a:rPr lang="kk-KZ" sz="1100" dirty="0"/>
              <a:t>дайындалды.</a:t>
            </a:r>
            <a:endParaRPr lang="ru-RU" sz="1050" b="1" dirty="0">
              <a:solidFill>
                <a:srgbClr val="000000"/>
              </a:solidFill>
            </a:endParaRPr>
          </a:p>
        </p:txBody>
      </p:sp>
      <p:sp>
        <p:nvSpPr>
          <p:cNvPr id="14" name="Rectangle 7"/>
          <p:cNvSpPr>
            <a:spLocks noChangeArrowheads="1"/>
          </p:cNvSpPr>
          <p:nvPr/>
        </p:nvSpPr>
        <p:spPr bwMode="auto">
          <a:xfrm>
            <a:off x="4565087" y="4114799"/>
            <a:ext cx="4038600" cy="1600201"/>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lgn="ctr">
              <a:buClr>
                <a:srgbClr val="C00000"/>
              </a:buClr>
              <a:defRPr/>
            </a:pPr>
            <a:r>
              <a:rPr lang="kk-KZ" sz="1100" dirty="0" smtClean="0"/>
              <a:t>Нормативтік </a:t>
            </a:r>
            <a:r>
              <a:rPr lang="kk-KZ" sz="1100" dirty="0"/>
              <a:t>құқықтық актілерге, мемлекеттік қызметті көрсетудің </a:t>
            </a:r>
            <a:r>
              <a:rPr lang="kk-KZ" sz="1100" dirty="0" err="1"/>
              <a:t>бизнес-процестеріне</a:t>
            </a:r>
            <a:r>
              <a:rPr lang="kk-KZ" sz="1100" dirty="0"/>
              <a:t> талдауы бар мемлекеттік қызметті көрсетуге, мемлекеттік қызметті көрсету саласында ҚР заңнамасының талаптарын сақтауға, мемлекеттік қызметті көрсету сатылары туралы деректерді «Мониторинг» </a:t>
            </a:r>
            <a:r>
              <a:rPr lang="kk-KZ" sz="1100" dirty="0" err="1"/>
              <a:t>ИАЖ-ге</a:t>
            </a:r>
            <a:r>
              <a:rPr lang="kk-KZ" sz="1100" dirty="0"/>
              <a:t> енгізуге, </a:t>
            </a:r>
            <a:r>
              <a:rPr lang="kk-KZ" sz="1100" b="1" dirty="0"/>
              <a:t>мемлекеттік қызметті көрсету сапасының қоғамдық мониторингінің қорытындыларына мониторинг</a:t>
            </a:r>
            <a:r>
              <a:rPr lang="kk-KZ" sz="1100" dirty="0"/>
              <a:t> жүргізілді.</a:t>
            </a:r>
            <a:endParaRPr lang="ru-RU" sz="1100" dirty="0" smtClean="0"/>
          </a:p>
        </p:txBody>
      </p:sp>
      <p:sp>
        <p:nvSpPr>
          <p:cNvPr id="2" name="Стрелка вниз 1"/>
          <p:cNvSpPr/>
          <p:nvPr/>
        </p:nvSpPr>
        <p:spPr>
          <a:xfrm>
            <a:off x="2888687" y="3760689"/>
            <a:ext cx="381000" cy="3541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трелка вниз 14"/>
          <p:cNvSpPr/>
          <p:nvPr/>
        </p:nvSpPr>
        <p:spPr>
          <a:xfrm>
            <a:off x="5661900" y="3760689"/>
            <a:ext cx="381000" cy="3541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Rectangle 7"/>
          <p:cNvSpPr>
            <a:spLocks noChangeArrowheads="1"/>
          </p:cNvSpPr>
          <p:nvPr/>
        </p:nvSpPr>
        <p:spPr bwMode="auto">
          <a:xfrm>
            <a:off x="378400" y="5867400"/>
            <a:ext cx="3283513" cy="914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r>
              <a:rPr lang="kk-KZ" sz="1100" dirty="0"/>
              <a:t>Ішкі бақылау аясында Ұлттық Банктің 4 аумақтық филиалында және орталық аппаратың 5 бөлімшесінде </a:t>
            </a:r>
            <a:r>
              <a:rPr lang="kk-KZ" sz="1100" b="1" dirty="0"/>
              <a:t>9 тексеру өткізілді. </a:t>
            </a:r>
            <a:endParaRPr lang="ru-RU" sz="1100" b="1" dirty="0"/>
          </a:p>
        </p:txBody>
      </p:sp>
      <p:sp>
        <p:nvSpPr>
          <p:cNvPr id="18" name="Стрелка вправо 17"/>
          <p:cNvSpPr/>
          <p:nvPr/>
        </p:nvSpPr>
        <p:spPr>
          <a:xfrm>
            <a:off x="3733800" y="60579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0" name="Стрелка вправо 9"/>
          <p:cNvSpPr/>
          <p:nvPr/>
        </p:nvSpPr>
        <p:spPr>
          <a:xfrm>
            <a:off x="6088062" y="2362200"/>
            <a:ext cx="236538"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extLst>
      <p:ext uri="{BB962C8B-B14F-4D97-AF65-F5344CB8AC3E}">
        <p14:creationId xmlns:p14="http://schemas.microsoft.com/office/powerpoint/2010/main" val="32797042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Номер слайда 5"/>
          <p:cNvSpPr>
            <a:spLocks noGrp="1"/>
          </p:cNvSpPr>
          <p:nvPr>
            <p:ph type="sldNum" sz="quarter" idx="11"/>
          </p:nvPr>
        </p:nvSpPr>
        <p:spPr bwMode="auto">
          <a:xfrm>
            <a:off x="8458200" y="6324600"/>
            <a:ext cx="609600" cy="457200"/>
          </a:xfrm>
          <a:noFill/>
          <a:ln>
            <a:miter lim="800000"/>
            <a:headEnd/>
            <a:tailEnd/>
          </a:ln>
        </p:spPr>
        <p:txBody>
          <a:bodyPr wrap="square" numCol="1" anchorCtr="0" compatLnSpc="1">
            <a:prstTxWarp prst="textNoShape">
              <a:avLst/>
            </a:prstTxWarp>
          </a:bodyPr>
          <a:lstStyle/>
          <a:p>
            <a:fld id="{B1A7A5A8-4948-45BB-A855-3F85E3A26114}" type="slidenum">
              <a:rPr lang="ru-RU" smtClean="0">
                <a:cs typeface="Arial" charset="0"/>
              </a:rPr>
              <a:pPr/>
              <a:t>15</a:t>
            </a:fld>
            <a:endParaRPr lang="ru-RU" smtClean="0">
              <a:cs typeface="Arial" charset="0"/>
            </a:endParaRPr>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200" b="1" cap="none" smtClean="0"/>
              <a:t>IV</a:t>
            </a:r>
            <a:r>
              <a:rPr lang="ru-RU" sz="2200" b="1" cap="none" smtClean="0"/>
              <a:t>. </a:t>
            </a:r>
            <a:r>
              <a:rPr lang="kk-KZ" sz="2200" b="1" cap="none" smtClean="0"/>
              <a:t>МЕМЛЕКЕТТІК ҚЫЗМЕТ КӨРСЕТУ САПАСЫН  БАҚЫЛАУ</a:t>
            </a:r>
            <a:endParaRPr lang="ru-RU" sz="2200" b="1" cap="none" smtClean="0"/>
          </a:p>
        </p:txBody>
      </p:sp>
      <p:sp>
        <p:nvSpPr>
          <p:cNvPr id="6" name="Rectangle 7"/>
          <p:cNvSpPr>
            <a:spLocks noChangeArrowheads="1"/>
          </p:cNvSpPr>
          <p:nvPr/>
        </p:nvSpPr>
        <p:spPr bwMode="auto">
          <a:xfrm>
            <a:off x="152401" y="914400"/>
            <a:ext cx="8610598" cy="10668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smtClean="0"/>
              <a:t>Ұлттық </a:t>
            </a:r>
            <a:r>
              <a:rPr lang="kk-KZ" sz="1400" dirty="0"/>
              <a:t>Банк </a:t>
            </a:r>
            <a:r>
              <a:rPr lang="kk-KZ" sz="1400" dirty="0" smtClean="0"/>
              <a:t>2016 </a:t>
            </a:r>
            <a:r>
              <a:rPr lang="kk-KZ" sz="1400" dirty="0"/>
              <a:t>жылы Ұлттық Банктің бөлімшелері көрсететін мемлекеттік қызметтерді көрсету карточкаларында қамтыған ақпаратты жинау және жинақтау жөнінде іс-шаралар </a:t>
            </a:r>
            <a:r>
              <a:rPr lang="kk-KZ" sz="1400" dirty="0" smtClean="0"/>
              <a:t>жүргізді.</a:t>
            </a:r>
          </a:p>
          <a:p>
            <a:pPr marL="285750" indent="-285750">
              <a:buClr>
                <a:srgbClr val="C00000"/>
              </a:buClr>
              <a:buFont typeface="Wingdings" pitchFamily="2" charset="2"/>
              <a:buChar char="§"/>
              <a:defRPr/>
            </a:pPr>
            <a:endParaRPr lang="ru-RU" sz="600" dirty="0">
              <a:solidFill>
                <a:srgbClr val="000000"/>
              </a:solidFill>
              <a:cs typeface="Arial" charset="0"/>
            </a:endParaRPr>
          </a:p>
          <a:p>
            <a:pPr marL="285750" indent="-285750">
              <a:buClr>
                <a:srgbClr val="C00000"/>
              </a:buClr>
              <a:buFont typeface="Wingdings" pitchFamily="2" charset="2"/>
              <a:buChar char="§"/>
              <a:defRPr/>
            </a:pPr>
            <a:r>
              <a:rPr lang="kk-KZ" sz="1400" b="1" dirty="0" smtClean="0">
                <a:solidFill>
                  <a:srgbClr val="000000"/>
                </a:solidFill>
                <a:cs typeface="Arial" charset="0"/>
              </a:rPr>
              <a:t>2016</a:t>
            </a:r>
            <a:r>
              <a:rPr lang="kk-KZ" sz="1400" b="1" dirty="0" smtClean="0"/>
              <a:t>жылы </a:t>
            </a:r>
            <a:r>
              <a:rPr lang="kk-KZ" sz="1400" b="1" dirty="0"/>
              <a:t>мемлекеттік қызметтерді көрсетудің 3 </a:t>
            </a:r>
            <a:r>
              <a:rPr lang="kk-KZ" sz="1400" b="1" dirty="0" smtClean="0"/>
              <a:t>198 </a:t>
            </a:r>
            <a:r>
              <a:rPr lang="kk-KZ" sz="1400" b="1" dirty="0"/>
              <a:t>карточкасы </a:t>
            </a:r>
            <a:r>
              <a:rPr lang="kk-KZ" sz="1400" b="1" dirty="0" smtClean="0"/>
              <a:t>жиналды.  </a:t>
            </a:r>
            <a:endParaRPr lang="ru-RU" sz="1400" b="1" dirty="0">
              <a:solidFill>
                <a:srgbClr val="000000"/>
              </a:solidFill>
              <a:cs typeface="Arial" charset="0"/>
            </a:endParaRPr>
          </a:p>
        </p:txBody>
      </p:sp>
      <p:graphicFrame>
        <p:nvGraphicFramePr>
          <p:cNvPr id="8" name="Group 47"/>
          <p:cNvGraphicFramePr>
            <a:graphicFrameLocks noGrp="1"/>
          </p:cNvGraphicFramePr>
          <p:nvPr>
            <p:extLst>
              <p:ext uri="{D42A27DB-BD31-4B8C-83A1-F6EECF244321}">
                <p14:modId xmlns:p14="http://schemas.microsoft.com/office/powerpoint/2010/main" val="3859777641"/>
              </p:ext>
            </p:extLst>
          </p:nvPr>
        </p:nvGraphicFramePr>
        <p:xfrm>
          <a:off x="161927" y="2286000"/>
          <a:ext cx="8610598" cy="2560320"/>
        </p:xfrm>
        <a:graphic>
          <a:graphicData uri="http://schemas.openxmlformats.org/drawingml/2006/table">
            <a:tbl>
              <a:tblPr/>
              <a:tblGrid>
                <a:gridCol w="4266513"/>
                <a:gridCol w="4344085"/>
              </a:tblGrid>
              <a:tr h="371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kk-KZ" sz="1400" b="1" dirty="0" smtClean="0">
                          <a:solidFill>
                            <a:schemeClr val="bg1"/>
                          </a:solidFill>
                        </a:rPr>
                        <a:t>Аталған карточкалардың талдамасы </a:t>
                      </a:r>
                      <a:r>
                        <a:rPr lang="kk-KZ" sz="1400" b="1" dirty="0" smtClean="0">
                          <a:solidFill>
                            <a:schemeClr val="bg1"/>
                          </a:solidFill>
                        </a:rPr>
                        <a:t>бойынша </a:t>
                      </a:r>
                      <a:r>
                        <a:rPr kumimoji="0" lang="kk-KZ" sz="1400" b="1" i="0" u="none" strike="noStrike" kern="1200" cap="none" normalizeH="0" baseline="0" dirty="0" smtClean="0">
                          <a:ln>
                            <a:noFill/>
                          </a:ln>
                          <a:solidFill>
                            <a:schemeClr val="bg1"/>
                          </a:solidFill>
                          <a:effectLst/>
                          <a:latin typeface="Arial" charset="0"/>
                          <a:ea typeface="+mn-ea"/>
                          <a:cs typeface="Arial" charset="0"/>
                        </a:rPr>
                        <a:t>мемлекеттік қызметтерді көрсету сапасын көрсетілетін қызметті алушылар былай бағалады</a:t>
                      </a:r>
                      <a:r>
                        <a:rPr kumimoji="0" lang="ru-RU" sz="1400" b="1" i="0" u="none" strike="noStrike" kern="1200" cap="none" normalizeH="0" baseline="0" dirty="0" smtClean="0">
                          <a:ln>
                            <a:noFill/>
                          </a:ln>
                          <a:solidFill>
                            <a:schemeClr val="bg1"/>
                          </a:solidFill>
                          <a:effectLst/>
                          <a:latin typeface="Arial" charset="0"/>
                          <a:ea typeface="+mn-ea"/>
                          <a:cs typeface="Arial" charset="0"/>
                        </a:rPr>
                        <a: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hMerge="1">
                  <a:txBody>
                    <a:bodyPr/>
                    <a:lstStyle/>
                    <a:p>
                      <a:endParaRPr lang="ru-RU"/>
                    </a:p>
                  </a:txBody>
                  <a:tcPr/>
                </a:tc>
              </a:tr>
              <a:tr h="28892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ru-RU"/>
                    </a:p>
                  </a:txBody>
                  <a:tcPr/>
                </a:tc>
              </a:tr>
              <a:tr h="28892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chemeClr val="bg1"/>
                          </a:solidFill>
                          <a:effectLst/>
                          <a:latin typeface="Arial" charset="0"/>
                          <a:cs typeface="Arial" charset="0"/>
                        </a:rPr>
                        <a:t>Қанағаттанды</a:t>
                      </a:r>
                      <a:r>
                        <a:rPr kumimoji="0" lang="ru-RU" sz="1400" b="1" i="0" u="none" strike="noStrike" cap="none" normalizeH="0" baseline="0" dirty="0" smtClean="0">
                          <a:ln>
                            <a:noFill/>
                          </a:ln>
                          <a:solidFill>
                            <a:schemeClr val="bg1"/>
                          </a:solidFill>
                          <a:effectLst/>
                          <a:latin typeface="Arial" charset="0"/>
                          <a:cs typeface="Arial" charset="0"/>
                        </a:rPr>
                        <a:t> – </a:t>
                      </a:r>
                      <a:r>
                        <a:rPr kumimoji="0" lang="kk-KZ" sz="1400" b="1" i="0" u="none" strike="noStrike" kern="1200" cap="none" normalizeH="0" baseline="0" dirty="0" smtClean="0">
                          <a:ln>
                            <a:noFill/>
                          </a:ln>
                          <a:solidFill>
                            <a:schemeClr val="bg1"/>
                          </a:solidFill>
                          <a:effectLst/>
                          <a:latin typeface="Arial" charset="0"/>
                          <a:ea typeface="+mn-ea"/>
                          <a:cs typeface="Arial" charset="0"/>
                        </a:rPr>
                        <a:t> көрсетілетін қызметті алушылар </a:t>
                      </a:r>
                      <a:r>
                        <a:rPr kumimoji="0" lang="ru-RU" sz="1400" b="1" i="0" u="none" strike="noStrike" cap="none" normalizeH="0" baseline="0" dirty="0" smtClean="0">
                          <a:ln>
                            <a:noFill/>
                          </a:ln>
                          <a:solidFill>
                            <a:schemeClr val="bg1"/>
                          </a:solidFill>
                          <a:effectLst/>
                          <a:latin typeface="Arial" charset="0"/>
                          <a:cs typeface="Arial" charset="0"/>
                        </a:rPr>
                        <a:t>100%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hMerge="1">
                  <a:txBody>
                    <a:bodyPr/>
                    <a:lstStyle/>
                    <a:p>
                      <a:endParaRPr lang="ru-RU"/>
                    </a:p>
                  </a:txBody>
                  <a:tcPr/>
                </a:tc>
              </a:tr>
              <a:tr h="288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қызметтердің дер кезінде көрсетілуіне</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3 198 көрсетілетін қызметті алушы</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 көрсету процесінің сапасына</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3 198 көрсетілетін қызметті алушы</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 көрсету тәртібі туралы ақпараттың қолжетімділігіне</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3 198 </a:t>
                      </a:r>
                      <a:r>
                        <a:rPr kumimoji="0" lang="ru-RU" sz="1400" b="0" i="0" u="none" strike="noStrike" kern="1200" cap="none" normalizeH="0" baseline="0" dirty="0" smtClean="0">
                          <a:ln>
                            <a:noFill/>
                          </a:ln>
                          <a:solidFill>
                            <a:schemeClr val="tx1"/>
                          </a:solidFill>
                          <a:effectLst/>
                          <a:latin typeface="Arial" charset="0"/>
                          <a:ea typeface="+mn-ea"/>
                          <a:cs typeface="Arial" charset="0"/>
                        </a:rPr>
                        <a:t> </a:t>
                      </a:r>
                      <a:r>
                        <a:rPr kumimoji="0" lang="kk-KZ" sz="1400" b="0" i="0" u="none" strike="noStrike" kern="1200" cap="none" normalizeH="0" baseline="0" dirty="0" smtClean="0">
                          <a:ln>
                            <a:noFill/>
                          </a:ln>
                          <a:solidFill>
                            <a:schemeClr val="tx1"/>
                          </a:solidFill>
                          <a:effectLst/>
                          <a:latin typeface="Arial" charset="0"/>
                          <a:ea typeface="+mn-ea"/>
                          <a:cs typeface="Arial" charset="0"/>
                        </a:rPr>
                        <a:t>көрсетілетін қызметті алушы</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smtClean="0">
                          <a:ln>
                            <a:noFill/>
                          </a:ln>
                          <a:solidFill>
                            <a:schemeClr val="tx1"/>
                          </a:solidFill>
                          <a:effectLst/>
                          <a:latin typeface="Arial" charset="0"/>
                          <a:cs typeface="Arial" charset="0"/>
                        </a:rPr>
                        <a:t>«</a:t>
                      </a:r>
                      <a:r>
                        <a:rPr kumimoji="0" lang="kk-KZ" sz="1400" b="0" i="0" u="none" strike="noStrike" cap="none" normalizeH="0" baseline="0" smtClean="0">
                          <a:ln>
                            <a:noFill/>
                          </a:ln>
                          <a:solidFill>
                            <a:schemeClr val="tx1"/>
                          </a:solidFill>
                          <a:effectLst/>
                          <a:latin typeface="Arial" charset="0"/>
                          <a:cs typeface="Arial" charset="0"/>
                        </a:rPr>
                        <a:t>қызметтердің дер кезінде көрсетілуіне</a:t>
                      </a:r>
                      <a:r>
                        <a:rPr kumimoji="0" lang="ru-RU" sz="1400" b="0" i="0" u="none" strike="noStrike" cap="none" normalizeH="0" baseline="0" smtClean="0">
                          <a:ln>
                            <a:noFill/>
                          </a:ln>
                          <a:solidFill>
                            <a:schemeClr val="tx1"/>
                          </a:solidFill>
                          <a:effectLst/>
                          <a:latin typeface="Arial" charset="0"/>
                          <a:cs typeface="Arial" charset="0"/>
                        </a:rPr>
                        <a:t>» </a:t>
                      </a: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3 198 көрсетілетін қызметті алушы</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9" name="Group 48"/>
          <p:cNvGraphicFramePr>
            <a:graphicFrameLocks noGrp="1"/>
          </p:cNvGraphicFramePr>
          <p:nvPr>
            <p:extLst>
              <p:ext uri="{D42A27DB-BD31-4B8C-83A1-F6EECF244321}">
                <p14:modId xmlns:p14="http://schemas.microsoft.com/office/powerpoint/2010/main" val="3586280078"/>
              </p:ext>
            </p:extLst>
          </p:nvPr>
        </p:nvGraphicFramePr>
        <p:xfrm>
          <a:off x="161926" y="5105400"/>
          <a:ext cx="8610599" cy="371475"/>
        </p:xfrm>
        <a:graphic>
          <a:graphicData uri="http://schemas.openxmlformats.org/drawingml/2006/table">
            <a:tbl>
              <a:tblPr/>
              <a:tblGrid>
                <a:gridCol w="8610599"/>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err="1" smtClean="0">
                          <a:ln>
                            <a:noFill/>
                          </a:ln>
                          <a:solidFill>
                            <a:schemeClr val="bg1"/>
                          </a:solidFill>
                          <a:effectLst/>
                          <a:latin typeface="Arial" charset="0"/>
                          <a:cs typeface="Arial" charset="0"/>
                        </a:rPr>
                        <a:t>Қанағаттанған</a:t>
                      </a:r>
                      <a:r>
                        <a:rPr kumimoji="0" lang="ru-RU" sz="1400" b="1" i="0" u="none" strike="noStrike" cap="none" normalizeH="0" baseline="0" dirty="0" smtClean="0">
                          <a:ln>
                            <a:noFill/>
                          </a:ln>
                          <a:solidFill>
                            <a:schemeClr val="bg1"/>
                          </a:solidFill>
                          <a:effectLst/>
                          <a:latin typeface="Arial" charset="0"/>
                          <a:cs typeface="Arial" charset="0"/>
                        </a:rPr>
                        <a:t> </a:t>
                      </a:r>
                      <a:r>
                        <a:rPr kumimoji="0" lang="ru-RU" sz="1400" b="1" i="0" u="none" strike="noStrike" cap="none" normalizeH="0" baseline="0" dirty="0" err="1" smtClean="0">
                          <a:ln>
                            <a:noFill/>
                          </a:ln>
                          <a:solidFill>
                            <a:schemeClr val="bg1"/>
                          </a:solidFill>
                          <a:effectLst/>
                          <a:latin typeface="Arial" charset="0"/>
                          <a:cs typeface="Arial" charset="0"/>
                        </a:rPr>
                        <a:t>жоқ</a:t>
                      </a:r>
                      <a:r>
                        <a:rPr kumimoji="0" lang="ru-RU" sz="1400" b="1" i="0" u="none" strike="noStrike" cap="none" normalizeH="0" baseline="0" dirty="0" smtClean="0">
                          <a:ln>
                            <a:noFill/>
                          </a:ln>
                          <a:solidFill>
                            <a:schemeClr val="bg1"/>
                          </a:solidFill>
                          <a:effectLst/>
                          <a:latin typeface="Arial" charset="0"/>
                          <a:cs typeface="Arial" charset="0"/>
                        </a:rPr>
                        <a:t>  - </a:t>
                      </a:r>
                      <a:r>
                        <a:rPr kumimoji="0" lang="kk-KZ" sz="1400" b="1" i="0" u="none" strike="noStrike" kern="1200" cap="none" normalizeH="0" baseline="0" dirty="0" smtClean="0">
                          <a:ln>
                            <a:noFill/>
                          </a:ln>
                          <a:solidFill>
                            <a:schemeClr val="bg1"/>
                          </a:solidFill>
                          <a:effectLst/>
                          <a:latin typeface="Arial" charset="0"/>
                          <a:ea typeface="+mn-ea"/>
                          <a:cs typeface="Arial" charset="0"/>
                        </a:rPr>
                        <a:t> көрсетілетін  қызметті алушылар </a:t>
                      </a:r>
                      <a:r>
                        <a:rPr kumimoji="0" lang="ru-RU" sz="1400" b="1" i="0" u="none" strike="noStrike" cap="none" normalizeH="0" baseline="0" dirty="0" smtClean="0">
                          <a:ln>
                            <a:noFill/>
                          </a:ln>
                          <a:solidFill>
                            <a:schemeClr val="bg1"/>
                          </a:solidFill>
                          <a:effectLst/>
                          <a:latin typeface="Arial" charset="0"/>
                          <a:cs typeface="Arial" charset="0"/>
                        </a:rPr>
                        <a:t> 0%: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Номер слайда 5"/>
          <p:cNvSpPr>
            <a:spLocks noGrp="1"/>
          </p:cNvSpPr>
          <p:nvPr>
            <p:ph type="sldNum" sz="quarter" idx="11"/>
          </p:nvPr>
        </p:nvSpPr>
        <p:spPr bwMode="auto">
          <a:xfrm>
            <a:off x="8382000" y="6324600"/>
            <a:ext cx="609600" cy="457200"/>
          </a:xfrm>
          <a:noFill/>
          <a:ln>
            <a:miter lim="800000"/>
            <a:headEnd/>
            <a:tailEnd/>
          </a:ln>
        </p:spPr>
        <p:txBody>
          <a:bodyPr wrap="square" numCol="1" anchorCtr="0" compatLnSpc="1">
            <a:prstTxWarp prst="textNoShape">
              <a:avLst/>
            </a:prstTxWarp>
          </a:bodyPr>
          <a:lstStyle/>
          <a:p>
            <a:fld id="{10FE27B5-EE31-439C-89FF-7375AE59441D}" type="slidenum">
              <a:rPr lang="ru-RU" smtClean="0">
                <a:cs typeface="Arial" charset="0"/>
              </a:rPr>
              <a:pPr/>
              <a:t>16</a:t>
            </a:fld>
            <a:endParaRPr lang="ru-RU" smtClean="0">
              <a:cs typeface="Arial" charset="0"/>
            </a:endParaRPr>
          </a:p>
        </p:txBody>
      </p:sp>
      <p:sp>
        <p:nvSpPr>
          <p:cNvPr id="7"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200" b="1" cap="none" dirty="0" smtClean="0"/>
              <a:t>IV</a:t>
            </a:r>
            <a:r>
              <a:rPr lang="ru-RU" sz="2200" b="1" cap="none" dirty="0" smtClean="0"/>
              <a:t>. </a:t>
            </a:r>
            <a:r>
              <a:rPr lang="kk-KZ" sz="2200" b="1" cap="none" dirty="0" smtClean="0"/>
              <a:t>МЕМЛЕКЕТТІК ҚЫЗМЕТТЕРДІ КӨРСЕТУ САПАСЫН БАҚЫЛАУ</a:t>
            </a:r>
            <a:endParaRPr lang="ru-RU" sz="2200" b="1" cap="none" dirty="0" smtClean="0"/>
          </a:p>
        </p:txBody>
      </p:sp>
      <p:sp>
        <p:nvSpPr>
          <p:cNvPr id="12" name="Rectangle 7"/>
          <p:cNvSpPr>
            <a:spLocks noChangeArrowheads="1"/>
          </p:cNvSpPr>
          <p:nvPr/>
        </p:nvSpPr>
        <p:spPr bwMode="auto">
          <a:xfrm>
            <a:off x="236173" y="1524000"/>
            <a:ext cx="8383952" cy="1447801"/>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Font typeface="Wingdings" panose="05000000000000000000" pitchFamily="2" charset="2"/>
              <a:buChar char="§"/>
            </a:pPr>
            <a:r>
              <a:rPr lang="kk-KZ" sz="1400" dirty="0" smtClean="0"/>
              <a:t>Ұлттық  Банк 2016 </a:t>
            </a:r>
            <a:r>
              <a:rPr lang="kk-KZ" sz="1400" dirty="0"/>
              <a:t>жылы </a:t>
            </a:r>
            <a:r>
              <a:rPr lang="kk-KZ" sz="1400" b="1" dirty="0"/>
              <a:t>4 080 </a:t>
            </a:r>
            <a:r>
              <a:rPr lang="kk-KZ" sz="1400" dirty="0"/>
              <a:t>мемлекеттік қызмет көрсетті, оның ішінде Ұлттық  Банктің Орталық </a:t>
            </a:r>
            <a:r>
              <a:rPr lang="kk-KZ" sz="1400" dirty="0" smtClean="0"/>
              <a:t>аппараты </a:t>
            </a:r>
            <a:r>
              <a:rPr lang="kk-KZ" sz="1400" dirty="0"/>
              <a:t>– </a:t>
            </a:r>
            <a:r>
              <a:rPr lang="kk-KZ" sz="1400" b="1" dirty="0"/>
              <a:t>1 828</a:t>
            </a:r>
            <a:r>
              <a:rPr lang="kk-KZ" sz="1400" dirty="0"/>
              <a:t>, аумақтық филиалдары – </a:t>
            </a:r>
            <a:r>
              <a:rPr lang="kk-KZ" sz="1400" b="1" dirty="0"/>
              <a:t>2 252 </a:t>
            </a:r>
            <a:r>
              <a:rPr lang="kk-KZ" sz="1400" dirty="0"/>
              <a:t>қызмет түрлерін көрсетті. </a:t>
            </a:r>
            <a:endParaRPr lang="kk-KZ" sz="1400" dirty="0" smtClean="0"/>
          </a:p>
          <a:p>
            <a:pPr marL="285750" indent="-285750">
              <a:buFont typeface="Wingdings" panose="05000000000000000000" pitchFamily="2" charset="2"/>
              <a:buChar char="§"/>
            </a:pPr>
            <a:endParaRPr lang="kk-KZ" sz="700" dirty="0" smtClean="0"/>
          </a:p>
          <a:p>
            <a:pPr marL="285750" indent="-285750">
              <a:buFont typeface="Wingdings" panose="05000000000000000000" pitchFamily="2" charset="2"/>
              <a:buChar char="§"/>
            </a:pPr>
            <a:r>
              <a:rPr lang="kk-KZ" sz="1400" dirty="0"/>
              <a:t>Мемлекеттік қызметтің көрсетілу сапасын бағалау және бақылау жөніндегі уәкілетті орган жүргізген мемлекеттік көрсетілетін қызмет сапасын </a:t>
            </a:r>
            <a:r>
              <a:rPr lang="kk-KZ" sz="1400" dirty="0" smtClean="0"/>
              <a:t>бағалау </a:t>
            </a:r>
            <a:r>
              <a:rPr lang="kk-KZ" sz="1400" dirty="0"/>
              <a:t>нәтижелері  2017 жылғы 3 сәуірдегі жағдай бойынша  Ұлттық Банкке келіп түскен жоқ.</a:t>
            </a:r>
            <a:endParaRPr lang="ru-RU" sz="1400" dirty="0"/>
          </a:p>
        </p:txBody>
      </p:sp>
      <p:sp>
        <p:nvSpPr>
          <p:cNvPr id="8" name="Rectangle 7"/>
          <p:cNvSpPr>
            <a:spLocks noChangeArrowheads="1"/>
          </p:cNvSpPr>
          <p:nvPr/>
        </p:nvSpPr>
        <p:spPr bwMode="auto">
          <a:xfrm>
            <a:off x="226648" y="3621314"/>
            <a:ext cx="8383952" cy="2474686"/>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171450" indent="-171450">
              <a:buFont typeface="Wingdings" panose="05000000000000000000" pitchFamily="2" charset="2"/>
              <a:buChar char="§"/>
            </a:pPr>
            <a:r>
              <a:rPr lang="kk-KZ" sz="1200" dirty="0" err="1"/>
              <a:t>МҚІжСЖҚА-нің</a:t>
            </a:r>
            <a:r>
              <a:rPr lang="kk-KZ" sz="1200" dirty="0"/>
              <a:t> 26.01.2017ж. № 03-2-5/452 телефонограммасында «Акцияларды орналастыру қорытындылары туралы есепті бекіту» және «Бірыңғай жинақтаушы зейнетақы қоры салымшысының (алушысының) зейнетақы жинақтарының (инвестициялық кірістерін ескере отырып) жай-күйі туралы ақпарат беру» Ұлттық Банктің «БЖЗҚ» АҚ-қа көрсететін мемлекеттік қызметі бойынша «Білім» </a:t>
            </a:r>
            <a:r>
              <a:rPr lang="kk-KZ" sz="1200" dirty="0" err="1"/>
              <a:t>Ғылыми-зертттеу</a:t>
            </a:r>
            <a:r>
              <a:rPr lang="kk-KZ" sz="1200" dirty="0"/>
              <a:t> орталығы» жауапкершілігі шектеулі серіктестігі (бұдан әрі  – «Білім» ҒЗО ЖШС) жүргізген мемлекеттік қызметтердің көрсетілу сапасына жүргізген қоғамдық мониторингінің нәтижелері ұсынылды</a:t>
            </a:r>
            <a:r>
              <a:rPr lang="kk-KZ" sz="1200" dirty="0" smtClean="0"/>
              <a:t>.</a:t>
            </a:r>
          </a:p>
          <a:p>
            <a:pPr marL="171450" indent="-171450">
              <a:buFont typeface="Wingdings" panose="05000000000000000000" pitchFamily="2" charset="2"/>
              <a:buChar char="§"/>
            </a:pPr>
            <a:endParaRPr lang="ru-RU" sz="1200" dirty="0"/>
          </a:p>
          <a:p>
            <a:pPr marL="171450" indent="-171450">
              <a:buFont typeface="Wingdings" panose="05000000000000000000" pitchFamily="2" charset="2"/>
              <a:buChar char="§"/>
            </a:pPr>
            <a:r>
              <a:rPr lang="kk-KZ" sz="1200" dirty="0"/>
              <a:t>Қоғамдық мониторинг мемлекеттік көрсетілетін қызметтің жоғары  деңгейін, сондай-ақ Ұлттық Банктің «ақпараттың </a:t>
            </a:r>
            <a:r>
              <a:rPr lang="kk-KZ" sz="1200" dirty="0" err="1"/>
              <a:t>қолжетімділігі</a:t>
            </a:r>
            <a:r>
              <a:rPr lang="kk-KZ" sz="1200" dirty="0"/>
              <a:t> мен ашықтығы», «ақпараттың айқындылығы мен шынайылығы», «коммуникативтік дағдыларға қанағаттану», «сыпайылық пен кәсіби этикаға қанағаттану», «жедел ден қою және құзыреттілік», «құжаттарды жинау және беру рәсіміне қанағаттану», «мемлекеттік көрсетілетін қызмет мерзімдеріне, нәтижесіне қанағаттану» және басқа көрсеткіштер  бойынша алдыңғы қатардағы  позицияда екенін көрсетті.</a:t>
            </a:r>
            <a:endParaRPr lang="ru-RU" sz="1200"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ChangeArrowheads="1"/>
          </p:cNvSpPr>
          <p:nvPr/>
        </p:nvSpPr>
        <p:spPr bwMode="auto">
          <a:xfrm>
            <a:off x="6019800" y="685800"/>
            <a:ext cx="2971800" cy="29718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defRPr/>
            </a:pPr>
            <a:r>
              <a:rPr lang="kk-KZ" sz="850" b="1" i="1" dirty="0" smtClean="0"/>
              <a:t>«Акцияларды </a:t>
            </a:r>
            <a:r>
              <a:rPr lang="kk-KZ" sz="850" b="1" i="1" dirty="0"/>
              <a:t>орналастыру қорытындылары туралы есепті </a:t>
            </a:r>
            <a:r>
              <a:rPr lang="kk-KZ" sz="850" b="1" i="1" dirty="0" smtClean="0"/>
              <a:t>бекіту»</a:t>
            </a:r>
            <a:endParaRPr lang="ru-RU" sz="850" b="1" i="1" dirty="0"/>
          </a:p>
          <a:p>
            <a:pPr>
              <a:defRPr/>
            </a:pPr>
            <a:endParaRPr lang="ru-RU" sz="400" b="1" i="1" dirty="0"/>
          </a:p>
          <a:p>
            <a:r>
              <a:rPr lang="kk-KZ" sz="900" b="1" dirty="0"/>
              <a:t>Мемлекеттік көрсетілетін қызметке қанағаттану  деңгейі  96,4%, және орташа балл 4,93 </a:t>
            </a:r>
            <a:endParaRPr lang="kk-KZ" sz="900" b="1" dirty="0" smtClean="0"/>
          </a:p>
          <a:p>
            <a:endParaRPr lang="ru-RU" sz="900" dirty="0"/>
          </a:p>
          <a:p>
            <a:r>
              <a:rPr lang="kk-KZ" sz="900" b="1" dirty="0"/>
              <a:t>Ұсынымдар:  </a:t>
            </a:r>
            <a:endParaRPr lang="ru-RU" sz="900" dirty="0"/>
          </a:p>
          <a:p>
            <a:r>
              <a:rPr lang="kk-KZ" sz="900" dirty="0"/>
              <a:t>1) Ресми сайтта әлеуетті мемлекеттік көрсетілетін қызметті алушы қызмет бойынша толық консультация ала алатын негізгі тікелей телефондарды орналастыру </a:t>
            </a:r>
            <a:r>
              <a:rPr lang="kk-KZ" sz="900" dirty="0" err="1"/>
              <a:t>және/немесе</a:t>
            </a:r>
            <a:r>
              <a:rPr lang="kk-KZ" sz="900" dirty="0"/>
              <a:t> Бірыңғай байланыс орталығы үшін қызмет туралы ақпаратты жаңалау. </a:t>
            </a:r>
            <a:endParaRPr lang="ru-RU" sz="900" dirty="0"/>
          </a:p>
          <a:p>
            <a:r>
              <a:rPr lang="kk-KZ" sz="900" dirty="0"/>
              <a:t>2) Берілген қызмет бойынша қазақ тіліндегі консультациялар деңгейін арттыру. </a:t>
            </a:r>
            <a:endParaRPr lang="ru-RU" sz="900" dirty="0"/>
          </a:p>
          <a:p>
            <a:r>
              <a:rPr lang="kk-KZ" sz="900" dirty="0"/>
              <a:t>3) Қызмет бойынша ақпаратың </a:t>
            </a:r>
            <a:r>
              <a:rPr lang="kk-KZ" sz="900" dirty="0" err="1"/>
              <a:t>қолжетімділігі</a:t>
            </a:r>
            <a:r>
              <a:rPr lang="kk-KZ" sz="900" dirty="0"/>
              <a:t> мен ашықтығын, қызмет алу рәсімі бойынша ақпараттануды  арттыру үшін сайтта интуициялық  түсінікті интерфейсті орналастыру, ақпаратты </a:t>
            </a:r>
            <a:r>
              <a:rPr lang="kk-KZ" sz="900" dirty="0" err="1"/>
              <a:t>инфографика</a:t>
            </a:r>
            <a:r>
              <a:rPr lang="kk-KZ" sz="900" dirty="0"/>
              <a:t> арқылы беру ұсынылады   (коммуникативтік  дизайн </a:t>
            </a:r>
            <a:r>
              <a:rPr lang="kk-KZ" sz="900" dirty="0" err="1"/>
              <a:t>және/немесе</a:t>
            </a:r>
            <a:r>
              <a:rPr lang="kk-KZ" sz="900" dirty="0"/>
              <a:t> </a:t>
            </a:r>
            <a:r>
              <a:rPr lang="kk-KZ" sz="900" dirty="0" err="1"/>
              <a:t>әмбебеп</a:t>
            </a:r>
            <a:r>
              <a:rPr lang="kk-KZ" sz="900" dirty="0"/>
              <a:t> дизайн).</a:t>
            </a:r>
            <a:endParaRPr lang="ru-RU" sz="900" dirty="0"/>
          </a:p>
        </p:txBody>
      </p:sp>
      <p:sp>
        <p:nvSpPr>
          <p:cNvPr id="12" name="Rectangle 7"/>
          <p:cNvSpPr>
            <a:spLocks noChangeArrowheads="1"/>
          </p:cNvSpPr>
          <p:nvPr/>
        </p:nvSpPr>
        <p:spPr bwMode="auto">
          <a:xfrm>
            <a:off x="6019800" y="4038600"/>
            <a:ext cx="2971800" cy="22098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defRPr/>
            </a:pPr>
            <a:r>
              <a:rPr lang="ru-RU" sz="850" b="1" i="1" dirty="0" smtClean="0"/>
              <a:t>«</a:t>
            </a:r>
            <a:r>
              <a:rPr lang="kk-KZ" sz="850" b="1" i="1" dirty="0" smtClean="0"/>
              <a:t>Бірыңғай </a:t>
            </a:r>
            <a:r>
              <a:rPr lang="kk-KZ" sz="850" b="1" i="1" dirty="0"/>
              <a:t>жинақтаушы зейнетақы қоры салымшысының (алушысының) зейнетақы жинақтарының (инвестициялық кірістерін ескере отырып) жай-күйі туралы ақпарат беру</a:t>
            </a:r>
            <a:r>
              <a:rPr lang="ru-RU" sz="850" b="1" i="1" dirty="0"/>
              <a:t>»</a:t>
            </a:r>
          </a:p>
          <a:p>
            <a:pPr>
              <a:defRPr/>
            </a:pPr>
            <a:endParaRPr lang="ru-RU" sz="400" b="1" i="1" dirty="0"/>
          </a:p>
          <a:p>
            <a:r>
              <a:rPr lang="kk-KZ" sz="900" b="1" dirty="0"/>
              <a:t>Мемлекеттік көрсетілетін қызметке қанағаттану  деңгейі 85,1%, және орташа балл 4,80. </a:t>
            </a:r>
            <a:endParaRPr lang="kk-KZ" sz="900" b="1" dirty="0" smtClean="0"/>
          </a:p>
          <a:p>
            <a:endParaRPr lang="ru-RU" sz="900" dirty="0"/>
          </a:p>
          <a:p>
            <a:r>
              <a:rPr lang="kk-KZ" sz="900" b="1" dirty="0"/>
              <a:t>Ұсынымдар:</a:t>
            </a:r>
            <a:endParaRPr lang="ru-RU" sz="900" dirty="0"/>
          </a:p>
          <a:p>
            <a:r>
              <a:rPr lang="kk-KZ" sz="900" dirty="0"/>
              <a:t>1. Шағым беру рәсімін жеңілдету, қызмет көрсету орындарында көрсетілетін қызмет алушыдан көрсетілген қызметтің сапасы бойынша кері байланыс алудың (сындар, тілектер, ұсыныстар, ұсынымдар жинау) қарапайым және жылдам тәсілін қамтамасыз ету.</a:t>
            </a:r>
            <a:endParaRPr lang="ru-RU" sz="900" dirty="0"/>
          </a:p>
        </p:txBody>
      </p:sp>
      <p:sp>
        <p:nvSpPr>
          <p:cNvPr id="30727" name="Номер слайда 5"/>
          <p:cNvSpPr>
            <a:spLocks noGrp="1"/>
          </p:cNvSpPr>
          <p:nvPr>
            <p:ph type="sldNum" sz="quarter" idx="11"/>
          </p:nvPr>
        </p:nvSpPr>
        <p:spPr bwMode="auto">
          <a:xfrm>
            <a:off x="8534400" y="6477000"/>
            <a:ext cx="609600" cy="457200"/>
          </a:xfrm>
          <a:noFill/>
          <a:ln>
            <a:miter lim="800000"/>
            <a:headEnd/>
            <a:tailEnd/>
          </a:ln>
        </p:spPr>
        <p:txBody>
          <a:bodyPr wrap="square" numCol="1" anchorCtr="0" compatLnSpc="1">
            <a:prstTxWarp prst="textNoShape">
              <a:avLst/>
            </a:prstTxWarp>
          </a:bodyPr>
          <a:lstStyle/>
          <a:p>
            <a:fld id="{DF8DF1A1-40F0-4F83-AA94-96788DB924A2}" type="slidenum">
              <a:rPr lang="ru-RU" smtClean="0">
                <a:cs typeface="Arial" charset="0"/>
              </a:rPr>
              <a:pPr/>
              <a:t>17</a:t>
            </a:fld>
            <a:endParaRPr lang="ru-RU" smtClean="0">
              <a:cs typeface="Arial" charset="0"/>
            </a:endParaRPr>
          </a:p>
        </p:txBody>
      </p:sp>
      <p:graphicFrame>
        <p:nvGraphicFramePr>
          <p:cNvPr id="8" name="Объект 6"/>
          <p:cNvGraphicFramePr>
            <a:graphicFrameLocks noGrp="1"/>
          </p:cNvGraphicFramePr>
          <p:nvPr>
            <p:ph sz="half" idx="2"/>
            <p:extLst>
              <p:ext uri="{D42A27DB-BD31-4B8C-83A1-F6EECF244321}">
                <p14:modId xmlns:p14="http://schemas.microsoft.com/office/powerpoint/2010/main" val="1436575966"/>
              </p:ext>
            </p:extLst>
          </p:nvPr>
        </p:nvGraphicFramePr>
        <p:xfrm>
          <a:off x="152400" y="304800"/>
          <a:ext cx="5791200" cy="5974080"/>
        </p:xfrm>
        <a:graphic>
          <a:graphicData uri="http://schemas.openxmlformats.org/drawingml/2006/table">
            <a:tbl>
              <a:tblPr firstRow="1" firstCol="1" bandRow="1" bandCol="1">
                <a:tableStyleId>{69012ECD-51FC-41F1-AA8D-1B2483CD663E}</a:tableStyleId>
              </a:tblPr>
              <a:tblGrid>
                <a:gridCol w="4304270"/>
                <a:gridCol w="1486930"/>
              </a:tblGrid>
              <a:tr h="229231">
                <a:tc>
                  <a:txBody>
                    <a:bodyPr/>
                    <a:lstStyle/>
                    <a:p>
                      <a:pPr algn="ctr">
                        <a:spcAft>
                          <a:spcPts val="0"/>
                        </a:spcAft>
                      </a:pPr>
                      <a:r>
                        <a:rPr lang="kk-KZ" sz="1200" b="1" dirty="0">
                          <a:effectLst/>
                          <a:latin typeface="Times New Roman"/>
                          <a:ea typeface="Times New Roman"/>
                        </a:rPr>
                        <a:t>Бағалау </a:t>
                      </a:r>
                      <a:r>
                        <a:rPr lang="kk-KZ" sz="1200" b="1" dirty="0" err="1">
                          <a:effectLst/>
                          <a:latin typeface="Times New Roman"/>
                          <a:ea typeface="Times New Roman"/>
                        </a:rPr>
                        <a:t>өлшемшарттары</a:t>
                      </a:r>
                      <a:r>
                        <a:rPr lang="kk-KZ" sz="1200" b="1" dirty="0">
                          <a:effectLst/>
                          <a:latin typeface="Times New Roman"/>
                          <a:ea typeface="Times New Roman"/>
                        </a:rPr>
                        <a:t> </a:t>
                      </a:r>
                      <a:endParaRPr lang="ru-RU" sz="1200" dirty="0">
                        <a:effectLst/>
                        <a:latin typeface="Times New Roman"/>
                        <a:ea typeface="Times New Roman"/>
                      </a:endParaRPr>
                    </a:p>
                  </a:txBody>
                  <a:tcPr marL="68580" marR="68580" marT="0" marB="0">
                    <a:solidFill>
                      <a:schemeClr val="tx1"/>
                    </a:solidFill>
                  </a:tcPr>
                </a:tc>
                <a:tc>
                  <a:txBody>
                    <a:bodyPr/>
                    <a:lstStyle/>
                    <a:p>
                      <a:pPr algn="ctr">
                        <a:spcAft>
                          <a:spcPts val="0"/>
                        </a:spcAft>
                      </a:pPr>
                      <a:r>
                        <a:rPr lang="kk-KZ" sz="1200" b="1" dirty="0">
                          <a:effectLst/>
                          <a:latin typeface="Times New Roman"/>
                          <a:ea typeface="Times New Roman"/>
                        </a:rPr>
                        <a:t>балл ( 5 </a:t>
                      </a:r>
                      <a:r>
                        <a:rPr lang="kk-KZ" sz="1200" b="1" dirty="0" err="1">
                          <a:effectLst/>
                          <a:latin typeface="Times New Roman"/>
                          <a:ea typeface="Times New Roman"/>
                        </a:rPr>
                        <a:t>баллдық</a:t>
                      </a:r>
                      <a:r>
                        <a:rPr lang="kk-KZ" sz="1200" b="1" dirty="0">
                          <a:effectLst/>
                          <a:latin typeface="Times New Roman"/>
                          <a:ea typeface="Times New Roman"/>
                        </a:rPr>
                        <a:t>  шкала бойынша)</a:t>
                      </a:r>
                      <a:endParaRPr lang="ru-RU" sz="1200" dirty="0">
                        <a:effectLst/>
                        <a:latin typeface="Times New Roman"/>
                        <a:ea typeface="Times New Roman"/>
                      </a:endParaRPr>
                    </a:p>
                  </a:txBody>
                  <a:tcPr marL="68580" marR="68580" marT="0" marB="0">
                    <a:solidFill>
                      <a:schemeClr val="tx1"/>
                    </a:solidFill>
                  </a:tcPr>
                </a:tc>
              </a:tr>
              <a:tr h="104549">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1100" b="1" kern="1200" dirty="0" smtClean="0">
                          <a:solidFill>
                            <a:schemeClr val="tx2">
                              <a:lumMod val="75000"/>
                            </a:schemeClr>
                          </a:solidFill>
                          <a:effectLst/>
                          <a:latin typeface="+mn-lt"/>
                          <a:ea typeface="+mn-ea"/>
                          <a:cs typeface="+mn-cs"/>
                        </a:rPr>
                        <a:t>Акцияларды орналастыру қорытындылары туралы есепті бекіту</a:t>
                      </a:r>
                      <a:endParaRPr lang="ru-RU" sz="1100" b="1" kern="1200" dirty="0" smtClean="0">
                        <a:solidFill>
                          <a:schemeClr val="tx2">
                            <a:lumMod val="75000"/>
                          </a:schemeClr>
                        </a:solidFill>
                        <a:effectLst/>
                        <a:latin typeface="+mn-lt"/>
                        <a:ea typeface="+mn-ea"/>
                        <a:cs typeface="+mn-cs"/>
                      </a:endParaRPr>
                    </a:p>
                  </a:txBody>
                  <a:tcPr marL="24172" marR="24172" marT="0" marB="0"/>
                </a:tc>
                <a:tc hMerge="1">
                  <a:txBody>
                    <a:bodyPr/>
                    <a:lstStyle/>
                    <a:p>
                      <a:endParaRPr lang="ru-RU"/>
                    </a:p>
                  </a:txBody>
                  <a:tcPr/>
                </a:tc>
              </a:tr>
              <a:tr h="80998">
                <a:tc>
                  <a:txBody>
                    <a:bodyPr/>
                    <a:lstStyle/>
                    <a:p>
                      <a:pPr>
                        <a:spcAft>
                          <a:spcPts val="0"/>
                        </a:spcAft>
                      </a:pPr>
                      <a:r>
                        <a:rPr lang="kk-KZ" sz="1200" b="1">
                          <a:solidFill>
                            <a:srgbClr val="1F497D"/>
                          </a:solidFill>
                          <a:effectLst/>
                          <a:latin typeface="Times New Roman"/>
                          <a:ea typeface="Times New Roman"/>
                        </a:rPr>
                        <a:t>Қызмет туралы ақпаратың анықтығы мен шынайылығы </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5,0</a:t>
                      </a:r>
                      <a:endParaRPr lang="ru-RU" sz="1200" dirty="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Қызмет көрсету нәтижесі </a:t>
                      </a:r>
                      <a:endParaRPr lang="ru-RU" sz="1200">
                        <a:effectLst/>
                        <a:latin typeface="Times New Roman"/>
                        <a:ea typeface="Times New Roman"/>
                      </a:endParaRPr>
                    </a:p>
                  </a:txBody>
                  <a:tcPr marL="68580" marR="68580" marT="0" marB="0"/>
                </a:tc>
                <a:tc>
                  <a:txBody>
                    <a:bodyPr/>
                    <a:lstStyle/>
                    <a:p>
                      <a:pPr algn="ctr">
                        <a:spcAft>
                          <a:spcPts val="0"/>
                        </a:spcAft>
                      </a:pPr>
                      <a:r>
                        <a:rPr lang="ru-RU" sz="1200" b="1">
                          <a:solidFill>
                            <a:srgbClr val="1F497D"/>
                          </a:solidFill>
                          <a:effectLst/>
                          <a:latin typeface="Times New Roman"/>
                          <a:ea typeface="Times New Roman"/>
                        </a:rPr>
                        <a:t>5,0</a:t>
                      </a:r>
                      <a:endParaRPr lang="ru-RU" sz="120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Сыпайылық және кәсіби этика</a:t>
                      </a:r>
                      <a:endParaRPr lang="ru-RU" sz="1200">
                        <a:effectLst/>
                        <a:latin typeface="Times New Roman"/>
                        <a:ea typeface="Times New Roman"/>
                      </a:endParaRPr>
                    </a:p>
                  </a:txBody>
                  <a:tcPr marL="68580" marR="68580" marT="0" marB="0"/>
                </a:tc>
                <a:tc>
                  <a:txBody>
                    <a:bodyPr/>
                    <a:lstStyle/>
                    <a:p>
                      <a:pPr algn="ctr">
                        <a:spcAft>
                          <a:spcPts val="0"/>
                        </a:spcAft>
                      </a:pPr>
                      <a:r>
                        <a:rPr lang="ru-RU" sz="1200" b="1">
                          <a:solidFill>
                            <a:srgbClr val="1F497D"/>
                          </a:solidFill>
                          <a:effectLst/>
                          <a:latin typeface="Times New Roman"/>
                          <a:ea typeface="Times New Roman"/>
                        </a:rPr>
                        <a:t>5,0</a:t>
                      </a:r>
                      <a:endParaRPr lang="ru-RU" sz="120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Қызметке қолжетімділік  (орналасқан орнының ыңғайлығы)</a:t>
                      </a:r>
                      <a:endParaRPr lang="ru-RU" sz="1200">
                        <a:effectLst/>
                        <a:latin typeface="Times New Roman"/>
                        <a:ea typeface="Times New Roman"/>
                      </a:endParaRPr>
                    </a:p>
                  </a:txBody>
                  <a:tcPr marL="68580" marR="68580" marT="0" marB="0"/>
                </a:tc>
                <a:tc>
                  <a:txBody>
                    <a:bodyPr/>
                    <a:lstStyle/>
                    <a:p>
                      <a:pPr algn="ctr">
                        <a:spcAft>
                          <a:spcPts val="0"/>
                        </a:spcAft>
                      </a:pPr>
                      <a:r>
                        <a:rPr lang="ru-RU" sz="1200" b="1">
                          <a:solidFill>
                            <a:srgbClr val="1F497D"/>
                          </a:solidFill>
                          <a:effectLst/>
                          <a:latin typeface="Times New Roman"/>
                          <a:ea typeface="Times New Roman"/>
                        </a:rPr>
                        <a:t>5,0</a:t>
                      </a:r>
                      <a:endParaRPr lang="ru-RU" sz="120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Қызмет туралы ақпаратың ашықтығы мен қолжетімділігі</a:t>
                      </a:r>
                      <a:endParaRPr lang="ru-RU" sz="1200">
                        <a:effectLst/>
                        <a:latin typeface="Times New Roman"/>
                        <a:ea typeface="Times New Roman"/>
                      </a:endParaRPr>
                    </a:p>
                  </a:txBody>
                  <a:tcPr marL="68580" marR="68580" marT="0" marB="0"/>
                </a:tc>
                <a:tc>
                  <a:txBody>
                    <a:bodyPr/>
                    <a:lstStyle/>
                    <a:p>
                      <a:pPr algn="ctr">
                        <a:spcAft>
                          <a:spcPts val="0"/>
                        </a:spcAft>
                      </a:pPr>
                      <a:r>
                        <a:rPr lang="ru-RU" sz="1200" b="1">
                          <a:solidFill>
                            <a:srgbClr val="1F497D"/>
                          </a:solidFill>
                          <a:effectLst/>
                          <a:latin typeface="Times New Roman"/>
                          <a:ea typeface="Times New Roman"/>
                        </a:rPr>
                        <a:t>5,0</a:t>
                      </a:r>
                      <a:endParaRPr lang="ru-RU" sz="120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Қызмет көрсету мерзімдері</a:t>
                      </a:r>
                      <a:endParaRPr lang="ru-RU" sz="1200">
                        <a:effectLst/>
                        <a:latin typeface="Times New Roman"/>
                        <a:ea typeface="Times New Roman"/>
                      </a:endParaRPr>
                    </a:p>
                  </a:txBody>
                  <a:tcPr marL="68580" marR="68580" marT="0" marB="0"/>
                </a:tc>
                <a:tc>
                  <a:txBody>
                    <a:bodyPr/>
                    <a:lstStyle/>
                    <a:p>
                      <a:pPr algn="ctr">
                        <a:spcAft>
                          <a:spcPts val="0"/>
                        </a:spcAft>
                      </a:pPr>
                      <a:r>
                        <a:rPr lang="ru-RU" sz="1200" b="1">
                          <a:solidFill>
                            <a:srgbClr val="1F497D"/>
                          </a:solidFill>
                          <a:effectLst/>
                          <a:latin typeface="Times New Roman"/>
                          <a:ea typeface="Times New Roman"/>
                        </a:rPr>
                        <a:t>5,0</a:t>
                      </a:r>
                      <a:endParaRPr lang="ru-RU" sz="1200">
                        <a:effectLst/>
                        <a:latin typeface="Times New Roman"/>
                        <a:ea typeface="Times New Roman"/>
                      </a:endParaRPr>
                    </a:p>
                  </a:txBody>
                  <a:tcPr marL="68580" marR="68580" marT="0" marB="0"/>
                </a:tc>
              </a:tr>
              <a:tr h="104549">
                <a:tc>
                  <a:txBody>
                    <a:bodyPr/>
                    <a:lstStyle/>
                    <a:p>
                      <a:pPr>
                        <a:spcAft>
                          <a:spcPts val="0"/>
                        </a:spcAft>
                      </a:pPr>
                      <a:r>
                        <a:rPr lang="kk-KZ" sz="1200" b="1" dirty="0">
                          <a:solidFill>
                            <a:srgbClr val="1F497D"/>
                          </a:solidFill>
                          <a:effectLst/>
                          <a:latin typeface="Times New Roman"/>
                          <a:ea typeface="Times New Roman"/>
                        </a:rPr>
                        <a:t>Құжаттарды жинау және беру рәсімі</a:t>
                      </a:r>
                      <a:endParaRPr lang="ru-RU" sz="1200" dirty="0">
                        <a:effectLst/>
                        <a:latin typeface="Times New Roman"/>
                        <a:ea typeface="Times New Roman"/>
                      </a:endParaRPr>
                    </a:p>
                  </a:txBody>
                  <a:tcPr marL="68580" marR="68580" marT="0" marB="0"/>
                </a:tc>
                <a:tc>
                  <a:txBody>
                    <a:bodyPr/>
                    <a:lstStyle/>
                    <a:p>
                      <a:pPr algn="ctr">
                        <a:spcAft>
                          <a:spcPts val="0"/>
                        </a:spcAft>
                      </a:pPr>
                      <a:r>
                        <a:rPr lang="ru-RU" sz="1200" b="1">
                          <a:solidFill>
                            <a:srgbClr val="1F497D"/>
                          </a:solidFill>
                          <a:effectLst/>
                          <a:latin typeface="Times New Roman"/>
                          <a:ea typeface="Times New Roman"/>
                        </a:rPr>
                        <a:t>4,99</a:t>
                      </a:r>
                      <a:endParaRPr lang="ru-RU" sz="120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Қызметкерлердің құзыреттілігі мен жылдамдығы </a:t>
                      </a:r>
                      <a:endParaRPr lang="ru-RU" sz="1200">
                        <a:effectLst/>
                        <a:latin typeface="Times New Roman"/>
                        <a:ea typeface="Times New Roman"/>
                      </a:endParaRPr>
                    </a:p>
                  </a:txBody>
                  <a:tcPr marL="68580" marR="68580" marT="0" marB="0"/>
                </a:tc>
                <a:tc>
                  <a:txBody>
                    <a:bodyPr/>
                    <a:lstStyle/>
                    <a:p>
                      <a:pPr algn="ctr">
                        <a:spcAft>
                          <a:spcPts val="0"/>
                        </a:spcAft>
                      </a:pPr>
                      <a:r>
                        <a:rPr lang="ru-RU" sz="1200" b="1">
                          <a:solidFill>
                            <a:srgbClr val="1F497D"/>
                          </a:solidFill>
                          <a:effectLst/>
                          <a:latin typeface="Times New Roman"/>
                          <a:ea typeface="Times New Roman"/>
                        </a:rPr>
                        <a:t>4,98</a:t>
                      </a:r>
                      <a:endParaRPr lang="ru-RU" sz="120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Қызметкерлердің коммуникативтік дағдылары (тіл білу проблемалары)  </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4,98</a:t>
                      </a:r>
                      <a:endParaRPr lang="ru-RU" sz="1200" dirty="0">
                        <a:effectLst/>
                        <a:latin typeface="Times New Roman"/>
                        <a:ea typeface="Times New Roman"/>
                      </a:endParaRPr>
                    </a:p>
                  </a:txBody>
                  <a:tcPr marL="68580" marR="68580" marT="0" marB="0"/>
                </a:tc>
              </a:tr>
              <a:tr h="334650">
                <a:tc>
                  <a:txBody>
                    <a:bodyPr/>
                    <a:lstStyle/>
                    <a:p>
                      <a:pPr>
                        <a:spcAft>
                          <a:spcPts val="0"/>
                        </a:spcAft>
                      </a:pPr>
                      <a:r>
                        <a:rPr lang="kk-KZ" sz="1200" b="1" dirty="0">
                          <a:solidFill>
                            <a:srgbClr val="1F497D"/>
                          </a:solidFill>
                          <a:effectLst/>
                          <a:latin typeface="Times New Roman"/>
                          <a:ea typeface="Times New Roman"/>
                        </a:rPr>
                        <a:t>Сыбайластық жемқорлықтың болмауы, әкімшілік кедергілердің жоқтығы </a:t>
                      </a:r>
                      <a:endParaRPr lang="ru-RU" sz="1200" dirty="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4,91</a:t>
                      </a:r>
                      <a:endParaRPr lang="ru-RU" sz="1200" dirty="0">
                        <a:effectLst/>
                        <a:latin typeface="Times New Roman"/>
                        <a:ea typeface="Times New Roman"/>
                      </a:endParaRPr>
                    </a:p>
                  </a:txBody>
                  <a:tcPr marL="68580" marR="68580" marT="0" marB="0"/>
                </a:tc>
              </a:tr>
              <a:tr h="104549">
                <a:tc gridSpan="2">
                  <a:txBody>
                    <a:bodyPr/>
                    <a:lstStyle/>
                    <a:p>
                      <a:pPr algn="ctr">
                        <a:spcAft>
                          <a:spcPts val="0"/>
                        </a:spcAft>
                      </a:pPr>
                      <a:r>
                        <a:rPr lang="kk-KZ" sz="1100" b="1" kern="1200" dirty="0" smtClean="0">
                          <a:solidFill>
                            <a:schemeClr val="tx2">
                              <a:lumMod val="75000"/>
                            </a:schemeClr>
                          </a:solidFill>
                          <a:effectLst/>
                          <a:latin typeface="+mn-lt"/>
                          <a:ea typeface="+mn-ea"/>
                          <a:cs typeface="+mn-cs"/>
                        </a:rPr>
                        <a:t>Бірыңғай жинақтаушы зейнетақы қоры салымшысының (алушысының) зейнетақы жинақтарының (инвестициялық кірістерін ескере отырып) жай-күйі туралы ақпарат беру</a:t>
                      </a:r>
                      <a:endParaRPr lang="ru-RU" sz="1100" b="1" kern="1200" dirty="0">
                        <a:solidFill>
                          <a:schemeClr val="tx2">
                            <a:lumMod val="75000"/>
                          </a:schemeClr>
                        </a:solidFill>
                        <a:effectLst/>
                        <a:latin typeface="+mn-lt"/>
                        <a:ea typeface="+mn-ea"/>
                        <a:cs typeface="+mn-cs"/>
                      </a:endParaRPr>
                    </a:p>
                  </a:txBody>
                  <a:tcPr marL="68580" marR="68580" marT="0" marB="0"/>
                </a:tc>
                <a:tc hMerge="1">
                  <a:txBody>
                    <a:bodyPr/>
                    <a:lstStyle/>
                    <a:p>
                      <a:endParaRPr lang="ru-RU"/>
                    </a:p>
                  </a:txBody>
                  <a:tcPr/>
                </a:tc>
              </a:tr>
              <a:tr h="104549">
                <a:tc>
                  <a:txBody>
                    <a:bodyPr/>
                    <a:lstStyle/>
                    <a:p>
                      <a:pPr>
                        <a:spcAft>
                          <a:spcPts val="0"/>
                        </a:spcAft>
                      </a:pPr>
                      <a:r>
                        <a:rPr lang="kk-KZ" sz="1200" b="1">
                          <a:solidFill>
                            <a:srgbClr val="1F497D"/>
                          </a:solidFill>
                          <a:effectLst/>
                          <a:latin typeface="Times New Roman"/>
                          <a:ea typeface="Times New Roman"/>
                        </a:rPr>
                        <a:t>Қызметкерлердің коммуникативтік дағдылары (тіл білу проблемалары)  </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4,86</a:t>
                      </a:r>
                      <a:endParaRPr lang="ru-RU" sz="1200" dirty="0">
                        <a:effectLst/>
                        <a:latin typeface="Times New Roman"/>
                        <a:ea typeface="Times New Roman"/>
                      </a:endParaRPr>
                    </a:p>
                  </a:txBody>
                  <a:tcPr marL="68580" marR="68580" marT="0" marB="0"/>
                </a:tc>
              </a:tr>
              <a:tr h="54761">
                <a:tc>
                  <a:txBody>
                    <a:bodyPr/>
                    <a:lstStyle/>
                    <a:p>
                      <a:pPr>
                        <a:spcAft>
                          <a:spcPts val="0"/>
                        </a:spcAft>
                      </a:pPr>
                      <a:r>
                        <a:rPr lang="kk-KZ" sz="1200" b="1">
                          <a:solidFill>
                            <a:srgbClr val="1F497D"/>
                          </a:solidFill>
                          <a:effectLst/>
                          <a:latin typeface="Times New Roman"/>
                          <a:ea typeface="Times New Roman"/>
                        </a:rPr>
                        <a:t>Қызмет туралы ақпаратың анықтығы мен шынайылығы</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4,86</a:t>
                      </a:r>
                      <a:endParaRPr lang="ru-RU" sz="1200" dirty="0">
                        <a:effectLst/>
                        <a:latin typeface="Times New Roman"/>
                        <a:ea typeface="Times New Roman"/>
                      </a:endParaRPr>
                    </a:p>
                  </a:txBody>
                  <a:tcPr marL="68580" marR="68580" marT="0" marB="0"/>
                </a:tc>
              </a:tr>
              <a:tr h="43408">
                <a:tc>
                  <a:txBody>
                    <a:bodyPr/>
                    <a:lstStyle/>
                    <a:p>
                      <a:pPr>
                        <a:spcAft>
                          <a:spcPts val="0"/>
                        </a:spcAft>
                      </a:pPr>
                      <a:r>
                        <a:rPr lang="kk-KZ" sz="1200" b="1">
                          <a:solidFill>
                            <a:srgbClr val="1F497D"/>
                          </a:solidFill>
                          <a:effectLst/>
                          <a:latin typeface="Times New Roman"/>
                          <a:ea typeface="Times New Roman"/>
                        </a:rPr>
                        <a:t>Қызмет туралы ақпаратың ашықтығы мен қолжетімділігі</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4,84</a:t>
                      </a:r>
                      <a:endParaRPr lang="ru-RU" sz="1200" dirty="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Қызмет көрсету нәтижесі</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4,84</a:t>
                      </a:r>
                      <a:endParaRPr lang="ru-RU" sz="1200" dirty="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Қызметке қолжетімділік  (орналасқан орнының ыңғайлығы) </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4,82</a:t>
                      </a:r>
                      <a:endParaRPr lang="ru-RU" sz="1200" dirty="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Құжаттарды жинау және беру рәсімі</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4,82</a:t>
                      </a:r>
                      <a:endParaRPr lang="ru-RU" sz="1200" dirty="0">
                        <a:effectLst/>
                        <a:latin typeface="Times New Roman"/>
                        <a:ea typeface="Times New Roman"/>
                      </a:endParaRPr>
                    </a:p>
                  </a:txBody>
                  <a:tcPr marL="68580" marR="68580" marT="0" marB="0"/>
                </a:tc>
              </a:tr>
              <a:tr h="39822">
                <a:tc>
                  <a:txBody>
                    <a:bodyPr/>
                    <a:lstStyle/>
                    <a:p>
                      <a:pPr>
                        <a:spcAft>
                          <a:spcPts val="0"/>
                        </a:spcAft>
                      </a:pPr>
                      <a:r>
                        <a:rPr lang="kk-KZ" sz="1200" b="1">
                          <a:solidFill>
                            <a:srgbClr val="1F497D"/>
                          </a:solidFill>
                          <a:effectLst/>
                          <a:latin typeface="Times New Roman"/>
                          <a:ea typeface="Times New Roman"/>
                        </a:rPr>
                        <a:t>Қызметкерлердің құзыреттілігі мен жылдамдығы</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4,81</a:t>
                      </a:r>
                      <a:endParaRPr lang="ru-RU" sz="1200" dirty="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Сыбайластық жемқорлықтың болмауы, әкімшілік кедергілердің жоқтығы</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4,81</a:t>
                      </a:r>
                      <a:endParaRPr lang="ru-RU" sz="1200" dirty="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Сыпайылық және кәсіби этика</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4,80</a:t>
                      </a:r>
                      <a:endParaRPr lang="ru-RU" sz="1200" dirty="0">
                        <a:effectLst/>
                        <a:latin typeface="Times New Roman"/>
                        <a:ea typeface="Times New Roman"/>
                      </a:endParaRPr>
                    </a:p>
                  </a:txBody>
                  <a:tcPr marL="68580" marR="68580" marT="0" marB="0"/>
                </a:tc>
              </a:tr>
              <a:tr h="104549">
                <a:tc>
                  <a:txBody>
                    <a:bodyPr/>
                    <a:lstStyle/>
                    <a:p>
                      <a:pPr>
                        <a:spcAft>
                          <a:spcPts val="0"/>
                        </a:spcAft>
                      </a:pPr>
                      <a:r>
                        <a:rPr lang="kk-KZ" sz="1200" b="1">
                          <a:solidFill>
                            <a:srgbClr val="1F497D"/>
                          </a:solidFill>
                          <a:effectLst/>
                          <a:latin typeface="Times New Roman"/>
                          <a:ea typeface="Times New Roman"/>
                        </a:rPr>
                        <a:t>Қызмет көрсету мерзімдері</a:t>
                      </a:r>
                      <a:endParaRPr lang="ru-RU" sz="1200">
                        <a:effectLst/>
                        <a:latin typeface="Times New Roman"/>
                        <a:ea typeface="Times New Roman"/>
                      </a:endParaRPr>
                    </a:p>
                  </a:txBody>
                  <a:tcPr marL="68580" marR="68580" marT="0" marB="0"/>
                </a:tc>
                <a:tc>
                  <a:txBody>
                    <a:bodyPr/>
                    <a:lstStyle/>
                    <a:p>
                      <a:pPr algn="ctr">
                        <a:spcAft>
                          <a:spcPts val="0"/>
                        </a:spcAft>
                      </a:pPr>
                      <a:r>
                        <a:rPr lang="ru-RU" sz="1200" b="1" dirty="0">
                          <a:solidFill>
                            <a:srgbClr val="1F497D"/>
                          </a:solidFill>
                          <a:effectLst/>
                          <a:latin typeface="Times New Roman"/>
                          <a:ea typeface="Times New Roman"/>
                        </a:rPr>
                        <a:t>4,78</a:t>
                      </a:r>
                      <a:endParaRPr lang="ru-RU" sz="1200" dirty="0">
                        <a:effectLst/>
                        <a:latin typeface="Times New Roman"/>
                        <a:ea typeface="Times New Roman"/>
                      </a:endParaRPr>
                    </a:p>
                  </a:txBody>
                  <a:tcPr marL="68580" marR="68580" marT="0" marB="0"/>
                </a:tc>
              </a:tr>
              <a:tr h="104549">
                <a:tc>
                  <a:txBody>
                    <a:bodyPr/>
                    <a:lstStyle/>
                    <a:p>
                      <a:pPr>
                        <a:spcAft>
                          <a:spcPts val="0"/>
                        </a:spcAft>
                      </a:pPr>
                      <a:r>
                        <a:rPr lang="kk-KZ" sz="1200" b="1" dirty="0">
                          <a:solidFill>
                            <a:srgbClr val="1F497D"/>
                          </a:solidFill>
                          <a:effectLst/>
                          <a:latin typeface="Times New Roman"/>
                          <a:ea typeface="Times New Roman"/>
                        </a:rPr>
                        <a:t>Шағымдану мерзімдері мен нәтижелері </a:t>
                      </a:r>
                      <a:endParaRPr lang="ru-RU" sz="1200" dirty="0">
                        <a:effectLst/>
                        <a:latin typeface="Times New Roman"/>
                        <a:ea typeface="Times New Roman"/>
                      </a:endParaRPr>
                    </a:p>
                  </a:txBody>
                  <a:tcPr marL="68580" marR="6858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b="1" kern="1200" dirty="0" smtClean="0">
                          <a:solidFill>
                            <a:srgbClr val="1F497D"/>
                          </a:solidFill>
                          <a:effectLst/>
                          <a:latin typeface="Times New Roman"/>
                          <a:ea typeface="Times New Roman"/>
                          <a:cs typeface="+mn-cs"/>
                        </a:rPr>
                        <a:t>4,50</a:t>
                      </a:r>
                    </a:p>
                  </a:txBody>
                  <a:tcPr marL="24172" marR="24172" marT="0" marB="0" anchor="ctr"/>
                </a:tc>
              </a:tr>
            </a:tbl>
          </a:graphicData>
        </a:graphic>
      </p:graphicFrame>
    </p:spTree>
    <p:extLst>
      <p:ext uri="{BB962C8B-B14F-4D97-AF65-F5344CB8AC3E}">
        <p14:creationId xmlns:p14="http://schemas.microsoft.com/office/powerpoint/2010/main" val="5433458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ChangeArrowheads="1"/>
          </p:cNvSpPr>
          <p:nvPr/>
        </p:nvSpPr>
        <p:spPr bwMode="auto">
          <a:xfrm>
            <a:off x="152401" y="2414587"/>
            <a:ext cx="8686799" cy="3986213"/>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342000" indent="-342000">
              <a:buAutoNum type="arabicParenR"/>
            </a:pPr>
            <a:r>
              <a:rPr lang="kk-KZ" sz="1600" dirty="0" smtClean="0"/>
              <a:t>Ұлттық </a:t>
            </a:r>
            <a:r>
              <a:rPr lang="kk-KZ" sz="1600" dirty="0"/>
              <a:t>Банктің «электрондық үкімет» порталы арқылы электрондық нысанда көрсетілетін мемлекеттік қызметтерін жария етуді қамтамасыз ету бойынша шаралар </a:t>
            </a:r>
            <a:r>
              <a:rPr lang="kk-KZ" sz="1600" dirty="0" smtClean="0"/>
              <a:t>қабылдау;</a:t>
            </a:r>
          </a:p>
          <a:p>
            <a:pPr marL="342000" indent="-342000">
              <a:buAutoNum type="arabicParenR"/>
            </a:pPr>
            <a:endParaRPr lang="kk-KZ" sz="1600" dirty="0" smtClean="0"/>
          </a:p>
          <a:p>
            <a:pPr marL="342000" indent="-342000">
              <a:buAutoNum type="arabicParenR"/>
            </a:pPr>
            <a:r>
              <a:rPr lang="kk-KZ" sz="1600" dirty="0" smtClean="0"/>
              <a:t>«</a:t>
            </a:r>
            <a:r>
              <a:rPr lang="kk-KZ" sz="1600" dirty="0" err="1" smtClean="0"/>
              <a:t>Е-лицензиялау</a:t>
            </a:r>
            <a:r>
              <a:rPr lang="kk-KZ" sz="1600" dirty="0"/>
              <a:t>» МДҚ АЖ және «Мониторинг» АЖ ақпараттық жүйелерінде көрсетілген мемлекеттік қызметтердің мониторингін уақтылы және сапалы жүргізілуін қамтамасыз </a:t>
            </a:r>
            <a:r>
              <a:rPr lang="kk-KZ" sz="1600" dirty="0" smtClean="0"/>
              <a:t>ету;</a:t>
            </a:r>
          </a:p>
          <a:p>
            <a:pPr marL="342000" indent="-342000">
              <a:buAutoNum type="arabicParenR"/>
            </a:pPr>
            <a:endParaRPr lang="kk-KZ" sz="1600" dirty="0" smtClean="0"/>
          </a:p>
          <a:p>
            <a:pPr marL="342000" indent="-342000">
              <a:buAutoNum type="arabicParenR"/>
            </a:pPr>
            <a:r>
              <a:rPr lang="kk-KZ" sz="1600" dirty="0" smtClean="0"/>
              <a:t>Ұлттық </a:t>
            </a:r>
            <a:r>
              <a:rPr lang="kk-KZ" sz="1600" dirty="0"/>
              <a:t>Банктің мемлекеттік қызмет көрсетудің </a:t>
            </a:r>
            <a:r>
              <a:rPr lang="kk-KZ" sz="1600" dirty="0" err="1"/>
              <a:t>бизнес-процестерін</a:t>
            </a:r>
            <a:r>
              <a:rPr lang="kk-KZ" sz="1600" dirty="0"/>
              <a:t> одан әрі оңтайландыру және автоматтандыру; </a:t>
            </a:r>
            <a:endParaRPr lang="kk-KZ" sz="1600" dirty="0" smtClean="0"/>
          </a:p>
          <a:p>
            <a:pPr marL="342000" indent="-342000">
              <a:buAutoNum type="arabicParenR"/>
            </a:pPr>
            <a:endParaRPr lang="kk-KZ" sz="1600" dirty="0" smtClean="0"/>
          </a:p>
          <a:p>
            <a:pPr marL="342000" indent="-342000">
              <a:buAutoNum type="arabicParenR"/>
            </a:pPr>
            <a:r>
              <a:rPr lang="kk-KZ" sz="1600" dirty="0" smtClean="0"/>
              <a:t>«</a:t>
            </a:r>
            <a:r>
              <a:rPr lang="kk-KZ" sz="1600" dirty="0" err="1"/>
              <a:t>Е-лицензиялау</a:t>
            </a:r>
            <a:r>
              <a:rPr lang="kk-KZ" sz="1600" dirty="0"/>
              <a:t>» МДҚ АЖ және «Мониторинг» АЖ ақпараттық жүйелерін Қазақстан Республикасының нормативтік құқықтық актілеріне сәйкес келтіру бойынша ҚР </a:t>
            </a:r>
            <a:r>
              <a:rPr lang="kk-KZ" sz="1600" dirty="0" err="1"/>
              <a:t>АКМ-мен</a:t>
            </a:r>
            <a:r>
              <a:rPr lang="kk-KZ" sz="1600" dirty="0"/>
              <a:t> бірлесіп жұмыс жүргізу;  </a:t>
            </a:r>
            <a:endParaRPr lang="kk-KZ" sz="1600" dirty="0" smtClean="0"/>
          </a:p>
          <a:p>
            <a:pPr marL="342000" indent="-342000">
              <a:buAutoNum type="arabicParenR"/>
            </a:pPr>
            <a:endParaRPr lang="kk-KZ" sz="1600" dirty="0" smtClean="0"/>
          </a:p>
          <a:p>
            <a:pPr marL="342000" indent="-342000">
              <a:buAutoNum type="arabicParenR"/>
            </a:pPr>
            <a:r>
              <a:rPr lang="kk-KZ" sz="1600" dirty="0" smtClean="0"/>
              <a:t>ішкі </a:t>
            </a:r>
            <a:r>
              <a:rPr lang="kk-KZ" sz="1600" dirty="0"/>
              <a:t>бақылау тиімділігін арттыру бойынша жұмысты жалғастыру жоспарланып отыр. </a:t>
            </a:r>
            <a:endParaRPr lang="ru-RU" sz="1600" dirty="0">
              <a:solidFill>
                <a:schemeClr val="tx1"/>
              </a:solidFill>
              <a:cs typeface="Arial" charset="0"/>
            </a:endParaRPr>
          </a:p>
        </p:txBody>
      </p:sp>
      <p:sp>
        <p:nvSpPr>
          <p:cNvPr id="32769" name="Номер слайда 5"/>
          <p:cNvSpPr>
            <a:spLocks noGrp="1"/>
          </p:cNvSpPr>
          <p:nvPr>
            <p:ph type="sldNum" sz="quarter" idx="11"/>
          </p:nvPr>
        </p:nvSpPr>
        <p:spPr bwMode="auto">
          <a:xfrm>
            <a:off x="8382000" y="6324600"/>
            <a:ext cx="609600" cy="457200"/>
          </a:xfrm>
          <a:noFill/>
          <a:ln>
            <a:miter lim="800000"/>
            <a:headEnd/>
            <a:tailEnd/>
          </a:ln>
        </p:spPr>
        <p:txBody>
          <a:bodyPr wrap="square" numCol="1" anchorCtr="0" compatLnSpc="1">
            <a:prstTxWarp prst="textNoShape">
              <a:avLst/>
            </a:prstTxWarp>
          </a:bodyPr>
          <a:lstStyle/>
          <a:p>
            <a:fld id="{C4C0FDD4-D081-4487-965F-2648D6654862}" type="slidenum">
              <a:rPr lang="ru-RU" smtClean="0">
                <a:cs typeface="Arial" charset="0"/>
              </a:rPr>
              <a:pPr/>
              <a:t>18</a:t>
            </a:fld>
            <a:endParaRPr lang="ru-RU" smtClean="0">
              <a:cs typeface="Arial" charset="0"/>
            </a:endParaRPr>
          </a:p>
        </p:txBody>
      </p:sp>
      <p:sp>
        <p:nvSpPr>
          <p:cNvPr id="7" name="Rectangle 2"/>
          <p:cNvSpPr>
            <a:spLocks noGrp="1" noChangeArrowheads="1"/>
          </p:cNvSpPr>
          <p:nvPr>
            <p:ph type="title"/>
          </p:nvPr>
        </p:nvSpPr>
        <p:spPr>
          <a:xfrm>
            <a:off x="533400" y="152400"/>
            <a:ext cx="8229600" cy="1447800"/>
          </a:xfrm>
        </p:spPr>
        <p:txBody>
          <a:bodyPr wrap="square" numCol="1" anchorCtr="0" compatLnSpc="1">
            <a:prstTxWarp prst="textNoShape">
              <a:avLst/>
            </a:prstTxWarp>
            <a:noAutofit/>
          </a:bodyPr>
          <a:lstStyle/>
          <a:p>
            <a:pPr algn="ctr" eaLnBrk="1" hangingPunct="1">
              <a:defRPr/>
            </a:pPr>
            <a:r>
              <a:rPr lang="en-US" sz="2000" b="1" cap="none" smtClean="0"/>
              <a:t>V</a:t>
            </a:r>
            <a:r>
              <a:rPr lang="ru-RU" sz="2000" b="1" cap="none" smtClean="0"/>
              <a:t>. </a:t>
            </a:r>
            <a:r>
              <a:rPr lang="kk-KZ" sz="2000" b="1" cap="none" smtClean="0"/>
              <a:t>МЕМЛЕКЕТТІК ҚЫЗМЕТ КӨРСЕТУ ТИІМДІЛІГІНІҢ ЖӘНЕ КӨРСЕТІЛЕТІН ҚЫЗМЕТТІ АЛУШЫЛАРДЫҢ ОНЫҢ САПАСЫНА  ҚАНАҒАТТАНУ ДЕҢГЕЙІН АРТТЫРУ ПЕРСПЕКТИВАЛАРЫ</a:t>
            </a:r>
            <a:endParaRPr lang="ru-RU" sz="2000" b="1" cap="none" smtClean="0"/>
          </a:p>
        </p:txBody>
      </p:sp>
      <p:sp>
        <p:nvSpPr>
          <p:cNvPr id="8" name="AutoShape 4"/>
          <p:cNvSpPr>
            <a:spLocks noChangeArrowheads="1"/>
          </p:cNvSpPr>
          <p:nvPr/>
        </p:nvSpPr>
        <p:spPr bwMode="auto">
          <a:xfrm>
            <a:off x="76200" y="1600200"/>
            <a:ext cx="8763000" cy="762000"/>
          </a:xfrm>
          <a:prstGeom prst="roundRect">
            <a:avLst>
              <a:gd name="adj" fmla="val 16667"/>
            </a:avLst>
          </a:prstGeom>
          <a:ln>
            <a:headEnd/>
            <a:tailEnd/>
          </a:ln>
          <a:effectLst>
            <a:outerShdw blurRad="50800" dist="38100" algn="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kk-KZ" sz="1600" b="1" dirty="0">
                <a:solidFill>
                  <a:srgbClr val="FFFFFF"/>
                </a:solidFill>
                <a:cs typeface="Arial" charset="0"/>
              </a:rPr>
              <a:t>Ұлттық Банктің </a:t>
            </a:r>
            <a:r>
              <a:rPr lang="kk-KZ" sz="1600" b="1" dirty="0" smtClean="0">
                <a:solidFill>
                  <a:srgbClr val="FFFFFF"/>
                </a:solidFill>
                <a:cs typeface="Arial" charset="0"/>
              </a:rPr>
              <a:t>2017 </a:t>
            </a:r>
            <a:r>
              <a:rPr lang="kk-KZ" sz="1600" b="1" dirty="0">
                <a:solidFill>
                  <a:srgbClr val="FFFFFF"/>
                </a:solidFill>
                <a:cs typeface="Arial" charset="0"/>
              </a:rPr>
              <a:t>жылы мемлекеттік көрсетілетін қызмет сапасын арттыру </a:t>
            </a:r>
            <a:endParaRPr lang="kk-KZ" sz="1600" b="1" dirty="0" smtClean="0">
              <a:solidFill>
                <a:srgbClr val="FFFFFF"/>
              </a:solidFill>
              <a:cs typeface="Arial" charset="0"/>
            </a:endParaRPr>
          </a:p>
          <a:p>
            <a:pPr algn="ctr">
              <a:defRPr/>
            </a:pPr>
            <a:r>
              <a:rPr lang="kk-KZ" sz="1600" b="1" dirty="0" smtClean="0">
                <a:solidFill>
                  <a:srgbClr val="FFFFFF"/>
                </a:solidFill>
                <a:cs typeface="Arial" charset="0"/>
              </a:rPr>
              <a:t>бойынша қызметін </a:t>
            </a:r>
            <a:r>
              <a:rPr lang="kk-KZ" sz="1600" b="1" dirty="0">
                <a:solidFill>
                  <a:srgbClr val="FFFFFF"/>
                </a:solidFill>
                <a:cs typeface="Arial" charset="0"/>
              </a:rPr>
              <a:t>одан әрі жетілдіру мақсатында</a:t>
            </a:r>
            <a:r>
              <a:rPr lang="ru-RU" sz="1600" b="1" dirty="0">
                <a:solidFill>
                  <a:srgbClr val="FFFFFF"/>
                </a:solidFill>
                <a:cs typeface="Arial" charset="0"/>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228600"/>
            <a:ext cx="8229600" cy="457200"/>
          </a:xfrm>
        </p:spPr>
        <p:txBody>
          <a:bodyPr wrap="square" numCol="1" anchorCtr="0" compatLnSpc="1">
            <a:prstTxWarp prst="textNoShape">
              <a:avLst/>
            </a:prstTxWarp>
            <a:normAutofit fontScale="90000"/>
          </a:bodyPr>
          <a:lstStyle/>
          <a:p>
            <a:pPr algn="ctr" eaLnBrk="1" hangingPunct="1">
              <a:defRPr/>
            </a:pPr>
            <a:r>
              <a:rPr lang="en-US" sz="2200" b="1" cap="none" smtClean="0"/>
              <a:t>I</a:t>
            </a:r>
            <a:r>
              <a:rPr lang="ru-RU" sz="2200" b="1" cap="none" smtClean="0"/>
              <a:t>.</a:t>
            </a:r>
            <a:r>
              <a:rPr lang="ru-RU" sz="3200" b="1" cap="none" smtClean="0"/>
              <a:t> </a:t>
            </a:r>
            <a:r>
              <a:rPr lang="kk-KZ" sz="2200" cap="none" smtClean="0"/>
              <a:t>ЖАЛПЫ ЕРЕЖЕЛЕР</a:t>
            </a:r>
            <a:endParaRPr lang="ru-RU" sz="2200" b="1" cap="none" smtClean="0"/>
          </a:p>
        </p:txBody>
      </p:sp>
      <p:sp>
        <p:nvSpPr>
          <p:cNvPr id="2" name="Номер слайда 4"/>
          <p:cNvSpPr>
            <a:spLocks noGrp="1"/>
          </p:cNvSpPr>
          <p:nvPr>
            <p:ph type="sldNum" sz="quarter" idx="12"/>
          </p:nvPr>
        </p:nvSpPr>
        <p:spPr bwMode="auto">
          <a:xfrm>
            <a:off x="8609013" y="6416675"/>
            <a:ext cx="382587" cy="365125"/>
          </a:xfrm>
          <a:noFill/>
          <a:ln>
            <a:miter lim="800000"/>
            <a:headEnd/>
            <a:tailEnd/>
          </a:ln>
        </p:spPr>
        <p:txBody>
          <a:bodyPr wrap="square" numCol="1" anchorCtr="0" compatLnSpc="1">
            <a:prstTxWarp prst="textNoShape">
              <a:avLst/>
            </a:prstTxWarp>
          </a:bodyPr>
          <a:lstStyle/>
          <a:p>
            <a:fld id="{FE6AFF6C-3160-4FF9-965C-B5455443B74D}" type="slidenum">
              <a:rPr lang="ru-RU" smtClean="0">
                <a:cs typeface="Arial" charset="0"/>
              </a:rPr>
              <a:pPr/>
              <a:t>2</a:t>
            </a:fld>
            <a:endParaRPr lang="ru-RU" smtClean="0">
              <a:cs typeface="Arial" charset="0"/>
            </a:endParaRPr>
          </a:p>
        </p:txBody>
      </p:sp>
      <p:sp>
        <p:nvSpPr>
          <p:cNvPr id="16388" name="AutoShape 4"/>
          <p:cNvSpPr>
            <a:spLocks noChangeArrowheads="1"/>
          </p:cNvSpPr>
          <p:nvPr/>
        </p:nvSpPr>
        <p:spPr bwMode="auto">
          <a:xfrm>
            <a:off x="356419" y="805016"/>
            <a:ext cx="8382000" cy="533400"/>
          </a:xfrm>
          <a:prstGeom prst="roundRect">
            <a:avLst>
              <a:gd name="adj" fmla="val 16667"/>
            </a:avLst>
          </a:prstGeom>
          <a:ln>
            <a:headEnd/>
            <a:tailEnd/>
          </a:ln>
          <a:effectLst>
            <a:outerShdw blurRad="50800" dist="38100" algn="l" rotWithShape="0">
              <a:prstClr val="black">
                <a:alpha val="40000"/>
              </a:prstClr>
            </a:outerShdw>
          </a:effectLst>
        </p:spPr>
        <p:style>
          <a:lnRef idx="0">
            <a:schemeClr val="accent1"/>
          </a:lnRef>
          <a:fillRef idx="3">
            <a:schemeClr val="accent1"/>
          </a:fillRef>
          <a:effectRef idx="3">
            <a:schemeClr val="accent1"/>
          </a:effectRef>
          <a:fontRef idx="minor">
            <a:schemeClr val="lt1"/>
          </a:fontRef>
        </p:style>
        <p:txBody>
          <a:bodyPr wrap="none" anchor="ctr"/>
          <a:lstStyle/>
          <a:p>
            <a:pPr algn="ctr">
              <a:defRPr/>
            </a:pPr>
            <a:r>
              <a:rPr lang="ru-RU" sz="1800" b="1">
                <a:solidFill>
                  <a:srgbClr val="FFFFFF"/>
                </a:solidFill>
                <a:cs typeface="Arial" charset="0"/>
              </a:rPr>
              <a:t>Қазақстан Республикасының Ұлттық Банкі </a:t>
            </a:r>
          </a:p>
        </p:txBody>
      </p:sp>
      <p:sp>
        <p:nvSpPr>
          <p:cNvPr id="3" name="Прямоугольник 2"/>
          <p:cNvSpPr/>
          <p:nvPr/>
        </p:nvSpPr>
        <p:spPr>
          <a:xfrm>
            <a:off x="356418" y="1447800"/>
            <a:ext cx="3910781" cy="5029200"/>
          </a:xfrm>
          <a:prstGeom prst="rect">
            <a:avLst/>
          </a:prstGeom>
          <a:effectLst>
            <a:glow rad="1016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endParaRPr lang="ru-RU" sz="1600" dirty="0">
              <a:solidFill>
                <a:srgbClr val="000000"/>
              </a:solidFill>
              <a:cs typeface="Arial" charset="0"/>
            </a:endParaRPr>
          </a:p>
          <a:p>
            <a:pPr marL="285750" indent="-285750">
              <a:buClr>
                <a:srgbClr val="C00000"/>
              </a:buClr>
              <a:buFont typeface="Wingdings" pitchFamily="2" charset="2"/>
              <a:buChar char="§"/>
              <a:defRPr/>
            </a:pPr>
            <a:r>
              <a:rPr lang="kk-KZ" sz="1800" dirty="0">
                <a:solidFill>
                  <a:schemeClr val="tx1"/>
                </a:solidFill>
                <a:cs typeface="Arial" charset="0"/>
              </a:rPr>
              <a:t>Қазақстан Республикасының Ұлттық Банкі </a:t>
            </a:r>
            <a:r>
              <a:rPr lang="kk-KZ" sz="1800" dirty="0" smtClean="0"/>
              <a:t>мемлекеттің   </a:t>
            </a:r>
            <a:r>
              <a:rPr lang="kk-KZ" sz="1800" dirty="0"/>
              <a:t>ақша-кредит саясатын әзірлеуді және жүргізуді, төлем жүйелерінің жұмыс істеуін қамтамасыз ететін, валюталық реттеу мен бақылауды, қаржы нарығы мен қаржы ұйымдарын мемлекеттік реттеуді, бақылауды және қадағалауды жүзеге асыратын, қаржы жүйесінің тұрақтылығын қамтамасыз етуге жәрдемдесетін және мемлекеттік статистиканы </a:t>
            </a:r>
            <a:r>
              <a:rPr lang="kk-KZ" sz="1800" dirty="0" smtClean="0"/>
              <a:t>жүргізетін </a:t>
            </a:r>
            <a:r>
              <a:rPr lang="kk-KZ" sz="1800" dirty="0" smtClean="0">
                <a:solidFill>
                  <a:schemeClr val="tx1"/>
                </a:solidFill>
                <a:cs typeface="Arial" charset="0"/>
              </a:rPr>
              <a:t>мемлекеттік </a:t>
            </a:r>
            <a:r>
              <a:rPr lang="kk-KZ" sz="1800" dirty="0">
                <a:solidFill>
                  <a:schemeClr val="tx1"/>
                </a:solidFill>
                <a:cs typeface="Arial" charset="0"/>
              </a:rPr>
              <a:t>орган болып табылады.</a:t>
            </a:r>
            <a:r>
              <a:rPr lang="ru-RU" sz="1800" dirty="0">
                <a:solidFill>
                  <a:schemeClr val="tx1"/>
                </a:solidFill>
                <a:cs typeface="Arial" charset="0"/>
              </a:rPr>
              <a:t> </a:t>
            </a:r>
            <a:endParaRPr lang="ru-RU" sz="1800" dirty="0">
              <a:solidFill>
                <a:srgbClr val="000000"/>
              </a:solidFill>
              <a:cs typeface="Arial" charset="0"/>
            </a:endParaRPr>
          </a:p>
          <a:p>
            <a:pPr marL="285750" indent="-285750" algn="ctr">
              <a:defRPr/>
            </a:pPr>
            <a:endParaRPr lang="ru-RU" sz="1600" dirty="0">
              <a:solidFill>
                <a:srgbClr val="000000"/>
              </a:solidFill>
              <a:cs typeface="Arial" charset="0"/>
            </a:endParaRPr>
          </a:p>
        </p:txBody>
      </p:sp>
      <p:sp>
        <p:nvSpPr>
          <p:cNvPr id="11" name="Прямоугольник 10"/>
          <p:cNvSpPr/>
          <p:nvPr/>
        </p:nvSpPr>
        <p:spPr>
          <a:xfrm>
            <a:off x="4495800" y="1447800"/>
            <a:ext cx="4014019" cy="5029200"/>
          </a:xfrm>
          <a:prstGeom prst="rect">
            <a:avLst/>
          </a:prstGeom>
          <a:effectLst>
            <a:glow rad="101600">
              <a:schemeClr val="accent4">
                <a:satMod val="175000"/>
                <a:alpha val="40000"/>
              </a:schemeClr>
            </a:glow>
          </a:effectLst>
        </p:spPr>
        <p:style>
          <a:lnRef idx="2">
            <a:schemeClr val="accent4"/>
          </a:lnRef>
          <a:fillRef idx="1">
            <a:schemeClr val="lt1"/>
          </a:fillRef>
          <a:effectRef idx="0">
            <a:schemeClr val="accent4"/>
          </a:effectRef>
          <a:fontRef idx="minor">
            <a:schemeClr val="dk1"/>
          </a:fontRef>
        </p:style>
        <p:txBody>
          <a:bodyPr/>
          <a:lstStyle/>
          <a:p>
            <a:pPr marL="285750" indent="-285750">
              <a:lnSpc>
                <a:spcPct val="80000"/>
              </a:lnSpc>
              <a:buClr>
                <a:srgbClr val="C00000"/>
              </a:buClr>
              <a:buSzPct val="110000"/>
              <a:buFont typeface="Wingdings" pitchFamily="2" charset="2"/>
              <a:buChar char="§"/>
              <a:defRPr/>
            </a:pPr>
            <a:endParaRPr lang="ru-RU" sz="1600" dirty="0">
              <a:solidFill>
                <a:srgbClr val="000000"/>
              </a:solidFill>
              <a:cs typeface="Arial" charset="0"/>
            </a:endParaRPr>
          </a:p>
          <a:p>
            <a:pPr marL="285750" indent="-285750">
              <a:lnSpc>
                <a:spcPct val="80000"/>
              </a:lnSpc>
              <a:buClr>
                <a:srgbClr val="C00000"/>
              </a:buClr>
              <a:buSzPct val="110000"/>
              <a:buFont typeface="Wingdings" pitchFamily="2" charset="2"/>
              <a:buChar char="§"/>
              <a:defRPr/>
            </a:pPr>
            <a:r>
              <a:rPr lang="kk-KZ" sz="1800" dirty="0">
                <a:solidFill>
                  <a:schemeClr val="tx1"/>
                </a:solidFill>
                <a:cs typeface="Arial" charset="0"/>
              </a:rPr>
              <a:t>Ұлттық Банк республикалық мемлекеттік мекеме ұйымдық-құқықтық нысанындағы заңды тұлға болып табылады, дербес балансы бар және өзінің филиалдарымен, өкілдігімен және ұйымдарымен бірге бірыңғай құрылымды құрады.</a:t>
            </a:r>
            <a:r>
              <a:rPr lang="ru-RU" sz="1800" dirty="0">
                <a:solidFill>
                  <a:schemeClr val="tx1"/>
                </a:solidFill>
                <a:cs typeface="Arial" charset="0"/>
              </a:rPr>
              <a:t> </a:t>
            </a:r>
            <a:endParaRPr lang="ru-RU" sz="1600" dirty="0">
              <a:solidFill>
                <a:srgbClr val="000000"/>
              </a:solidFill>
              <a:cs typeface="Arial" charset="0"/>
            </a:endParaRPr>
          </a:p>
          <a:p>
            <a:pPr marL="285750" indent="-285750">
              <a:lnSpc>
                <a:spcPct val="80000"/>
              </a:lnSpc>
              <a:buClr>
                <a:srgbClr val="C00000"/>
              </a:buClr>
              <a:buSzPct val="110000"/>
              <a:buFont typeface="Wingdings" pitchFamily="2" charset="2"/>
              <a:buChar char="§"/>
              <a:defRPr/>
            </a:pPr>
            <a:endParaRPr lang="ru-RU" sz="1600" dirty="0">
              <a:solidFill>
                <a:srgbClr val="000000"/>
              </a:solidFill>
              <a:cs typeface="Arial" charset="0"/>
            </a:endParaRPr>
          </a:p>
          <a:p>
            <a:pPr marL="285750" indent="-285750">
              <a:lnSpc>
                <a:spcPct val="80000"/>
              </a:lnSpc>
              <a:buClr>
                <a:srgbClr val="C00000"/>
              </a:buClr>
              <a:buSzPct val="110000"/>
              <a:buFont typeface="Wingdings" pitchFamily="2" charset="2"/>
              <a:buChar char="§"/>
              <a:defRPr/>
            </a:pPr>
            <a:r>
              <a:rPr lang="kk-KZ" sz="1800" dirty="0">
                <a:solidFill>
                  <a:schemeClr val="tx1"/>
                </a:solidFill>
                <a:cs typeface="Arial" charset="0"/>
              </a:rPr>
              <a:t>Ұлттық Банктің орталық аппараты Алматы қаласындағы Көктем-3 шағын ауданы, 21-үй мекенжайы бойынша орналасқан.</a:t>
            </a:r>
            <a:endParaRPr lang="ru-RU" sz="1600" dirty="0">
              <a:solidFill>
                <a:srgbClr val="000000"/>
              </a:solidFill>
              <a:cs typeface="Arial" charset="0"/>
            </a:endParaRPr>
          </a:p>
          <a:p>
            <a:pPr marL="285750" indent="-285750">
              <a:lnSpc>
                <a:spcPct val="80000"/>
              </a:lnSpc>
              <a:buClr>
                <a:srgbClr val="C00000"/>
              </a:buClr>
              <a:buSzPct val="110000"/>
              <a:buFont typeface="Wingdings" pitchFamily="2" charset="2"/>
              <a:buChar char="§"/>
              <a:defRPr/>
            </a:pPr>
            <a:endParaRPr lang="ru-RU" sz="1600"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28600"/>
            <a:ext cx="8229600" cy="457200"/>
          </a:xfrm>
        </p:spPr>
        <p:txBody>
          <a:bodyPr wrap="square" numCol="1" anchorCtr="0" compatLnSpc="1">
            <a:prstTxWarp prst="textNoShape">
              <a:avLst/>
            </a:prstTxWarp>
            <a:normAutofit fontScale="90000"/>
          </a:bodyPr>
          <a:lstStyle/>
          <a:p>
            <a:pPr algn="ctr" eaLnBrk="1" hangingPunct="1">
              <a:defRPr/>
            </a:pPr>
            <a:r>
              <a:rPr lang="en-US" sz="2200" b="1" cap="none" smtClean="0"/>
              <a:t>I</a:t>
            </a:r>
            <a:r>
              <a:rPr lang="ru-RU" sz="2200" b="1" cap="none" smtClean="0"/>
              <a:t>.</a:t>
            </a:r>
            <a:r>
              <a:rPr lang="ru-RU" sz="3200" b="1" cap="none" smtClean="0"/>
              <a:t> </a:t>
            </a:r>
            <a:r>
              <a:rPr lang="ru-RU" sz="2200" b="1" cap="none" smtClean="0"/>
              <a:t>ЖАЛПЫ ЕРЕЖЕЛЕР</a:t>
            </a:r>
          </a:p>
        </p:txBody>
      </p:sp>
      <p:sp>
        <p:nvSpPr>
          <p:cNvPr id="17410" name="Номер слайда 4"/>
          <p:cNvSpPr>
            <a:spLocks noGrp="1"/>
          </p:cNvSpPr>
          <p:nvPr>
            <p:ph type="sldNum" sz="quarter" idx="12"/>
          </p:nvPr>
        </p:nvSpPr>
        <p:spPr bwMode="auto">
          <a:xfrm>
            <a:off x="8609013" y="6416675"/>
            <a:ext cx="382587" cy="365125"/>
          </a:xfrm>
          <a:noFill/>
          <a:ln>
            <a:miter lim="800000"/>
            <a:headEnd/>
            <a:tailEnd/>
          </a:ln>
        </p:spPr>
        <p:txBody>
          <a:bodyPr wrap="square" numCol="1" anchorCtr="0" compatLnSpc="1">
            <a:prstTxWarp prst="textNoShape">
              <a:avLst/>
            </a:prstTxWarp>
          </a:bodyPr>
          <a:lstStyle/>
          <a:p>
            <a:fld id="{DF8F97AA-C3E2-4AC7-A1A6-02901C00EAB7}" type="slidenum">
              <a:rPr lang="ru-RU" smtClean="0">
                <a:cs typeface="Arial" charset="0"/>
              </a:rPr>
              <a:pPr/>
              <a:t>3</a:t>
            </a:fld>
            <a:endParaRPr lang="ru-RU" smtClean="0">
              <a:cs typeface="Arial" charset="0"/>
            </a:endParaRPr>
          </a:p>
        </p:txBody>
      </p:sp>
      <p:sp>
        <p:nvSpPr>
          <p:cNvPr id="19461" name="Rectangle 5"/>
          <p:cNvSpPr>
            <a:spLocks noChangeArrowheads="1"/>
          </p:cNvSpPr>
          <p:nvPr/>
        </p:nvSpPr>
        <p:spPr bwMode="auto">
          <a:xfrm>
            <a:off x="2209800" y="723900"/>
            <a:ext cx="6705600" cy="6477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dirty="0"/>
              <a:t>Ұлттық Банктің мемлекеттік көрсетілетін қызметтер стандарттары </a:t>
            </a:r>
            <a:r>
              <a:rPr lang="kk-KZ" dirty="0" smtClean="0"/>
              <a:t>Қазақстан </a:t>
            </a:r>
            <a:r>
              <a:rPr lang="kk-KZ" dirty="0"/>
              <a:t>Республикасы Ұлттық Банкінің 2015 жылғы 30 сәуірдегі № 71 қаулысымен бекітілген</a:t>
            </a:r>
            <a:endParaRPr lang="ru-RU" dirty="0">
              <a:solidFill>
                <a:srgbClr val="000000"/>
              </a:solidFill>
              <a:cs typeface="Arial" charset="0"/>
            </a:endParaRPr>
          </a:p>
        </p:txBody>
      </p:sp>
      <p:sp>
        <p:nvSpPr>
          <p:cNvPr id="19463" name="Rectangle 7"/>
          <p:cNvSpPr>
            <a:spLocks noChangeArrowheads="1"/>
          </p:cNvSpPr>
          <p:nvPr/>
        </p:nvSpPr>
        <p:spPr bwMode="auto">
          <a:xfrm>
            <a:off x="2209800" y="1656908"/>
            <a:ext cx="6705600" cy="6858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dirty="0"/>
              <a:t>Ұлттық Банктің мемлекеттік көрсетілетін қызметтер регламенттері Қазақстан Республикасының Ұлттық Банкі Басқармасының 2015 жылғы </a:t>
            </a:r>
            <a:br>
              <a:rPr lang="kk-KZ" dirty="0"/>
            </a:br>
            <a:r>
              <a:rPr lang="kk-KZ" dirty="0"/>
              <a:t>29 мамырдағы № 96 қаулысымен </a:t>
            </a:r>
            <a:r>
              <a:rPr lang="kk-KZ" dirty="0" smtClean="0"/>
              <a:t>бекітілген</a:t>
            </a:r>
            <a:endParaRPr lang="ru-RU" dirty="0">
              <a:solidFill>
                <a:schemeClr val="tx1"/>
              </a:solidFill>
              <a:cs typeface="Arial" charset="0"/>
            </a:endParaRPr>
          </a:p>
        </p:txBody>
      </p:sp>
      <p:sp>
        <p:nvSpPr>
          <p:cNvPr id="2" name="Прямоугольник 1"/>
          <p:cNvSpPr/>
          <p:nvPr/>
        </p:nvSpPr>
        <p:spPr>
          <a:xfrm>
            <a:off x="152400" y="685800"/>
            <a:ext cx="1905000" cy="2057400"/>
          </a:xfrm>
          <a:prstGeom prst="rect">
            <a:avLst/>
          </a:prstGeom>
          <a:solidFill>
            <a:schemeClr val="accent1">
              <a:alpha val="31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1200" dirty="0">
                <a:solidFill>
                  <a:schemeClr val="tx1"/>
                </a:solidFill>
                <a:cs typeface="Arial" charset="0"/>
              </a:rPr>
              <a:t>2013 жылғы 18 қыркүйектегі № 983 Мемлекеттік көрсетілетін қызметтер тізіліміне (бұдан әрі – Тізілім) сәйкес </a:t>
            </a:r>
          </a:p>
          <a:p>
            <a:pPr algn="ctr">
              <a:defRPr/>
            </a:pPr>
            <a:r>
              <a:rPr lang="kk-KZ" sz="1200" b="1" dirty="0">
                <a:solidFill>
                  <a:schemeClr val="tx1"/>
                </a:solidFill>
                <a:cs typeface="Arial" charset="0"/>
              </a:rPr>
              <a:t>Ұлттық Банк мемлекеттік көрсетілетін қызметтердің </a:t>
            </a:r>
            <a:r>
              <a:rPr lang="kk-KZ" sz="1200" b="1" dirty="0" smtClean="0">
                <a:solidFill>
                  <a:schemeClr val="tx1"/>
                </a:solidFill>
                <a:cs typeface="Arial" charset="0"/>
              </a:rPr>
              <a:t>44 түрін </a:t>
            </a:r>
            <a:r>
              <a:rPr lang="kk-KZ" sz="1200" b="1" dirty="0">
                <a:solidFill>
                  <a:schemeClr val="tx1"/>
                </a:solidFill>
                <a:cs typeface="Arial" charset="0"/>
              </a:rPr>
              <a:t>көрсетеді</a:t>
            </a:r>
            <a:r>
              <a:rPr lang="ru-RU" sz="1200" dirty="0">
                <a:solidFill>
                  <a:schemeClr val="tx1"/>
                </a:solidFill>
                <a:cs typeface="Arial" charset="0"/>
              </a:rPr>
              <a:t> </a:t>
            </a:r>
          </a:p>
        </p:txBody>
      </p:sp>
      <p:sp>
        <p:nvSpPr>
          <p:cNvPr id="4" name="Стрелка вниз 3"/>
          <p:cNvSpPr/>
          <p:nvPr/>
        </p:nvSpPr>
        <p:spPr>
          <a:xfrm>
            <a:off x="5588000" y="1437833"/>
            <a:ext cx="304800" cy="190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800"/>
          </a:p>
        </p:txBody>
      </p:sp>
      <p:sp>
        <p:nvSpPr>
          <p:cNvPr id="17419" name="Rectangle 9"/>
          <p:cNvSpPr>
            <a:spLocks noChangeArrowheads="1"/>
          </p:cNvSpPr>
          <p:nvPr/>
        </p:nvSpPr>
        <p:spPr bwMode="auto">
          <a:xfrm>
            <a:off x="228600" y="6248400"/>
            <a:ext cx="8534400" cy="533400"/>
          </a:xfrm>
          <a:prstGeom prst="rect">
            <a:avLst/>
          </a:prstGeom>
          <a:noFill/>
          <a:ln w="9525">
            <a:noFill/>
            <a:miter lim="800000"/>
            <a:headEnd/>
            <a:tailEnd/>
          </a:ln>
        </p:spPr>
        <p:txBody>
          <a:bodyPr/>
          <a:lstStyle/>
          <a:p>
            <a:pPr marL="342900" indent="-342900">
              <a:lnSpc>
                <a:spcPct val="80000"/>
              </a:lnSpc>
              <a:spcBef>
                <a:spcPct val="20000"/>
              </a:spcBef>
              <a:buClr>
                <a:srgbClr val="C00000"/>
              </a:buClr>
              <a:buSzPct val="75000"/>
              <a:buFont typeface="Wingdings" pitchFamily="2" charset="2"/>
              <a:buChar char="n"/>
            </a:pPr>
            <a:r>
              <a:rPr lang="kk-KZ" sz="1600" dirty="0"/>
              <a:t>Ұлттық Банктің мемлекеттік қызметтері «Азаматтарға арналған үкімет» мемлекеттік корпорациясы арқылы көрсетілмейді.</a:t>
            </a:r>
            <a:endParaRPr lang="ru-RU" sz="1600" dirty="0"/>
          </a:p>
        </p:txBody>
      </p:sp>
      <p:sp>
        <p:nvSpPr>
          <p:cNvPr id="10" name="Rectangle 5"/>
          <p:cNvSpPr>
            <a:spLocks noChangeArrowheads="1"/>
          </p:cNvSpPr>
          <p:nvPr/>
        </p:nvSpPr>
        <p:spPr bwMode="auto">
          <a:xfrm>
            <a:off x="5543087" y="4114799"/>
            <a:ext cx="1491806" cy="1923143"/>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solidFill>
                  <a:schemeClr val="tx1"/>
                </a:solidFill>
                <a:cs typeface="Arial" charset="0"/>
              </a:rPr>
              <a:t>Ұлттық Банк </a:t>
            </a:r>
            <a:r>
              <a:rPr lang="kk-KZ" sz="1400" b="1" dirty="0" smtClean="0">
                <a:solidFill>
                  <a:schemeClr val="tx1"/>
                </a:solidFill>
                <a:cs typeface="Arial" charset="0"/>
              </a:rPr>
              <a:t>5365</a:t>
            </a:r>
            <a:r>
              <a:rPr lang="kk-KZ" sz="1400" b="1" dirty="0">
                <a:solidFill>
                  <a:schemeClr val="tx1"/>
                </a:solidFill>
                <a:cs typeface="Arial" charset="0"/>
              </a:rPr>
              <a:t> </a:t>
            </a:r>
            <a:r>
              <a:rPr lang="kk-KZ" sz="1400" b="1" dirty="0" smtClean="0">
                <a:solidFill>
                  <a:schemeClr val="tx1"/>
                </a:solidFill>
                <a:cs typeface="Arial" charset="0"/>
              </a:rPr>
              <a:t>қызмет көрсетті</a:t>
            </a:r>
          </a:p>
          <a:p>
            <a:pPr marL="285750" indent="-285750">
              <a:buClr>
                <a:srgbClr val="C00000"/>
              </a:buClr>
              <a:buFont typeface="Wingdings" pitchFamily="2" charset="2"/>
              <a:buChar char="§"/>
              <a:defRPr/>
            </a:pPr>
            <a:endParaRPr lang="kk-KZ" sz="1050" b="1" dirty="0">
              <a:solidFill>
                <a:schemeClr val="tx1"/>
              </a:solidFill>
              <a:cs typeface="Arial" charset="0"/>
            </a:endParaRPr>
          </a:p>
          <a:p>
            <a:pPr marL="285750" indent="-285750">
              <a:buClr>
                <a:srgbClr val="C00000"/>
              </a:buClr>
              <a:buFont typeface="Wingdings" pitchFamily="2" charset="2"/>
              <a:buChar char="§"/>
              <a:defRPr/>
            </a:pPr>
            <a:r>
              <a:rPr lang="kk-KZ" sz="1400" dirty="0"/>
              <a:t>«БЖЗҚ» АҚ 1 363 664 қызмет көрсетті.</a:t>
            </a:r>
            <a:r>
              <a:rPr lang="ru-RU" sz="1400" dirty="0">
                <a:solidFill>
                  <a:schemeClr val="tx1"/>
                </a:solidFill>
                <a:cs typeface="Arial" charset="0"/>
              </a:rPr>
              <a:t> </a:t>
            </a:r>
            <a:endParaRPr lang="ru-RU" sz="1400" b="1" dirty="0">
              <a:solidFill>
                <a:srgbClr val="000000"/>
              </a:solidFill>
              <a:cs typeface="Arial" charset="0"/>
            </a:endParaRPr>
          </a:p>
        </p:txBody>
      </p:sp>
      <p:sp>
        <p:nvSpPr>
          <p:cNvPr id="11" name="Rectangle 5"/>
          <p:cNvSpPr>
            <a:spLocks noChangeArrowheads="1"/>
          </p:cNvSpPr>
          <p:nvPr/>
        </p:nvSpPr>
        <p:spPr bwMode="auto">
          <a:xfrm>
            <a:off x="7263299" y="4106863"/>
            <a:ext cx="1608774" cy="1931079"/>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solidFill>
                  <a:schemeClr val="tx1"/>
                </a:solidFill>
                <a:cs typeface="Arial" charset="0"/>
              </a:rPr>
              <a:t>Ұлттық </a:t>
            </a:r>
            <a:r>
              <a:rPr lang="kk-KZ" sz="1400" dirty="0" smtClean="0">
                <a:solidFill>
                  <a:schemeClr val="tx1"/>
                </a:solidFill>
                <a:cs typeface="Arial" charset="0"/>
              </a:rPr>
              <a:t>Банк </a:t>
            </a:r>
            <a:r>
              <a:rPr lang="kk-KZ" sz="1400" b="1" dirty="0" smtClean="0">
                <a:solidFill>
                  <a:schemeClr val="tx1"/>
                </a:solidFill>
                <a:cs typeface="Arial" charset="0"/>
              </a:rPr>
              <a:t>4080</a:t>
            </a:r>
            <a:r>
              <a:rPr lang="kk-KZ" sz="1400" b="1" dirty="0">
                <a:solidFill>
                  <a:schemeClr val="tx1"/>
                </a:solidFill>
                <a:cs typeface="Arial" charset="0"/>
              </a:rPr>
              <a:t> </a:t>
            </a:r>
            <a:r>
              <a:rPr lang="kk-KZ" sz="1400" b="1" dirty="0" smtClean="0">
                <a:solidFill>
                  <a:schemeClr val="tx1"/>
                </a:solidFill>
                <a:cs typeface="Arial" charset="0"/>
              </a:rPr>
              <a:t>қызмет көрсетті</a:t>
            </a:r>
          </a:p>
          <a:p>
            <a:pPr marL="285750" indent="-285750">
              <a:buClr>
                <a:srgbClr val="C00000"/>
              </a:buClr>
              <a:buFont typeface="Wingdings" pitchFamily="2" charset="2"/>
              <a:buChar char="§"/>
              <a:defRPr/>
            </a:pPr>
            <a:endParaRPr lang="kk-KZ" sz="1050" b="1" dirty="0" smtClean="0">
              <a:solidFill>
                <a:schemeClr val="tx1"/>
              </a:solidFill>
              <a:cs typeface="Arial" charset="0"/>
            </a:endParaRPr>
          </a:p>
          <a:p>
            <a:pPr marL="285750" indent="-285750">
              <a:buClr>
                <a:srgbClr val="C00000"/>
              </a:buClr>
              <a:buFont typeface="Wingdings" pitchFamily="2" charset="2"/>
              <a:buChar char="§"/>
              <a:defRPr/>
            </a:pPr>
            <a:r>
              <a:rPr lang="kk-KZ" sz="1400" dirty="0" smtClean="0"/>
              <a:t>«БЖЗҚ» </a:t>
            </a:r>
            <a:r>
              <a:rPr lang="kk-KZ" sz="1400" dirty="0"/>
              <a:t>АҚ </a:t>
            </a:r>
            <a:r>
              <a:rPr lang="kk-KZ" sz="1400" dirty="0" smtClean="0"/>
              <a:t>1</a:t>
            </a:r>
            <a:r>
              <a:rPr lang="kk-KZ" sz="1400" dirty="0"/>
              <a:t> </a:t>
            </a:r>
            <a:r>
              <a:rPr lang="kk-KZ" sz="1400" dirty="0" smtClean="0"/>
              <a:t>697</a:t>
            </a:r>
            <a:r>
              <a:rPr lang="kk-KZ" sz="1400" dirty="0"/>
              <a:t> </a:t>
            </a:r>
            <a:r>
              <a:rPr lang="kk-KZ" sz="1400" dirty="0" smtClean="0"/>
              <a:t>233 </a:t>
            </a:r>
            <a:r>
              <a:rPr lang="kk-KZ" sz="1400" dirty="0"/>
              <a:t>қызмет көрсетті.</a:t>
            </a:r>
            <a:r>
              <a:rPr lang="ru-RU" sz="1400" dirty="0" smtClean="0">
                <a:solidFill>
                  <a:schemeClr val="tx1"/>
                </a:solidFill>
                <a:cs typeface="Arial" charset="0"/>
              </a:rPr>
              <a:t> </a:t>
            </a:r>
            <a:endParaRPr lang="ru-RU" sz="1400" b="1" dirty="0">
              <a:solidFill>
                <a:srgbClr val="000000"/>
              </a:solidFill>
              <a:cs typeface="Arial" charset="0"/>
            </a:endParaRPr>
          </a:p>
        </p:txBody>
      </p:sp>
      <p:sp>
        <p:nvSpPr>
          <p:cNvPr id="12" name="Прямоугольник 11"/>
          <p:cNvSpPr/>
          <p:nvPr/>
        </p:nvSpPr>
        <p:spPr>
          <a:xfrm>
            <a:off x="7263299" y="3633787"/>
            <a:ext cx="1600394" cy="473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800" b="1" dirty="0" smtClean="0"/>
              <a:t>2016</a:t>
            </a:r>
            <a:endParaRPr lang="ru-RU" sz="1800" b="1" dirty="0"/>
          </a:p>
        </p:txBody>
      </p:sp>
      <p:sp>
        <p:nvSpPr>
          <p:cNvPr id="13" name="Rectangle 7"/>
          <p:cNvSpPr>
            <a:spLocks noChangeArrowheads="1"/>
          </p:cNvSpPr>
          <p:nvPr/>
        </p:nvSpPr>
        <p:spPr bwMode="auto">
          <a:xfrm>
            <a:off x="156029" y="4106860"/>
            <a:ext cx="2206171" cy="1931082"/>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ru-RU" sz="1400" dirty="0" smtClean="0">
                <a:solidFill>
                  <a:srgbClr val="000000"/>
                </a:solidFill>
                <a:cs typeface="Arial" charset="0"/>
              </a:rPr>
              <a:t>32 </a:t>
            </a:r>
            <a:r>
              <a:rPr lang="ru-RU" sz="1400" dirty="0" err="1">
                <a:solidFill>
                  <a:srgbClr val="000000"/>
                </a:solidFill>
                <a:cs typeface="Arial" charset="0"/>
              </a:rPr>
              <a:t>қызмет</a:t>
            </a:r>
            <a:r>
              <a:rPr lang="ru-RU" sz="1400" dirty="0">
                <a:solidFill>
                  <a:srgbClr val="000000"/>
                </a:solidFill>
                <a:cs typeface="Arial" charset="0"/>
              </a:rPr>
              <a:t> </a:t>
            </a:r>
            <a:r>
              <a:rPr lang="ru-RU" sz="1400" dirty="0" err="1">
                <a:solidFill>
                  <a:srgbClr val="000000"/>
                </a:solidFill>
                <a:cs typeface="Arial" charset="0"/>
              </a:rPr>
              <a:t>ақысыз</a:t>
            </a:r>
            <a:r>
              <a:rPr lang="ru-RU" sz="1400" dirty="0">
                <a:solidFill>
                  <a:srgbClr val="000000"/>
                </a:solidFill>
                <a:cs typeface="Arial" charset="0"/>
              </a:rPr>
              <a:t> </a:t>
            </a:r>
            <a:r>
              <a:rPr lang="ru-RU" sz="1400" dirty="0" err="1">
                <a:solidFill>
                  <a:srgbClr val="000000"/>
                </a:solidFill>
                <a:cs typeface="Arial" charset="0"/>
              </a:rPr>
              <a:t>негізде</a:t>
            </a:r>
            <a:r>
              <a:rPr lang="ru-RU" sz="1400" dirty="0">
                <a:solidFill>
                  <a:srgbClr val="000000"/>
                </a:solidFill>
                <a:cs typeface="Arial" charset="0"/>
              </a:rPr>
              <a:t> </a:t>
            </a:r>
            <a:r>
              <a:rPr lang="ru-RU" sz="1400" dirty="0" err="1">
                <a:solidFill>
                  <a:srgbClr val="000000"/>
                </a:solidFill>
                <a:cs typeface="Arial" charset="0"/>
              </a:rPr>
              <a:t>көрсетіледі</a:t>
            </a:r>
            <a:endParaRPr lang="ru-RU" sz="1400" dirty="0">
              <a:solidFill>
                <a:srgbClr val="000000"/>
              </a:solidFill>
              <a:cs typeface="Arial" charset="0"/>
            </a:endParaRPr>
          </a:p>
          <a:p>
            <a:pPr marL="285750" indent="-285750">
              <a:buClr>
                <a:srgbClr val="C00000"/>
              </a:buClr>
              <a:buFont typeface="Wingdings" pitchFamily="2" charset="2"/>
              <a:buChar char="§"/>
              <a:defRPr/>
            </a:pPr>
            <a:endParaRPr lang="ru-RU" sz="1400" dirty="0">
              <a:solidFill>
                <a:srgbClr val="000000"/>
              </a:solidFill>
              <a:cs typeface="Arial" charset="0"/>
            </a:endParaRPr>
          </a:p>
          <a:p>
            <a:pPr marL="285750" indent="-285750">
              <a:buClr>
                <a:srgbClr val="C00000"/>
              </a:buClr>
              <a:buFont typeface="Wingdings" pitchFamily="2" charset="2"/>
              <a:buChar char="§"/>
              <a:defRPr/>
            </a:pPr>
            <a:r>
              <a:rPr lang="ru-RU" sz="1400" dirty="0" smtClean="0">
                <a:solidFill>
                  <a:srgbClr val="000000"/>
                </a:solidFill>
                <a:cs typeface="Arial" charset="0"/>
              </a:rPr>
              <a:t>12 </a:t>
            </a:r>
            <a:r>
              <a:rPr lang="ru-RU" sz="1400" dirty="0" err="1">
                <a:solidFill>
                  <a:srgbClr val="000000"/>
                </a:solidFill>
                <a:cs typeface="Arial" charset="0"/>
              </a:rPr>
              <a:t>қызмет</a:t>
            </a:r>
            <a:r>
              <a:rPr lang="ru-RU" sz="1400" dirty="0">
                <a:solidFill>
                  <a:srgbClr val="000000"/>
                </a:solidFill>
                <a:cs typeface="Arial" charset="0"/>
              </a:rPr>
              <a:t> </a:t>
            </a:r>
            <a:r>
              <a:rPr lang="ru-RU" sz="1400" dirty="0" err="1">
                <a:solidFill>
                  <a:srgbClr val="000000"/>
                </a:solidFill>
                <a:cs typeface="Arial" charset="0"/>
              </a:rPr>
              <a:t>ақылы</a:t>
            </a:r>
            <a:r>
              <a:rPr lang="ru-RU" sz="1400" dirty="0">
                <a:solidFill>
                  <a:srgbClr val="000000"/>
                </a:solidFill>
                <a:cs typeface="Arial" charset="0"/>
              </a:rPr>
              <a:t> </a:t>
            </a:r>
            <a:r>
              <a:rPr lang="ru-RU" sz="1400" dirty="0" err="1">
                <a:solidFill>
                  <a:srgbClr val="000000"/>
                </a:solidFill>
                <a:cs typeface="Arial" charset="0"/>
              </a:rPr>
              <a:t>негізде</a:t>
            </a:r>
            <a:r>
              <a:rPr lang="ru-RU" sz="1400" dirty="0">
                <a:solidFill>
                  <a:srgbClr val="000000"/>
                </a:solidFill>
                <a:cs typeface="Arial" charset="0"/>
              </a:rPr>
              <a:t> </a:t>
            </a:r>
            <a:r>
              <a:rPr lang="ru-RU" sz="1400" dirty="0" err="1">
                <a:solidFill>
                  <a:srgbClr val="000000"/>
                </a:solidFill>
                <a:cs typeface="Arial" charset="0"/>
              </a:rPr>
              <a:t>көрсетіледі</a:t>
            </a:r>
            <a:endParaRPr lang="ru-RU" sz="1400" dirty="0">
              <a:solidFill>
                <a:srgbClr val="000000"/>
              </a:solidFill>
              <a:cs typeface="Arial" charset="0"/>
            </a:endParaRPr>
          </a:p>
          <a:p>
            <a:pPr marL="285750" indent="-285750">
              <a:buClr>
                <a:srgbClr val="C00000"/>
              </a:buClr>
              <a:buFont typeface="Wingdings" pitchFamily="2" charset="2"/>
              <a:buChar char="§"/>
              <a:defRPr/>
            </a:pPr>
            <a:endParaRPr lang="ru-RU" sz="1400" dirty="0">
              <a:solidFill>
                <a:srgbClr val="000000"/>
              </a:solidFill>
              <a:cs typeface="Arial" charset="0"/>
            </a:endParaRPr>
          </a:p>
        </p:txBody>
      </p:sp>
      <p:sp>
        <p:nvSpPr>
          <p:cNvPr id="14" name="Rectangle 7"/>
          <p:cNvSpPr>
            <a:spLocks noChangeArrowheads="1"/>
          </p:cNvSpPr>
          <p:nvPr/>
        </p:nvSpPr>
        <p:spPr bwMode="auto">
          <a:xfrm>
            <a:off x="2587172" y="4114800"/>
            <a:ext cx="2764970" cy="1923142"/>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anose="05000000000000000000" pitchFamily="2" charset="2"/>
              <a:buChar char="§"/>
              <a:defRPr/>
            </a:pPr>
            <a:r>
              <a:rPr lang="kk-KZ" sz="1350" dirty="0" smtClean="0">
                <a:solidFill>
                  <a:schemeClr val="tx1"/>
                </a:solidFill>
                <a:cs typeface="Arial" charset="0"/>
              </a:rPr>
              <a:t>36 </a:t>
            </a:r>
            <a:r>
              <a:rPr lang="kk-KZ" sz="1350" dirty="0">
                <a:solidFill>
                  <a:schemeClr val="tx1"/>
                </a:solidFill>
                <a:cs typeface="Arial" charset="0"/>
              </a:rPr>
              <a:t>қызметті  </a:t>
            </a:r>
            <a:r>
              <a:rPr lang="kk-KZ" sz="1350" dirty="0" err="1">
                <a:solidFill>
                  <a:schemeClr val="tx1"/>
                </a:solidFill>
                <a:cs typeface="Arial" charset="0"/>
              </a:rPr>
              <a:t>электрондық/</a:t>
            </a:r>
            <a:r>
              <a:rPr lang="kk-KZ" sz="1350" dirty="0">
                <a:solidFill>
                  <a:schemeClr val="tx1"/>
                </a:solidFill>
                <a:cs typeface="Arial" charset="0"/>
              </a:rPr>
              <a:t> қағаз нысанында </a:t>
            </a:r>
            <a:r>
              <a:rPr lang="kk-KZ" sz="1350" dirty="0" smtClean="0">
                <a:solidFill>
                  <a:schemeClr val="tx1"/>
                </a:solidFill>
                <a:cs typeface="Arial" charset="0"/>
              </a:rPr>
              <a:t>көрсетеді; </a:t>
            </a:r>
          </a:p>
          <a:p>
            <a:pPr marL="285750" indent="-285750">
              <a:buClr>
                <a:srgbClr val="C00000"/>
              </a:buClr>
              <a:buFont typeface="Wingdings" panose="05000000000000000000" pitchFamily="2" charset="2"/>
              <a:buChar char="§"/>
              <a:defRPr/>
            </a:pPr>
            <a:r>
              <a:rPr lang="kk-KZ" sz="1350" dirty="0"/>
              <a:t>7 қызметті </a:t>
            </a:r>
            <a:r>
              <a:rPr lang="kk-KZ" sz="1350" dirty="0" smtClean="0"/>
              <a:t>қағаз </a:t>
            </a:r>
            <a:r>
              <a:rPr lang="kk-KZ" sz="1350" dirty="0"/>
              <a:t>нысанда </a:t>
            </a:r>
            <a:r>
              <a:rPr lang="kk-KZ" sz="1350" dirty="0" smtClean="0"/>
              <a:t>көрсетеді;</a:t>
            </a:r>
            <a:endParaRPr lang="ru-RU" sz="1350" dirty="0">
              <a:solidFill>
                <a:schemeClr val="tx1"/>
              </a:solidFill>
              <a:cs typeface="Arial" charset="0"/>
            </a:endParaRPr>
          </a:p>
          <a:p>
            <a:pPr marL="285750" indent="-285750">
              <a:buClr>
                <a:srgbClr val="C00000"/>
              </a:buClr>
              <a:buFont typeface="Wingdings" panose="05000000000000000000" pitchFamily="2" charset="2"/>
              <a:buChar char="§"/>
              <a:defRPr/>
            </a:pPr>
            <a:r>
              <a:rPr lang="kk-KZ" sz="1350" dirty="0" smtClean="0">
                <a:solidFill>
                  <a:schemeClr val="tx1"/>
                </a:solidFill>
                <a:cs typeface="Arial" charset="0"/>
              </a:rPr>
              <a:t>1 </a:t>
            </a:r>
            <a:r>
              <a:rPr lang="kk-KZ" sz="1350" dirty="0">
                <a:solidFill>
                  <a:schemeClr val="tx1"/>
                </a:solidFill>
                <a:cs typeface="Arial" charset="0"/>
              </a:rPr>
              <a:t>қызметті «Бірыңғай жинақтаушы зейнетақы қоры» АҚ </a:t>
            </a:r>
            <a:r>
              <a:rPr lang="kk-KZ" sz="1350" dirty="0" smtClean="0">
                <a:solidFill>
                  <a:schemeClr val="tx1"/>
                </a:solidFill>
                <a:cs typeface="Arial" charset="0"/>
              </a:rPr>
              <a:t>көрсетеді</a:t>
            </a:r>
            <a:endParaRPr lang="ru-RU" sz="1350" dirty="0" smtClean="0">
              <a:solidFill>
                <a:schemeClr val="tx1"/>
              </a:solidFill>
              <a:cs typeface="Arial" charset="0"/>
            </a:endParaRPr>
          </a:p>
        </p:txBody>
      </p:sp>
      <p:sp>
        <p:nvSpPr>
          <p:cNvPr id="15" name="Прямоугольник 14"/>
          <p:cNvSpPr/>
          <p:nvPr/>
        </p:nvSpPr>
        <p:spPr>
          <a:xfrm>
            <a:off x="156029" y="3633786"/>
            <a:ext cx="2206171" cy="473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400" b="1">
                <a:solidFill>
                  <a:srgbClr val="FFFFFF"/>
                </a:solidFill>
                <a:cs typeface="Arial" charset="0"/>
              </a:rPr>
              <a:t>Ақылы/</a:t>
            </a:r>
          </a:p>
          <a:p>
            <a:pPr algn="ctr">
              <a:defRPr/>
            </a:pPr>
            <a:r>
              <a:rPr lang="ru-RU" sz="1400" b="1">
                <a:solidFill>
                  <a:srgbClr val="FFFFFF"/>
                </a:solidFill>
                <a:cs typeface="Arial" charset="0"/>
              </a:rPr>
              <a:t>ақысыз</a:t>
            </a:r>
          </a:p>
        </p:txBody>
      </p:sp>
      <p:sp>
        <p:nvSpPr>
          <p:cNvPr id="16" name="Прямоугольник 15"/>
          <p:cNvSpPr/>
          <p:nvPr/>
        </p:nvSpPr>
        <p:spPr>
          <a:xfrm>
            <a:off x="2587172" y="3633785"/>
            <a:ext cx="2764970" cy="473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350" b="1" dirty="0" err="1">
                <a:solidFill>
                  <a:srgbClr val="FFFFFF"/>
                </a:solidFill>
                <a:cs typeface="Arial" charset="0"/>
              </a:rPr>
              <a:t>Мемлекеттік</a:t>
            </a:r>
            <a:r>
              <a:rPr lang="ru-RU" sz="1350" b="1" dirty="0">
                <a:solidFill>
                  <a:srgbClr val="FFFFFF"/>
                </a:solidFill>
                <a:cs typeface="Arial" charset="0"/>
              </a:rPr>
              <a:t> </a:t>
            </a:r>
            <a:r>
              <a:rPr lang="ru-RU" sz="1350" b="1" dirty="0" err="1">
                <a:solidFill>
                  <a:srgbClr val="FFFFFF"/>
                </a:solidFill>
                <a:cs typeface="Arial" charset="0"/>
              </a:rPr>
              <a:t>қызмет</a:t>
            </a:r>
            <a:r>
              <a:rPr lang="ru-RU" sz="1350" b="1" dirty="0">
                <a:solidFill>
                  <a:srgbClr val="FFFFFF"/>
                </a:solidFill>
                <a:cs typeface="Arial" charset="0"/>
              </a:rPr>
              <a:t> </a:t>
            </a:r>
            <a:r>
              <a:rPr lang="ru-RU" sz="1350" b="1" dirty="0" err="1">
                <a:solidFill>
                  <a:srgbClr val="FFFFFF"/>
                </a:solidFill>
                <a:cs typeface="Arial" charset="0"/>
              </a:rPr>
              <a:t>көрсету</a:t>
            </a:r>
            <a:r>
              <a:rPr lang="ru-RU" sz="1350" b="1" dirty="0">
                <a:solidFill>
                  <a:srgbClr val="FFFFFF"/>
                </a:solidFill>
                <a:cs typeface="Arial" charset="0"/>
              </a:rPr>
              <a:t> </a:t>
            </a:r>
            <a:r>
              <a:rPr lang="ru-RU" sz="1350" b="1" dirty="0" err="1">
                <a:solidFill>
                  <a:srgbClr val="FFFFFF"/>
                </a:solidFill>
                <a:cs typeface="Arial" charset="0"/>
              </a:rPr>
              <a:t>нысаны</a:t>
            </a:r>
            <a:endParaRPr lang="ru-RU" sz="1350" b="1" dirty="0">
              <a:solidFill>
                <a:srgbClr val="FFFFFF"/>
              </a:solidFill>
              <a:cs typeface="Arial" charset="0"/>
            </a:endParaRPr>
          </a:p>
        </p:txBody>
      </p:sp>
      <p:sp>
        <p:nvSpPr>
          <p:cNvPr id="17" name="Прямоугольник 16"/>
          <p:cNvSpPr/>
          <p:nvPr/>
        </p:nvSpPr>
        <p:spPr>
          <a:xfrm>
            <a:off x="156029" y="3040062"/>
            <a:ext cx="5199742" cy="236538"/>
          </a:xfrm>
          <a:prstGeom prst="rect">
            <a:avLst/>
          </a:prstGeom>
        </p:spPr>
        <p:style>
          <a:lnRef idx="0">
            <a:schemeClr val="accent5"/>
          </a:lnRef>
          <a:fillRef idx="3">
            <a:schemeClr val="accent5"/>
          </a:fillRef>
          <a:effectRef idx="3">
            <a:schemeClr val="accent5"/>
          </a:effectRef>
          <a:fontRef idx="minor">
            <a:schemeClr val="lt1"/>
          </a:fontRef>
        </p:style>
        <p:txBody>
          <a:bodyPr anchor="ctr"/>
          <a:lstStyle/>
          <a:p>
            <a:pPr algn="ctr">
              <a:buClr>
                <a:srgbClr val="C00000"/>
              </a:buClr>
              <a:defRPr/>
            </a:pPr>
            <a:r>
              <a:rPr lang="kk-KZ" sz="1400" b="1" dirty="0">
                <a:solidFill>
                  <a:schemeClr val="tx1"/>
                </a:solidFill>
                <a:cs typeface="Arial" charset="0"/>
              </a:rPr>
              <a:t>ҚРҰБ мемлекеттік көрсетілетін қызметтерінің </a:t>
            </a:r>
            <a:r>
              <a:rPr lang="kk-KZ" sz="1400" b="1" dirty="0" smtClean="0">
                <a:solidFill>
                  <a:schemeClr val="tx1"/>
                </a:solidFill>
                <a:cs typeface="Arial" charset="0"/>
              </a:rPr>
              <a:t>44 </a:t>
            </a:r>
            <a:r>
              <a:rPr lang="kk-KZ" sz="1400" b="1" dirty="0">
                <a:solidFill>
                  <a:schemeClr val="tx1"/>
                </a:solidFill>
                <a:cs typeface="Arial" charset="0"/>
              </a:rPr>
              <a:t>түрінің:</a:t>
            </a:r>
            <a:r>
              <a:rPr lang="kk-KZ" sz="1400" dirty="0">
                <a:solidFill>
                  <a:schemeClr val="tx1"/>
                </a:solidFill>
                <a:cs typeface="Arial" charset="0"/>
              </a:rPr>
              <a:t> </a:t>
            </a:r>
            <a:r>
              <a:rPr lang="ru-RU" sz="1800" dirty="0">
                <a:solidFill>
                  <a:schemeClr val="tx1"/>
                </a:solidFill>
                <a:cs typeface="Arial" charset="0"/>
              </a:rPr>
              <a:t> </a:t>
            </a:r>
            <a:endParaRPr lang="ru-RU" sz="1600" dirty="0">
              <a:solidFill>
                <a:srgbClr val="FFFFFF"/>
              </a:solidFill>
              <a:cs typeface="Arial" charset="0"/>
            </a:endParaRPr>
          </a:p>
        </p:txBody>
      </p:sp>
      <p:sp>
        <p:nvSpPr>
          <p:cNvPr id="9" name="Прямоугольник 8"/>
          <p:cNvSpPr/>
          <p:nvPr/>
        </p:nvSpPr>
        <p:spPr>
          <a:xfrm>
            <a:off x="5543550" y="3633787"/>
            <a:ext cx="1491343" cy="473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800" b="1" dirty="0" smtClean="0"/>
              <a:t>2015</a:t>
            </a:r>
            <a:endParaRPr lang="ru-RU" sz="18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304800"/>
            <a:ext cx="8229600" cy="381000"/>
          </a:xfrm>
        </p:spPr>
        <p:txBody>
          <a:bodyPr wrap="square" numCol="1" anchorCtr="0" compatLnSpc="1">
            <a:prstTxWarp prst="textNoShape">
              <a:avLst/>
            </a:prstTxWarp>
            <a:normAutofit fontScale="90000"/>
          </a:bodyPr>
          <a:lstStyle/>
          <a:p>
            <a:pPr algn="ctr" eaLnBrk="1" hangingPunct="1">
              <a:defRPr/>
            </a:pPr>
            <a:r>
              <a:rPr lang="en-US" sz="2200" b="1" cap="none" smtClean="0"/>
              <a:t>I</a:t>
            </a:r>
            <a:r>
              <a:rPr lang="ru-RU" sz="2200" b="1" cap="none" smtClean="0"/>
              <a:t>.</a:t>
            </a:r>
            <a:r>
              <a:rPr lang="ru-RU" sz="3200" b="1" cap="none" smtClean="0"/>
              <a:t> </a:t>
            </a:r>
            <a:r>
              <a:rPr lang="ru-RU" sz="2200" b="1" cap="none" smtClean="0"/>
              <a:t>ЖАЛПЫ ЕРЕЖЕЛЕР</a:t>
            </a:r>
          </a:p>
        </p:txBody>
      </p:sp>
      <p:sp>
        <p:nvSpPr>
          <p:cNvPr id="18434" name="Номер слайда 5"/>
          <p:cNvSpPr>
            <a:spLocks noGrp="1"/>
          </p:cNvSpPr>
          <p:nvPr>
            <p:ph type="sldNum" sz="quarter" idx="11"/>
          </p:nvPr>
        </p:nvSpPr>
        <p:spPr bwMode="auto">
          <a:xfrm>
            <a:off x="8610600" y="6324600"/>
            <a:ext cx="381000" cy="457200"/>
          </a:xfrm>
          <a:noFill/>
          <a:ln>
            <a:miter lim="800000"/>
            <a:headEnd/>
            <a:tailEnd/>
          </a:ln>
        </p:spPr>
        <p:txBody>
          <a:bodyPr wrap="square" numCol="1" anchorCtr="0" compatLnSpc="1">
            <a:prstTxWarp prst="textNoShape">
              <a:avLst/>
            </a:prstTxWarp>
          </a:bodyPr>
          <a:lstStyle/>
          <a:p>
            <a:fld id="{FB181662-0B6F-495E-9F48-4ED572BBAEAF}" type="slidenum">
              <a:rPr lang="ru-RU" smtClean="0">
                <a:cs typeface="Arial" charset="0"/>
              </a:rPr>
              <a:pPr/>
              <a:t>4</a:t>
            </a:fld>
            <a:endParaRPr lang="ru-RU" smtClean="0">
              <a:cs typeface="Arial" charset="0"/>
            </a:endParaRPr>
          </a:p>
        </p:txBody>
      </p:sp>
      <p:graphicFrame>
        <p:nvGraphicFramePr>
          <p:cNvPr id="18468" name="Group 36"/>
          <p:cNvGraphicFramePr>
            <a:graphicFrameLocks noGrp="1"/>
          </p:cNvGraphicFramePr>
          <p:nvPr>
            <p:extLst>
              <p:ext uri="{D42A27DB-BD31-4B8C-83A1-F6EECF244321}">
                <p14:modId xmlns:p14="http://schemas.microsoft.com/office/powerpoint/2010/main" val="1266910064"/>
              </p:ext>
            </p:extLst>
          </p:nvPr>
        </p:nvGraphicFramePr>
        <p:xfrm>
          <a:off x="419100" y="1752600"/>
          <a:ext cx="8305800" cy="4084320"/>
        </p:xfrm>
        <a:graphic>
          <a:graphicData uri="http://schemas.openxmlformats.org/drawingml/2006/table">
            <a:tbl>
              <a:tblPr/>
              <a:tblGrid>
                <a:gridCol w="484188"/>
                <a:gridCol w="4435475"/>
                <a:gridCol w="3386137"/>
              </a:tblGrid>
              <a:tr h="37465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dirty="0" smtClean="0">
                          <a:ln>
                            <a:noFill/>
                          </a:ln>
                          <a:solidFill>
                            <a:schemeClr val="tx1"/>
                          </a:solidFill>
                          <a:effectLst/>
                          <a:latin typeface="Arial" charset="0"/>
                          <a:cs typeface="Arial" charset="0"/>
                        </a:rPr>
                        <a:t>1</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chemeClr val="tx1"/>
                          </a:solidFill>
                          <a:effectLst/>
                          <a:latin typeface="Arial" charset="0"/>
                          <a:cs typeface="Arial" charset="0"/>
                        </a:rPr>
                        <a:t>Валюталық операцияны тіркеу</a:t>
                      </a:r>
                      <a:endParaRPr kumimoji="0" lang="ru-RU" sz="14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0" i="0" u="none" strike="noStrike" kern="1200" cap="none" normalizeH="0" baseline="0" dirty="0" smtClean="0">
                          <a:ln>
                            <a:noFill/>
                          </a:ln>
                          <a:solidFill>
                            <a:schemeClr val="tx1"/>
                          </a:solidFill>
                          <a:effectLst/>
                          <a:latin typeface="Arial" charset="0"/>
                          <a:ea typeface="+mn-ea"/>
                          <a:cs typeface="Arial" charset="0"/>
                        </a:rPr>
                        <a:t>2016 жылы 1660 қызмет көрсетілді (мемлекеттік қызметтердің жалпы санының 40,6%-ы)</a:t>
                      </a:r>
                      <a:endParaRPr kumimoji="0" lang="ru-RU" sz="1400" b="0"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5984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2</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cap="none" normalizeH="0" baseline="0" dirty="0" smtClean="0">
                          <a:ln>
                            <a:noFill/>
                          </a:ln>
                          <a:solidFill>
                            <a:schemeClr val="tx1"/>
                          </a:solidFill>
                          <a:effectLst/>
                          <a:latin typeface="Arial" charset="0"/>
                          <a:cs typeface="Arial" charset="0"/>
                        </a:rPr>
                        <a:t>Акцияларды орналастыру қорытындылары туралы есепті бекіту</a:t>
                      </a:r>
                      <a:endParaRPr kumimoji="0" lang="ru-RU" sz="14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r>
                        <a:rPr kumimoji="0" lang="kk-KZ" sz="1400" b="0" i="0" u="none" strike="noStrike" kern="1200" cap="none" normalizeH="0" baseline="0" dirty="0" smtClean="0">
                          <a:ln>
                            <a:noFill/>
                          </a:ln>
                          <a:solidFill>
                            <a:schemeClr val="tx1"/>
                          </a:solidFill>
                          <a:effectLst/>
                          <a:latin typeface="Arial" charset="0"/>
                          <a:ea typeface="+mn-ea"/>
                          <a:cs typeface="Arial" charset="0"/>
                        </a:rPr>
                        <a:t>2016 жылы 603 қызмет көрсетілді (мемлекеттік қызметтердің жалпы санының 14,7%-ы);</a:t>
                      </a:r>
                      <a:endParaRPr kumimoji="0" lang="ru-RU" sz="1400" b="0" i="0" u="none" strike="noStrike" kern="1200" cap="none" normalizeH="0" baseline="0" dirty="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550863">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3</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kern="1200" cap="none" normalizeH="0" baseline="0" dirty="0" smtClean="0">
                          <a:ln>
                            <a:noFill/>
                          </a:ln>
                          <a:solidFill>
                            <a:schemeClr val="tx1"/>
                          </a:solidFill>
                          <a:effectLst/>
                          <a:latin typeface="Arial" charset="0"/>
                          <a:ea typeface="+mn-ea"/>
                          <a:cs typeface="Arial" charset="0"/>
                        </a:rPr>
                        <a:t>Облигацияларды орналастыру қорытындылары туралы есепті бекіту</a:t>
                      </a:r>
                      <a:endParaRPr kumimoji="0" lang="ru-RU" sz="1400" b="1"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r>
                        <a:rPr kumimoji="0" lang="kk-KZ" sz="1400" b="0" i="0" u="none" strike="noStrike" kern="1200" cap="none" normalizeH="0" baseline="0" dirty="0" smtClean="0">
                          <a:ln>
                            <a:noFill/>
                          </a:ln>
                          <a:solidFill>
                            <a:schemeClr val="tx1"/>
                          </a:solidFill>
                          <a:effectLst/>
                          <a:latin typeface="Arial" charset="0"/>
                          <a:ea typeface="+mn-ea"/>
                          <a:cs typeface="Arial" charset="0"/>
                        </a:rPr>
                        <a:t>2016 жылы 495 қызмет көрсетілді (мемлекеттік қызметтердің жалпы санының 12,1%-ы);</a:t>
                      </a:r>
                      <a:endParaRPr kumimoji="0" lang="ru-RU" sz="1400" b="0" i="0" u="none" strike="noStrike" kern="1200" cap="none" normalizeH="0" baseline="0" dirty="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37465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4</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kern="1200" cap="none" normalizeH="0" baseline="0" dirty="0" smtClean="0">
                          <a:ln>
                            <a:noFill/>
                          </a:ln>
                          <a:solidFill>
                            <a:schemeClr val="tx1"/>
                          </a:solidFill>
                          <a:effectLst/>
                          <a:latin typeface="Arial" charset="0"/>
                          <a:ea typeface="+mn-ea"/>
                          <a:cs typeface="Arial" charset="0"/>
                        </a:rPr>
                        <a:t>Валюталық операция туралы немесе шетелдік банкте банк шотын ашу туралы хабарламаны растау </a:t>
                      </a:r>
                      <a:endParaRPr kumimoji="0" lang="ru-RU" sz="1400" b="1"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r>
                        <a:rPr kumimoji="0" lang="kk-KZ" sz="1400" b="0" i="0" u="none" strike="noStrike" kern="1200" cap="none" normalizeH="0" baseline="0" dirty="0" smtClean="0">
                          <a:ln>
                            <a:noFill/>
                          </a:ln>
                          <a:solidFill>
                            <a:schemeClr val="tx1"/>
                          </a:solidFill>
                          <a:effectLst/>
                          <a:latin typeface="Arial" charset="0"/>
                          <a:ea typeface="+mn-ea"/>
                          <a:cs typeface="Arial" charset="0"/>
                        </a:rPr>
                        <a:t> 2016 жылы 281 қызмет көрсетілді (мемлекеттік қызметтердің жалпы санының 6,8%-ы);</a:t>
                      </a:r>
                      <a:endParaRPr kumimoji="0" lang="ru-RU" sz="1400" b="0" i="0" u="none" strike="noStrike" kern="1200" cap="none" normalizeH="0" baseline="0" dirty="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r h="598488">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cs typeface="Arial" charset="0"/>
                        </a:rPr>
                        <a:t>5</a:t>
                      </a: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400" b="1" i="0" u="none" strike="noStrike" kern="1200" cap="none" normalizeH="0" baseline="0" dirty="0" smtClean="0">
                          <a:ln>
                            <a:noFill/>
                          </a:ln>
                          <a:solidFill>
                            <a:schemeClr val="tx1"/>
                          </a:solidFill>
                          <a:effectLst/>
                          <a:latin typeface="Arial" charset="0"/>
                          <a:ea typeface="+mn-ea"/>
                          <a:cs typeface="Arial" charset="0"/>
                        </a:rPr>
                        <a:t>Қаржы ұйымдарының, банк, сақтандыру холдингтерінің, «Сақтандыру төлемдеріне кепілдік беру қоры» акционерлік қоғамының басшы қызметкерлерін тағайындауға (сайлауға) келісім беру </a:t>
                      </a:r>
                      <a:endParaRPr kumimoji="0" lang="ru-RU" sz="1400" b="1" i="0" u="none" strike="noStrike" kern="1200" cap="none" normalizeH="0" baseline="0" dirty="0" smtClean="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c>
                  <a:txBody>
                    <a:bodyPr/>
                    <a:lstStyle/>
                    <a:p>
                      <a:r>
                        <a:rPr kumimoji="0" lang="kk-KZ" sz="1400" b="0" i="0" u="none" strike="noStrike" kern="1200" cap="none" normalizeH="0" baseline="0" dirty="0" smtClean="0">
                          <a:ln>
                            <a:noFill/>
                          </a:ln>
                          <a:solidFill>
                            <a:schemeClr val="tx1"/>
                          </a:solidFill>
                          <a:effectLst/>
                          <a:latin typeface="Arial" charset="0"/>
                          <a:ea typeface="+mn-ea"/>
                          <a:cs typeface="Arial" charset="0"/>
                        </a:rPr>
                        <a:t>2016 жылы 273 қызмет көрсетілді (мемлекеттік қызметтердің жалпы санының 6,6%-ы).</a:t>
                      </a:r>
                      <a:endParaRPr kumimoji="0" lang="ru-RU" sz="1400" b="0" i="0" u="none" strike="noStrike" kern="1200" cap="none" normalizeH="0" baseline="0" dirty="0">
                        <a:ln>
                          <a:noFill/>
                        </a:ln>
                        <a:solidFill>
                          <a:schemeClr val="tx1"/>
                        </a:solidFill>
                        <a:effectLst/>
                        <a:latin typeface="Arial" charset="0"/>
                        <a:ea typeface="+mn-ea"/>
                        <a:cs typeface="Arial" charset="0"/>
                      </a:endParaRPr>
                    </a:p>
                  </a:txBody>
                  <a:tcPr horzOverflow="overflow">
                    <a:lnL w="12700" cap="flat" cmpd="sng" algn="ctr">
                      <a:solidFill>
                        <a:srgbClr val="DC5924"/>
                      </a:solidFill>
                      <a:prstDash val="solid"/>
                      <a:round/>
                      <a:headEnd type="none" w="med" len="med"/>
                      <a:tailEnd type="none" w="med" len="med"/>
                    </a:lnL>
                    <a:lnR w="12700" cap="flat" cmpd="sng" algn="ctr">
                      <a:solidFill>
                        <a:srgbClr val="DC5924"/>
                      </a:solidFill>
                      <a:prstDash val="solid"/>
                      <a:round/>
                      <a:headEnd type="none" w="med" len="med"/>
                      <a:tailEnd type="none" w="med" len="med"/>
                    </a:lnR>
                    <a:lnT w="12700" cap="flat" cmpd="sng" algn="ctr">
                      <a:solidFill>
                        <a:srgbClr val="DC5924"/>
                      </a:solidFill>
                      <a:prstDash val="solid"/>
                      <a:round/>
                      <a:headEnd type="none" w="med" len="med"/>
                      <a:tailEnd type="none" w="med" len="med"/>
                    </a:lnT>
                    <a:lnB w="12700" cap="flat" cmpd="sng" algn="ctr">
                      <a:solidFill>
                        <a:srgbClr val="DC5924"/>
                      </a:solidFill>
                      <a:prstDash val="solid"/>
                      <a:round/>
                      <a:headEnd type="none" w="med" len="med"/>
                      <a:tailEnd type="none" w="med" len="med"/>
                    </a:lnB>
                    <a:lnTlToBr>
                      <a:noFill/>
                    </a:lnTlToBr>
                    <a:lnBlToTr>
                      <a:noFill/>
                    </a:lnBlToTr>
                    <a:noFill/>
                  </a:tcPr>
                </a:tc>
              </a:tr>
            </a:tbl>
          </a:graphicData>
        </a:graphic>
      </p:graphicFrame>
      <p:sp>
        <p:nvSpPr>
          <p:cNvPr id="44" name="AutoShape 4"/>
          <p:cNvSpPr>
            <a:spLocks noChangeArrowheads="1"/>
          </p:cNvSpPr>
          <p:nvPr/>
        </p:nvSpPr>
        <p:spPr bwMode="auto">
          <a:xfrm>
            <a:off x="381000" y="838200"/>
            <a:ext cx="8382000" cy="676275"/>
          </a:xfrm>
          <a:prstGeom prst="roundRect">
            <a:avLst>
              <a:gd name="adj" fmla="val 16667"/>
            </a:avLst>
          </a:prstGeom>
          <a:ln>
            <a:headEnd/>
            <a:tailEnd/>
          </a:ln>
          <a:effectLst>
            <a:outerShdw blurRad="50800" dist="38100" algn="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kk-KZ" sz="1800" b="1">
                <a:solidFill>
                  <a:srgbClr val="FFFFFF"/>
                </a:solidFill>
                <a:cs typeface="Arial" charset="0"/>
              </a:rPr>
              <a:t>Ұлттық Банктің ен көп сұранысқа ие мемлекеттік көрсетілетін </a:t>
            </a:r>
            <a:br>
              <a:rPr lang="kk-KZ" sz="1800" b="1">
                <a:solidFill>
                  <a:srgbClr val="FFFFFF"/>
                </a:solidFill>
                <a:cs typeface="Arial" charset="0"/>
              </a:rPr>
            </a:br>
            <a:r>
              <a:rPr lang="kk-KZ" sz="1800" b="1">
                <a:solidFill>
                  <a:srgbClr val="FFFFFF"/>
                </a:solidFill>
                <a:cs typeface="Arial" charset="0"/>
              </a:rPr>
              <a:t>қызметтері мыналар болып табылады</a:t>
            </a:r>
            <a:r>
              <a:rPr lang="ru-RU">
                <a:solidFill>
                  <a:schemeClr val="tx1"/>
                </a:solidFill>
                <a:cs typeface="Arial" charset="0"/>
              </a:rPr>
              <a:t> </a:t>
            </a:r>
            <a:r>
              <a:rPr lang="ru-RU" sz="1800" b="1">
                <a:solidFill>
                  <a:srgbClr val="FFFFFF"/>
                </a:solidFill>
                <a:cs typeface="Arial"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28600"/>
            <a:ext cx="8229600" cy="457200"/>
          </a:xfrm>
        </p:spPr>
        <p:txBody>
          <a:bodyPr wrap="square" numCol="1" anchorCtr="0" compatLnSpc="1">
            <a:prstTxWarp prst="textNoShape">
              <a:avLst/>
            </a:prstTxWarp>
            <a:noAutofit/>
          </a:bodyPr>
          <a:lstStyle/>
          <a:p>
            <a:pPr algn="ctr" eaLnBrk="1" hangingPunct="1">
              <a:defRPr/>
            </a:pPr>
            <a:r>
              <a:rPr lang="en-US" sz="2400" b="1" cap="none" smtClean="0"/>
              <a:t>II</a:t>
            </a:r>
            <a:r>
              <a:rPr lang="ru-RU" sz="2400" b="1" cap="none" smtClean="0"/>
              <a:t>.</a:t>
            </a:r>
            <a:r>
              <a:rPr lang="ru-RU" b="1" cap="none" smtClean="0"/>
              <a:t> </a:t>
            </a:r>
            <a:r>
              <a:rPr lang="kk-KZ" sz="2000" b="1" cap="none" smtClean="0"/>
              <a:t>КӨРСЕТІЛЕТІН ҚЫЗМЕТТІ АЛУШЫЛАРМЕН ЖҰМЫС</a:t>
            </a:r>
            <a:endParaRPr lang="ru-RU" sz="2000" b="1" cap="none" smtClean="0"/>
          </a:p>
        </p:txBody>
      </p:sp>
      <p:sp>
        <p:nvSpPr>
          <p:cNvPr id="19458" name="Номер слайда 4"/>
          <p:cNvSpPr>
            <a:spLocks noGrp="1"/>
          </p:cNvSpPr>
          <p:nvPr>
            <p:ph type="sldNum" sz="quarter" idx="12"/>
          </p:nvPr>
        </p:nvSpPr>
        <p:spPr bwMode="auto">
          <a:xfrm>
            <a:off x="8610600" y="6400800"/>
            <a:ext cx="304800" cy="365125"/>
          </a:xfrm>
          <a:noFill/>
          <a:ln>
            <a:miter lim="800000"/>
            <a:headEnd/>
            <a:tailEnd/>
          </a:ln>
        </p:spPr>
        <p:txBody>
          <a:bodyPr wrap="square" numCol="1" anchorCtr="0" compatLnSpc="1">
            <a:prstTxWarp prst="textNoShape">
              <a:avLst/>
            </a:prstTxWarp>
          </a:bodyPr>
          <a:lstStyle/>
          <a:p>
            <a:fld id="{7F79E7D8-7BA2-43FC-A658-D6ED724DEA65}" type="slidenum">
              <a:rPr lang="ru-RU" smtClean="0">
                <a:cs typeface="Arial" charset="0"/>
              </a:rPr>
              <a:pPr/>
              <a:t>5</a:t>
            </a:fld>
            <a:endParaRPr lang="ru-RU" smtClean="0">
              <a:cs typeface="Arial" charset="0"/>
            </a:endParaRPr>
          </a:p>
        </p:txBody>
      </p:sp>
      <p:sp>
        <p:nvSpPr>
          <p:cNvPr id="12" name="Rectangle 7"/>
          <p:cNvSpPr>
            <a:spLocks noChangeArrowheads="1"/>
          </p:cNvSpPr>
          <p:nvPr/>
        </p:nvSpPr>
        <p:spPr bwMode="auto">
          <a:xfrm>
            <a:off x="228601" y="685801"/>
            <a:ext cx="4038599" cy="2438399"/>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b="1" dirty="0">
                <a:solidFill>
                  <a:srgbClr val="000000"/>
                </a:solidFill>
                <a:cs typeface="Arial" charset="0"/>
              </a:rPr>
              <a:t>Мемлекеттік қызмет көрсету тәртібі туралы ақпарат </a:t>
            </a:r>
            <a:r>
              <a:rPr lang="kk-KZ" sz="1400" dirty="0">
                <a:solidFill>
                  <a:srgbClr val="000000"/>
                </a:solidFill>
                <a:cs typeface="Arial" charset="0"/>
              </a:rPr>
              <a:t>Ұлттық Банктің </a:t>
            </a:r>
            <a:r>
              <a:rPr lang="kk-KZ" sz="1400" b="1" dirty="0" err="1">
                <a:solidFill>
                  <a:srgbClr val="000000"/>
                </a:solidFill>
                <a:cs typeface="Arial" charset="0"/>
              </a:rPr>
              <a:t>www.nationalbank.kz</a:t>
            </a:r>
            <a:r>
              <a:rPr lang="kk-KZ" sz="1400" dirty="0" err="1">
                <a:solidFill>
                  <a:srgbClr val="000000"/>
                </a:solidFill>
                <a:cs typeface="Arial" charset="0"/>
              </a:rPr>
              <a:t>.</a:t>
            </a:r>
            <a:r>
              <a:rPr lang="kk-KZ" sz="1400" dirty="0">
                <a:solidFill>
                  <a:srgbClr val="000000"/>
                </a:solidFill>
                <a:cs typeface="Arial" charset="0"/>
              </a:rPr>
              <a:t> </a:t>
            </a:r>
            <a:r>
              <a:rPr lang="kk-KZ" sz="1400" dirty="0" err="1">
                <a:solidFill>
                  <a:srgbClr val="000000"/>
                </a:solidFill>
                <a:cs typeface="Arial" charset="0"/>
              </a:rPr>
              <a:t>интернет-ресурсында</a:t>
            </a:r>
            <a:r>
              <a:rPr lang="kk-KZ" sz="1400" dirty="0">
                <a:solidFill>
                  <a:srgbClr val="000000"/>
                </a:solidFill>
                <a:cs typeface="Arial" charset="0"/>
              </a:rPr>
              <a:t> </a:t>
            </a:r>
            <a:r>
              <a:rPr lang="kk-KZ" sz="1400" dirty="0" smtClean="0">
                <a:solidFill>
                  <a:srgbClr val="000000"/>
                </a:solidFill>
                <a:cs typeface="Arial" charset="0"/>
              </a:rPr>
              <a:t>«Мемлекеттік </a:t>
            </a:r>
            <a:r>
              <a:rPr lang="kk-KZ" sz="1400" dirty="0">
                <a:solidFill>
                  <a:srgbClr val="000000"/>
                </a:solidFill>
                <a:cs typeface="Arial" charset="0"/>
              </a:rPr>
              <a:t>көрсетілетін қызметтері» бөлімінде, </a:t>
            </a:r>
            <a:r>
              <a:rPr lang="kk-KZ" sz="1400" dirty="0"/>
              <a:t>сондай-ақ </a:t>
            </a:r>
            <a:r>
              <a:rPr lang="kk-KZ" sz="1400" b="1" dirty="0" err="1">
                <a:solidFill>
                  <a:schemeClr val="accent2">
                    <a:lumMod val="75000"/>
                  </a:schemeClr>
                </a:solidFill>
                <a:cs typeface="Arial" charset="0"/>
              </a:rPr>
              <a:t>www.egov.kz</a:t>
            </a:r>
            <a:r>
              <a:rPr lang="kk-KZ" sz="1400" b="1" dirty="0">
                <a:solidFill>
                  <a:schemeClr val="accent2">
                    <a:lumMod val="75000"/>
                  </a:schemeClr>
                </a:solidFill>
                <a:cs typeface="Arial" charset="0"/>
              </a:rPr>
              <a:t> </a:t>
            </a:r>
            <a:r>
              <a:rPr lang="kk-KZ" sz="1400" dirty="0"/>
              <a:t>және </a:t>
            </a:r>
            <a:r>
              <a:rPr lang="kk-KZ" sz="1400" b="1" dirty="0" err="1">
                <a:solidFill>
                  <a:schemeClr val="accent2">
                    <a:lumMod val="75000"/>
                  </a:schemeClr>
                </a:solidFill>
                <a:cs typeface="Arial" charset="0"/>
              </a:rPr>
              <a:t>www.elicense.kz</a:t>
            </a:r>
            <a:r>
              <a:rPr lang="kk-KZ" sz="1400" b="1" dirty="0">
                <a:solidFill>
                  <a:schemeClr val="accent2">
                    <a:lumMod val="75000"/>
                  </a:schemeClr>
                </a:solidFill>
                <a:cs typeface="Arial" charset="0"/>
              </a:rPr>
              <a:t> </a:t>
            </a:r>
            <a:r>
              <a:rPr lang="kk-KZ" sz="1400" dirty="0" err="1"/>
              <a:t>интернет-ресурстарында</a:t>
            </a:r>
            <a:r>
              <a:rPr lang="kk-KZ" sz="1400" dirty="0"/>
              <a:t> «Бизнес» бөлімінің «Мемлекеттік органдар бойынша қызметтер» кіші бөлімінде орналастырылған</a:t>
            </a:r>
            <a:r>
              <a:rPr lang="kk-KZ" sz="1400" dirty="0" smtClean="0"/>
              <a:t>.</a:t>
            </a:r>
          </a:p>
        </p:txBody>
      </p:sp>
      <p:sp>
        <p:nvSpPr>
          <p:cNvPr id="13" name="Rectangle 7"/>
          <p:cNvSpPr>
            <a:spLocks noChangeArrowheads="1"/>
          </p:cNvSpPr>
          <p:nvPr/>
        </p:nvSpPr>
        <p:spPr bwMode="auto">
          <a:xfrm>
            <a:off x="228601" y="2971800"/>
            <a:ext cx="4038600" cy="3581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t>2016 жылғы 23 желтоқсан – 2017 жылғы 24 қаңтар аралығындағы кезеңде Ұлттық Банк мемлекеттік көрсетілетін қызметтер</a:t>
            </a:r>
            <a:r>
              <a:rPr lang="kk-KZ" sz="1400" b="1" dirty="0"/>
              <a:t> </a:t>
            </a:r>
            <a:r>
              <a:rPr lang="kk-KZ" sz="1400" dirty="0"/>
              <a:t>стандарттарының жобаларын оларды «электрондық үкіметтің» </a:t>
            </a:r>
            <a:r>
              <a:rPr lang="kk-KZ" sz="1400" u="sng" dirty="0" err="1">
                <a:hlinkClick r:id="rId2"/>
              </a:rPr>
              <a:t>www.legalacts.egov.kz</a:t>
            </a:r>
            <a:r>
              <a:rPr lang="kk-KZ" sz="1400" dirty="0"/>
              <a:t> веб-порталының «Ашық НҚА» порталында орналастыру арқылы жария талқылау жөніндегі іс-шаралар өткізді</a:t>
            </a:r>
            <a:r>
              <a:rPr lang="kk-KZ" sz="1400" dirty="0" smtClean="0"/>
              <a:t>.</a:t>
            </a:r>
          </a:p>
          <a:p>
            <a:pPr marL="285750" indent="-285750">
              <a:buClr>
                <a:srgbClr val="C00000"/>
              </a:buClr>
              <a:buFont typeface="Wingdings" pitchFamily="2" charset="2"/>
              <a:buChar char="§"/>
              <a:defRPr/>
            </a:pPr>
            <a:endParaRPr lang="ru-RU" sz="700" dirty="0">
              <a:solidFill>
                <a:srgbClr val="000000"/>
              </a:solidFill>
              <a:cs typeface="Arial" charset="0"/>
            </a:endParaRPr>
          </a:p>
          <a:p>
            <a:pPr marL="285750" indent="-285750">
              <a:buClr>
                <a:srgbClr val="C00000"/>
              </a:buClr>
              <a:buFont typeface="Wingdings" pitchFamily="2" charset="2"/>
              <a:buChar char="§"/>
              <a:defRPr/>
            </a:pPr>
            <a:r>
              <a:rPr lang="kk-KZ" sz="1400" dirty="0"/>
              <a:t>Ұлттық Банктің мемлекеттік көрсетілетін қызметтер стандарттарының жобаларын жария талқылау кезеңінде олар бойынша көрсетілетін қызметті алушылардан ескертулер мен ұсыныстар түскен жоқ.</a:t>
            </a:r>
            <a:endParaRPr lang="ru-RU" sz="1400" dirty="0">
              <a:solidFill>
                <a:srgbClr val="000000"/>
              </a:solidFill>
              <a:cs typeface="Arial" charset="0"/>
            </a:endParaRPr>
          </a:p>
        </p:txBody>
      </p:sp>
      <p:sp>
        <p:nvSpPr>
          <p:cNvPr id="8" name="Rectangle 7"/>
          <p:cNvSpPr>
            <a:spLocks noChangeArrowheads="1"/>
          </p:cNvSpPr>
          <p:nvPr/>
        </p:nvSpPr>
        <p:spPr bwMode="auto">
          <a:xfrm>
            <a:off x="4419600" y="685801"/>
            <a:ext cx="4457700" cy="1219199"/>
          </a:xfrm>
          <a:prstGeom prst="rect">
            <a:avLst/>
          </a:prstGeom>
          <a:extLst/>
        </p:spPr>
        <p:style>
          <a:lnRef idx="1">
            <a:schemeClr val="accent2"/>
          </a:lnRef>
          <a:fillRef idx="2">
            <a:schemeClr val="accent2"/>
          </a:fillRef>
          <a:effectRef idx="1">
            <a:schemeClr val="accent2"/>
          </a:effectRef>
          <a:fontRef idx="minor">
            <a:schemeClr val="dk1"/>
          </a:fontRef>
        </p:style>
        <p:txBody>
          <a:bodyPr/>
          <a:lstStyle/>
          <a:p>
            <a:pPr marL="285750" indent="-285750">
              <a:buClr>
                <a:srgbClr val="C00000"/>
              </a:buClr>
              <a:buFont typeface="Wingdings" pitchFamily="2" charset="2"/>
              <a:buChar char="§"/>
              <a:defRPr/>
            </a:pPr>
            <a:r>
              <a:rPr lang="kk-KZ" sz="1400" dirty="0" smtClean="0"/>
              <a:t>2016 </a:t>
            </a:r>
            <a:r>
              <a:rPr lang="kk-KZ" sz="1400" dirty="0"/>
              <a:t>жылы </a:t>
            </a:r>
            <a:r>
              <a:rPr lang="kk-KZ" sz="1400" b="1" dirty="0"/>
              <a:t>көрсетілетін қызметті алушылардың Ұлттық Банктің мемлекеттік қызметтерін көрсету тәртібі жөнінде хабардар болуын арттыру бойынша мынадай іс-шаралар жүзеге асырылды</a:t>
            </a:r>
            <a:r>
              <a:rPr lang="ru-RU" sz="1400" dirty="0" smtClean="0">
                <a:solidFill>
                  <a:srgbClr val="000000"/>
                </a:solidFill>
                <a:cs typeface="Arial" charset="0"/>
              </a:rPr>
              <a:t>:</a:t>
            </a:r>
            <a:endParaRPr lang="ru-RU" sz="1400" dirty="0">
              <a:solidFill>
                <a:srgbClr val="000000"/>
              </a:solidFill>
              <a:cs typeface="Arial" charset="0"/>
            </a:endParaRPr>
          </a:p>
        </p:txBody>
      </p:sp>
      <p:sp>
        <p:nvSpPr>
          <p:cNvPr id="9" name="Rectangle 7"/>
          <p:cNvSpPr>
            <a:spLocks noChangeArrowheads="1"/>
          </p:cNvSpPr>
          <p:nvPr/>
        </p:nvSpPr>
        <p:spPr bwMode="auto">
          <a:xfrm>
            <a:off x="4419600" y="2057401"/>
            <a:ext cx="4457700" cy="1142999"/>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defRPr/>
            </a:pPr>
            <a:r>
              <a:rPr lang="kk-KZ" sz="1400" dirty="0"/>
              <a:t>мерзімді баспа басылымдарында, сондай-ақ Қазақстан Республикасының түрлі облыстарының жергілікті атқарушы органдарының </a:t>
            </a:r>
            <a:r>
              <a:rPr lang="kk-KZ" sz="1400" dirty="0" err="1"/>
              <a:t>интернет-ресурстарында</a:t>
            </a:r>
            <a:r>
              <a:rPr lang="kk-KZ" sz="1400" dirty="0"/>
              <a:t> </a:t>
            </a:r>
            <a:r>
              <a:rPr lang="kk-KZ" sz="1400" b="1" dirty="0"/>
              <a:t>2 306 </a:t>
            </a:r>
            <a:r>
              <a:rPr lang="kk-KZ" sz="1400" dirty="0"/>
              <a:t>мақала және баспасөз релиздері жарияланды</a:t>
            </a:r>
            <a:endParaRPr lang="ru-RU" sz="1400" dirty="0">
              <a:solidFill>
                <a:srgbClr val="000000"/>
              </a:solidFill>
              <a:cs typeface="Arial" charset="0"/>
            </a:endParaRPr>
          </a:p>
        </p:txBody>
      </p:sp>
      <p:pic>
        <p:nvPicPr>
          <p:cNvPr id="19469" name="Picture 5"/>
          <p:cNvPicPr>
            <a:picLocks noChangeAspect="1" noChangeArrowheads="1"/>
          </p:cNvPicPr>
          <p:nvPr/>
        </p:nvPicPr>
        <p:blipFill>
          <a:blip r:embed="rId3"/>
          <a:srcRect/>
          <a:stretch>
            <a:fillRect/>
          </a:stretch>
        </p:blipFill>
        <p:spPr bwMode="auto">
          <a:xfrm>
            <a:off x="7162800" y="5410200"/>
            <a:ext cx="1714500" cy="758825"/>
          </a:xfrm>
          <a:prstGeom prst="rect">
            <a:avLst/>
          </a:prstGeom>
          <a:noFill/>
          <a:ln w="9525">
            <a:noFill/>
            <a:miter lim="800000"/>
            <a:headEnd/>
            <a:tailEnd/>
          </a:ln>
        </p:spPr>
      </p:pic>
      <p:pic>
        <p:nvPicPr>
          <p:cNvPr id="19470" name="Picture 6"/>
          <p:cNvPicPr>
            <a:picLocks noChangeAspect="1" noChangeArrowheads="1"/>
          </p:cNvPicPr>
          <p:nvPr/>
        </p:nvPicPr>
        <p:blipFill>
          <a:blip r:embed="rId4"/>
          <a:srcRect/>
          <a:stretch>
            <a:fillRect/>
          </a:stretch>
        </p:blipFill>
        <p:spPr bwMode="auto">
          <a:xfrm>
            <a:off x="4630738" y="5486400"/>
            <a:ext cx="2379662" cy="750888"/>
          </a:xfrm>
          <a:prstGeom prst="rect">
            <a:avLst/>
          </a:prstGeom>
          <a:noFill/>
          <a:ln w="9525">
            <a:noFill/>
            <a:miter lim="800000"/>
            <a:headEnd/>
            <a:tailEnd/>
          </a:ln>
        </p:spPr>
      </p:pic>
      <p:pic>
        <p:nvPicPr>
          <p:cNvPr id="19471" name="Picture 7"/>
          <p:cNvPicPr>
            <a:picLocks noChangeAspect="1" noChangeArrowheads="1"/>
          </p:cNvPicPr>
          <p:nvPr/>
        </p:nvPicPr>
        <p:blipFill>
          <a:blip r:embed="rId5"/>
          <a:srcRect/>
          <a:stretch>
            <a:fillRect/>
          </a:stretch>
        </p:blipFill>
        <p:spPr bwMode="auto">
          <a:xfrm>
            <a:off x="4656138" y="4648200"/>
            <a:ext cx="3979862" cy="593725"/>
          </a:xfrm>
          <a:prstGeom prst="rect">
            <a:avLst/>
          </a:prstGeom>
          <a:noFill/>
          <a:ln w="9525">
            <a:noFill/>
            <a:miter lim="800000"/>
            <a:headEnd/>
            <a:tailEnd/>
          </a:ln>
        </p:spPr>
      </p:pic>
      <p:sp>
        <p:nvSpPr>
          <p:cNvPr id="11" name="Rectangle 7"/>
          <p:cNvSpPr>
            <a:spLocks noChangeArrowheads="1"/>
          </p:cNvSpPr>
          <p:nvPr/>
        </p:nvSpPr>
        <p:spPr bwMode="auto">
          <a:xfrm>
            <a:off x="4419600" y="3320955"/>
            <a:ext cx="4457700" cy="489045"/>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defRPr/>
            </a:pPr>
            <a:r>
              <a:rPr lang="kk-KZ" sz="1400" dirty="0"/>
              <a:t>Ұлттық Банк қызметкерлерінің радио мен </a:t>
            </a:r>
            <a:r>
              <a:rPr lang="kk-KZ" sz="1400" dirty="0" err="1"/>
              <a:t>телевидениеде</a:t>
            </a:r>
            <a:r>
              <a:rPr lang="kk-KZ" sz="1400" dirty="0"/>
              <a:t> </a:t>
            </a:r>
            <a:r>
              <a:rPr lang="kk-KZ" sz="1400" b="1" dirty="0"/>
              <a:t>13</a:t>
            </a:r>
            <a:r>
              <a:rPr lang="kk-KZ" sz="1400" dirty="0"/>
              <a:t> сөйлеген сөздері дайындалды</a:t>
            </a:r>
            <a:endParaRPr lang="ru-RU" sz="1400" dirty="0">
              <a:solidFill>
                <a:srgbClr val="000000"/>
              </a:solidFill>
              <a:cs typeface="Arial" charset="0"/>
            </a:endParaRPr>
          </a:p>
        </p:txBody>
      </p:sp>
      <p:sp>
        <p:nvSpPr>
          <p:cNvPr id="14" name="Rectangle 7"/>
          <p:cNvSpPr>
            <a:spLocks noChangeArrowheads="1"/>
          </p:cNvSpPr>
          <p:nvPr/>
        </p:nvSpPr>
        <p:spPr bwMode="auto">
          <a:xfrm>
            <a:off x="4419600" y="3962400"/>
            <a:ext cx="4457700" cy="533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defRPr/>
            </a:pPr>
            <a:r>
              <a:rPr lang="kk-KZ" sz="1400" dirty="0"/>
              <a:t>Ұлттық Банктің мемлекеттік қызмет көрсету мәселелері бойынша </a:t>
            </a:r>
            <a:r>
              <a:rPr lang="kk-KZ" sz="1400" b="1" dirty="0" smtClean="0"/>
              <a:t>22</a:t>
            </a:r>
            <a:r>
              <a:rPr lang="kk-KZ" sz="1400" dirty="0" smtClean="0"/>
              <a:t> </a:t>
            </a:r>
            <a:r>
              <a:rPr lang="kk-KZ" sz="1400" dirty="0"/>
              <a:t>кездесу </a:t>
            </a:r>
            <a:r>
              <a:rPr lang="kk-KZ" sz="1400" dirty="0" smtClean="0"/>
              <a:t>ұйымдастырылды</a:t>
            </a:r>
            <a:endParaRPr lang="ru-RU" sz="1400"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7"/>
          <p:cNvSpPr>
            <a:spLocks noChangeArrowheads="1"/>
          </p:cNvSpPr>
          <p:nvPr/>
        </p:nvSpPr>
        <p:spPr bwMode="auto">
          <a:xfrm>
            <a:off x="240846" y="4191000"/>
            <a:ext cx="8748486" cy="2154725"/>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buClr>
                <a:srgbClr val="C00000"/>
              </a:buClr>
              <a:defRPr/>
            </a:pPr>
            <a:r>
              <a:rPr lang="kk-KZ" sz="1400" b="1" dirty="0"/>
              <a:t>Ұлттық Банктің</a:t>
            </a:r>
            <a:r>
              <a:rPr lang="ru-RU" sz="1400" b="1" dirty="0"/>
              <a:t> </a:t>
            </a:r>
            <a:r>
              <a:rPr lang="ru-RU" sz="1400" b="1" dirty="0" err="1"/>
              <a:t>интернет-ресурс</a:t>
            </a:r>
            <a:r>
              <a:rPr lang="kk-KZ" sz="1400" b="1" dirty="0" err="1"/>
              <a:t>ында</a:t>
            </a:r>
            <a:r>
              <a:rPr lang="kk-KZ" sz="1400" b="1" dirty="0"/>
              <a:t> </a:t>
            </a:r>
            <a:r>
              <a:rPr lang="ru-RU" sz="1400" b="1" dirty="0" smtClean="0"/>
              <a:t>:</a:t>
            </a:r>
          </a:p>
          <a:p>
            <a:pPr>
              <a:buClr>
                <a:srgbClr val="C00000"/>
              </a:buClr>
              <a:defRPr/>
            </a:pPr>
            <a:endParaRPr lang="ru-RU" sz="1400" b="1" dirty="0" smtClean="0"/>
          </a:p>
          <a:p>
            <a:pPr marL="285750" indent="-285750">
              <a:buClr>
                <a:srgbClr val="C00000"/>
              </a:buClr>
              <a:buFont typeface="Wingdings" panose="05000000000000000000" pitchFamily="2" charset="2"/>
              <a:buChar char="§"/>
            </a:pPr>
            <a:r>
              <a:rPr lang="kk-KZ" sz="1400" dirty="0"/>
              <a:t>Ұлттық Банктің </a:t>
            </a:r>
            <a:r>
              <a:rPr lang="kk-KZ" sz="1400" dirty="0" err="1"/>
              <a:t>интернет-ресурсында</a:t>
            </a:r>
            <a:r>
              <a:rPr lang="kk-KZ" sz="1400" dirty="0"/>
              <a:t> «Мемлекеттік көрсетілетін қызметтер» бөлімінде мемлекеттік көрсетілетін қызметтердің стандарттары мен регламенттері, мемлекеттік қызметтерді көрсету </a:t>
            </a:r>
            <a:r>
              <a:rPr lang="kk-KZ" sz="1400" dirty="0" err="1"/>
              <a:t>бизнес-процестерінің</a:t>
            </a:r>
            <a:r>
              <a:rPr lang="kk-KZ" sz="1400" dirty="0"/>
              <a:t> паспорттары мен анықтамалықтары, Ұлттық Банктің мемлекеттік қызметтерді көрсету мәселелері бойынша қызметі туралы есеп, сондай-ақ мемлекеттік көрсетілетін қызметтердің тізілімі, көрсетілетін қызметтерді берушілердің байланыс деректері, көрсетілетін қызметті алушыларға арналған статистикалық және өзге ақпарат уақтылы орналастырылды.</a:t>
            </a:r>
            <a:endParaRPr lang="ru-RU" sz="1400" dirty="0"/>
          </a:p>
        </p:txBody>
      </p:sp>
      <p:sp>
        <p:nvSpPr>
          <p:cNvPr id="26626" name="Rectangle 2"/>
          <p:cNvSpPr>
            <a:spLocks noGrp="1" noChangeArrowheads="1"/>
          </p:cNvSpPr>
          <p:nvPr>
            <p:ph type="title"/>
          </p:nvPr>
        </p:nvSpPr>
        <p:spPr>
          <a:xfrm>
            <a:off x="421943" y="87279"/>
            <a:ext cx="8229600" cy="457200"/>
          </a:xfrm>
        </p:spPr>
        <p:txBody>
          <a:bodyPr wrap="square" numCol="1" anchorCtr="0" compatLnSpc="1">
            <a:prstTxWarp prst="textNoShape">
              <a:avLst/>
            </a:prstTxWarp>
            <a:noAutofit/>
          </a:bodyPr>
          <a:lstStyle/>
          <a:p>
            <a:pPr algn="ctr" eaLnBrk="1" hangingPunct="1">
              <a:defRPr/>
            </a:pPr>
            <a:r>
              <a:rPr lang="en-US" sz="2400" b="1" cap="none" dirty="0" smtClean="0"/>
              <a:t>II</a:t>
            </a:r>
            <a:r>
              <a:rPr lang="ru-RU" sz="2400" b="1" cap="none" dirty="0" smtClean="0"/>
              <a:t>.</a:t>
            </a:r>
            <a:r>
              <a:rPr lang="ru-RU" b="1" cap="none" dirty="0" smtClean="0"/>
              <a:t> </a:t>
            </a:r>
            <a:r>
              <a:rPr lang="kk-KZ" sz="2000" b="1" cap="none" dirty="0" smtClean="0"/>
              <a:t>КӨРСЕТІЛЕТІН ҚЫЗМЕТТІ АЛУШЫЛАРМЕН ЖҰМЫС</a:t>
            </a:r>
            <a:endParaRPr lang="ru-RU" sz="2000" b="1" cap="none" dirty="0" smtClean="0"/>
          </a:p>
        </p:txBody>
      </p:sp>
      <p:sp>
        <p:nvSpPr>
          <p:cNvPr id="20482" name="Номер слайда 4"/>
          <p:cNvSpPr>
            <a:spLocks noGrp="1"/>
          </p:cNvSpPr>
          <p:nvPr>
            <p:ph type="sldNum" sz="quarter" idx="12"/>
          </p:nvPr>
        </p:nvSpPr>
        <p:spPr bwMode="auto">
          <a:xfrm>
            <a:off x="8610600" y="6400800"/>
            <a:ext cx="304800" cy="365125"/>
          </a:xfrm>
          <a:noFill/>
          <a:ln>
            <a:miter lim="800000"/>
            <a:headEnd/>
            <a:tailEnd/>
          </a:ln>
        </p:spPr>
        <p:txBody>
          <a:bodyPr wrap="square" numCol="1" anchorCtr="0" compatLnSpc="1">
            <a:prstTxWarp prst="textNoShape">
              <a:avLst/>
            </a:prstTxWarp>
          </a:bodyPr>
          <a:lstStyle/>
          <a:p>
            <a:fld id="{789825F5-A258-4552-A142-873F480C912F}" type="slidenum">
              <a:rPr lang="ru-RU" smtClean="0">
                <a:cs typeface="Arial" charset="0"/>
              </a:rPr>
              <a:pPr/>
              <a:t>6</a:t>
            </a:fld>
            <a:endParaRPr lang="ru-RU" smtClean="0">
              <a:cs typeface="Arial" charset="0"/>
            </a:endParaRPr>
          </a:p>
        </p:txBody>
      </p:sp>
      <p:sp>
        <p:nvSpPr>
          <p:cNvPr id="9" name="Rectangle 7"/>
          <p:cNvSpPr>
            <a:spLocks noChangeArrowheads="1"/>
          </p:cNvSpPr>
          <p:nvPr/>
        </p:nvSpPr>
        <p:spPr bwMode="auto">
          <a:xfrm>
            <a:off x="212271" y="511203"/>
            <a:ext cx="2881086" cy="3373062"/>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a:t>2016 жылғы сәуірде «Ұлттық ақпараттық технологиялар» АҚ-пен </a:t>
            </a:r>
            <a:r>
              <a:rPr lang="kk-KZ" sz="1400" dirty="0" smtClean="0"/>
              <a:t>бірлесіп </a:t>
            </a:r>
            <a:r>
              <a:rPr lang="kk-KZ" sz="1400" dirty="0"/>
              <a:t>Ұлттық Банктің мемлекеттік көрсетілетін қызметтерін алушылар үшін семинар өтті, онда «электрондық үкіметтің» порталы арқылы Ұлттық Банктің мемлекеттік көрсетілетін қызметтерін алуға өтінімдер беру процесі ұсынылды</a:t>
            </a:r>
            <a:endParaRPr lang="ru-RU" sz="1400" dirty="0">
              <a:solidFill>
                <a:srgbClr val="000000"/>
              </a:solidFill>
              <a:cs typeface="Arial" charset="0"/>
            </a:endParaRPr>
          </a:p>
        </p:txBody>
      </p:sp>
      <p:sp>
        <p:nvSpPr>
          <p:cNvPr id="14" name="Rectangle 7"/>
          <p:cNvSpPr>
            <a:spLocks noChangeArrowheads="1"/>
          </p:cNvSpPr>
          <p:nvPr/>
        </p:nvSpPr>
        <p:spPr bwMode="auto">
          <a:xfrm>
            <a:off x="3245757" y="544478"/>
            <a:ext cx="3352800" cy="3341722"/>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a:defRPr/>
            </a:pPr>
            <a:r>
              <a:rPr lang="kk-KZ" sz="1400" b="1" dirty="0" smtClean="0"/>
              <a:t>Өткізілді:</a:t>
            </a:r>
          </a:p>
          <a:p>
            <a:pPr marL="285750" indent="-285750">
              <a:buClr>
                <a:srgbClr val="C00000"/>
              </a:buClr>
              <a:buFont typeface="Wingdings" panose="05000000000000000000" pitchFamily="2" charset="2"/>
              <a:buChar char="§"/>
              <a:defRPr/>
            </a:pPr>
            <a:r>
              <a:rPr lang="kk-KZ" sz="1400" dirty="0" smtClean="0"/>
              <a:t>Ұлттық </a:t>
            </a:r>
            <a:r>
              <a:rPr lang="kk-KZ" sz="1400" dirty="0"/>
              <a:t>Банк пен «БЖЗҚ» АҚ-тың мемлекеттік көрсетілетін қызметтерін алушылар болып табылатын ұйымдардың басшылары мен қызметкерлеріне арналған </a:t>
            </a:r>
            <a:r>
              <a:rPr lang="kk-KZ" sz="1400" b="1" dirty="0"/>
              <a:t>8 173 </a:t>
            </a:r>
            <a:r>
              <a:rPr lang="kk-KZ" sz="1400" dirty="0"/>
              <a:t>семинар және </a:t>
            </a:r>
            <a:r>
              <a:rPr lang="kk-KZ" sz="1400" dirty="0" smtClean="0"/>
              <a:t>таныстырылымдар</a:t>
            </a:r>
          </a:p>
          <a:p>
            <a:pPr marL="285750" indent="-285750">
              <a:buClr>
                <a:srgbClr val="C00000"/>
              </a:buClr>
              <a:buFont typeface="Wingdings" panose="05000000000000000000" pitchFamily="2" charset="2"/>
              <a:buChar char="§"/>
              <a:defRPr/>
            </a:pPr>
            <a:endParaRPr lang="kk-KZ" sz="1400" dirty="0">
              <a:solidFill>
                <a:srgbClr val="000000"/>
              </a:solidFill>
              <a:cs typeface="Arial" charset="0"/>
            </a:endParaRPr>
          </a:p>
          <a:p>
            <a:pPr marL="285750" indent="-285750">
              <a:buClr>
                <a:srgbClr val="C00000"/>
              </a:buClr>
              <a:buFont typeface="Wingdings" panose="05000000000000000000" pitchFamily="2" charset="2"/>
              <a:buChar char="§"/>
              <a:defRPr/>
            </a:pPr>
            <a:r>
              <a:rPr lang="kk-KZ" sz="1400" dirty="0"/>
              <a:t>басқа іс-шаралар </a:t>
            </a:r>
            <a:r>
              <a:rPr lang="kk-KZ" sz="1400" dirty="0" smtClean="0"/>
              <a:t>(</a:t>
            </a:r>
            <a:r>
              <a:rPr lang="kk-KZ" sz="1400" dirty="0"/>
              <a:t>жадынамалар, түсіндірме сипатындағы хаттар, баяндамалар және т.с. әзірленді)</a:t>
            </a:r>
            <a:endParaRPr lang="ru-RU" sz="1400" dirty="0">
              <a:solidFill>
                <a:srgbClr val="000000"/>
              </a:solidFill>
              <a:cs typeface="Arial" charset="0"/>
            </a:endParaRPr>
          </a:p>
        </p:txBody>
      </p:sp>
      <p:sp>
        <p:nvSpPr>
          <p:cNvPr id="15" name="Rectangle 7"/>
          <p:cNvSpPr>
            <a:spLocks noChangeArrowheads="1"/>
          </p:cNvSpPr>
          <p:nvPr/>
        </p:nvSpPr>
        <p:spPr bwMode="auto">
          <a:xfrm>
            <a:off x="6750957" y="552799"/>
            <a:ext cx="2209800" cy="3333886"/>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r>
              <a:rPr lang="kk-KZ" sz="1400" dirty="0" smtClean="0"/>
              <a:t>«Электрондық </a:t>
            </a:r>
            <a:r>
              <a:rPr lang="kk-KZ" sz="1400" dirty="0"/>
              <a:t>үкіметтің» веб-порталы арқылы электрондық нысанда мемлекеттік көрсетілетін қызметтерді алу мүмкіндіктері туралы хаттар, оның ішінде көрсетілетін қызметтерді алушылардың атына хаттар жіберілді</a:t>
            </a:r>
            <a:endParaRPr lang="ru-RU" sz="1400" dirty="0">
              <a:solidFill>
                <a:srgbClr val="000000"/>
              </a:solidFill>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7"/>
          <p:cNvSpPr>
            <a:spLocks noChangeArrowheads="1"/>
          </p:cNvSpPr>
          <p:nvPr/>
        </p:nvSpPr>
        <p:spPr bwMode="auto">
          <a:xfrm>
            <a:off x="134257" y="4267200"/>
            <a:ext cx="8762999" cy="2438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r>
              <a:rPr lang="kk-KZ" sz="1200" dirty="0"/>
              <a:t>Қазақстан Республикасы Мемлекеттік қызмет істері және сыбайлас жемқорлыққа қарсы күрес агенттігінің </a:t>
            </a:r>
            <a:r>
              <a:rPr lang="kk-KZ" sz="1200" dirty="0" smtClean="0"/>
              <a:t>ұсынымдарына</a:t>
            </a:r>
            <a:r>
              <a:rPr lang="kk-KZ" sz="1200" dirty="0"/>
              <a:t>, Ұлттық Банктің 2015 жылы мемлекеттік қызметті көрсету тиімділігін бағалау нәтижелері, мемлекеттік органда ғана дәстүрлі тәсілмен көрсетілетін қызметтерді оңтайландыру және автоматтандыру жөніндегі деректерге сәйкес Ұлттық Банк мемлекеттік көрсетілетін қызметтерді автоматтандырмау себептеріне және олардың мемлекеттік қызметтерді көрсету тиімділігін бағалауға әсеріне талдау жүргізді. </a:t>
            </a:r>
            <a:endParaRPr lang="kk-KZ" sz="1200" dirty="0" smtClean="0"/>
          </a:p>
          <a:p>
            <a:endParaRPr lang="ru-RU" sz="1200" dirty="0"/>
          </a:p>
          <a:p>
            <a:r>
              <a:rPr lang="kk-KZ" sz="1200" dirty="0"/>
              <a:t>Жүргізілген жұмыс нәтижесі бойынша 5 мемлекеттік көрсетілетін қызметті 2017 жылы автоматтандыру туралы шешім қабылданды, осы мемлекеттік көрсетілетін қызметтерді Мемлекеттік көрсетілетін қызметтерді оңтайландыру және автоматтандыру тізбесіне енгізу туралы ұсыныстар ҚР </a:t>
            </a:r>
            <a:r>
              <a:rPr lang="kk-KZ" sz="1200" dirty="0" err="1"/>
              <a:t>АКМ-ге</a:t>
            </a:r>
            <a:r>
              <a:rPr lang="kk-KZ" sz="1200" dirty="0"/>
              <a:t> жіберілді. 2007 жылдан бері өтініштердің болмауына байланысты   «Қоғамды жария компания деп тану немесе қоғамның мәлімдемесі негізінде ол белгілеген тәртіппен оның жария компания мәртебесін кері қайтарып алу» 1-ші мемлекеттік көрсетілетін қызметін автоматтандырудың экономикалық тұрғыдан орынсыздығы атап өтілді. </a:t>
            </a:r>
            <a:endParaRPr lang="ru-RU" sz="1200" dirty="0"/>
          </a:p>
        </p:txBody>
      </p:sp>
      <p:sp>
        <p:nvSpPr>
          <p:cNvPr id="26626"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dirty="0"/>
              <a:t>III</a:t>
            </a:r>
            <a:r>
              <a:rPr lang="ru-RU" sz="2000" b="1" cap="none" dirty="0"/>
              <a:t>. </a:t>
            </a:r>
            <a:r>
              <a:rPr lang="kk-KZ" sz="2000" b="1" cap="none" dirty="0">
                <a:latin typeface="Arial" charset="0"/>
              </a:rPr>
              <a:t>МЕМЛЕКЕТТІК ҚЫЗМЕТТЕР КӨРСЕТУ ПРОЦЕСТЕРІН НОРМАТИВТІК-ҚҰҚЫҚТЫҚ ЖЕТІЛДІРУ</a:t>
            </a:r>
            <a:r>
              <a:rPr lang="en-US" sz="2000" b="1" cap="none" dirty="0">
                <a:latin typeface="Arial" charset="0"/>
              </a:rPr>
              <a:t> </a:t>
            </a:r>
            <a:r>
              <a:rPr lang="kk-KZ" sz="2000" b="1" cap="none" dirty="0">
                <a:latin typeface="Arial" charset="0"/>
              </a:rPr>
              <a:t>ҚЫЗМЕТІ</a:t>
            </a:r>
            <a:endParaRPr lang="ru-RU" sz="2000" b="1" cap="none" dirty="0" smtClean="0"/>
          </a:p>
        </p:txBody>
      </p:sp>
      <p:sp>
        <p:nvSpPr>
          <p:cNvPr id="21509" name="Номер слайда 4"/>
          <p:cNvSpPr>
            <a:spLocks noGrp="1"/>
          </p:cNvSpPr>
          <p:nvPr>
            <p:ph type="sldNum" sz="quarter" idx="12"/>
          </p:nvPr>
        </p:nvSpPr>
        <p:spPr bwMode="auto">
          <a:xfrm>
            <a:off x="8610600" y="6553200"/>
            <a:ext cx="304800" cy="365125"/>
          </a:xfrm>
          <a:noFill/>
          <a:ln>
            <a:miter lim="800000"/>
            <a:headEnd/>
            <a:tailEnd/>
          </a:ln>
        </p:spPr>
        <p:txBody>
          <a:bodyPr wrap="square" numCol="1" anchorCtr="0" compatLnSpc="1">
            <a:prstTxWarp prst="textNoShape">
              <a:avLst/>
            </a:prstTxWarp>
          </a:bodyPr>
          <a:lstStyle/>
          <a:p>
            <a:fld id="{25A81F5D-EB49-4580-B1D6-BCDCE9974C88}" type="slidenum">
              <a:rPr lang="ru-RU" smtClean="0">
                <a:cs typeface="Arial" charset="0"/>
              </a:rPr>
              <a:pPr/>
              <a:t>7</a:t>
            </a:fld>
            <a:endParaRPr lang="ru-RU" smtClean="0">
              <a:cs typeface="Arial" charset="0"/>
            </a:endParaRPr>
          </a:p>
        </p:txBody>
      </p:sp>
      <p:sp>
        <p:nvSpPr>
          <p:cNvPr id="12" name="Rectangle 7"/>
          <p:cNvSpPr>
            <a:spLocks noChangeArrowheads="1"/>
          </p:cNvSpPr>
          <p:nvPr/>
        </p:nvSpPr>
        <p:spPr bwMode="auto">
          <a:xfrm>
            <a:off x="152401" y="914400"/>
            <a:ext cx="8762998" cy="3200400"/>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anose="05000000000000000000" pitchFamily="2" charset="2"/>
              <a:buChar char="§"/>
            </a:pPr>
            <a:r>
              <a:rPr lang="kk-KZ" dirty="0"/>
              <a:t>2016 жылы Ұлттық Банк ҚР Ақпарат және коммуникациялар министрлігімен (бұдан әрі – ҚР АКМ) және ҰАТ АҚ-пен бірлесіп мемлекеттік қызметтер көрсетудің ақпараттық жүйелерін реттеу мақсатында мынадай проблемалық мәселелер бойынша тиісті жұмыс жүргізді:  </a:t>
            </a:r>
            <a:endParaRPr lang="ru-RU" dirty="0"/>
          </a:p>
          <a:p>
            <a:pPr marL="342900" lvl="0" indent="-342900">
              <a:buClr>
                <a:srgbClr val="C00000"/>
              </a:buClr>
              <a:buFont typeface="+mj-lt"/>
              <a:buAutoNum type="arabicPeriod"/>
            </a:pPr>
            <a:r>
              <a:rPr lang="kk-KZ" dirty="0"/>
              <a:t>мемлекеттік қызметтерді ақпараттық жүйелер арқылы көрсету бойынша орын алған проблемаларды жою; </a:t>
            </a:r>
            <a:endParaRPr lang="ru-RU" dirty="0"/>
          </a:p>
          <a:p>
            <a:pPr marL="342900" lvl="0" indent="-342900">
              <a:buClr>
                <a:srgbClr val="C00000"/>
              </a:buClr>
              <a:buFont typeface="+mj-lt"/>
              <a:buAutoNum type="arabicPeriod"/>
            </a:pPr>
            <a:r>
              <a:rPr lang="kk-KZ" dirty="0"/>
              <a:t>«Мониторинг» </a:t>
            </a:r>
            <a:r>
              <a:rPr lang="kk-KZ" dirty="0" err="1"/>
              <a:t>АЖ-да</a:t>
            </a:r>
            <a:r>
              <a:rPr lang="kk-KZ" dirty="0"/>
              <a:t> қалыптастырылған есептерде ауытқулар және ақпараттық жүйелердің жұмысында проблемалар анықталған жағдайда Ұлттық Банк филиалдарының, орталық аппаратының ҰАТ АҚ-пен өзара іс-әрекеті; </a:t>
            </a:r>
            <a:endParaRPr lang="ru-RU" dirty="0"/>
          </a:p>
          <a:p>
            <a:pPr marL="342900" lvl="0" indent="-342900">
              <a:buClr>
                <a:srgbClr val="C00000"/>
              </a:buClr>
              <a:buFont typeface="+mj-lt"/>
              <a:buAutoNum type="arabicPeriod"/>
            </a:pPr>
            <a:r>
              <a:rPr lang="kk-KZ" dirty="0"/>
              <a:t>мониторингтің интеграцияланған ақпараттық жүйесіндегі </a:t>
            </a:r>
            <a:br>
              <a:rPr lang="kk-KZ" dirty="0"/>
            </a:br>
            <a:r>
              <a:rPr lang="kk-KZ" dirty="0"/>
              <a:t>(бұдан әрі – «Мониторинг» ИАЖ) деректерді 100% интеграциялау мүмкіндігі; </a:t>
            </a:r>
            <a:endParaRPr lang="ru-RU" dirty="0"/>
          </a:p>
          <a:p>
            <a:pPr marL="342900" lvl="0" indent="-342900">
              <a:buClr>
                <a:srgbClr val="C00000"/>
              </a:buClr>
              <a:buFont typeface="+mj-lt"/>
              <a:buAutoNum type="arabicPeriod"/>
            </a:pPr>
            <a:r>
              <a:rPr lang="kk-KZ" dirty="0"/>
              <a:t>«</a:t>
            </a:r>
            <a:r>
              <a:rPr lang="kk-KZ" dirty="0" err="1"/>
              <a:t>Е-лицензиялау</a:t>
            </a:r>
            <a:r>
              <a:rPr lang="kk-KZ" dirty="0"/>
              <a:t>» мемлекеттік дерекқоры (бұдан әрі – ЕЛ МДҚ АЖ) ақпараттық жүйесін тестілік тексеру және оның қорытындысын шығару</a:t>
            </a:r>
            <a:r>
              <a:rPr lang="kk-KZ" dirty="0" smtClean="0"/>
              <a:t>.</a:t>
            </a:r>
            <a:endParaRPr lang="ru-RU" dirty="0" smtClean="0"/>
          </a:p>
          <a:p>
            <a:pPr marL="285750" indent="-285750">
              <a:buClr>
                <a:srgbClr val="C00000"/>
              </a:buClr>
              <a:buFont typeface="Wingdings" panose="05000000000000000000" pitchFamily="2" charset="2"/>
              <a:buChar char="§"/>
            </a:pPr>
            <a:endParaRPr lang="ru-RU" dirty="0"/>
          </a:p>
          <a:p>
            <a:pPr marL="285750" indent="-285750">
              <a:buClr>
                <a:srgbClr val="C00000"/>
              </a:buClr>
              <a:buFont typeface="Wingdings" panose="05000000000000000000" pitchFamily="2" charset="2"/>
              <a:buChar char="§"/>
            </a:pPr>
            <a:r>
              <a:rPr lang="kk-KZ" dirty="0" smtClean="0"/>
              <a:t>Сонымен </a:t>
            </a:r>
            <a:r>
              <a:rPr lang="kk-KZ" dirty="0"/>
              <a:t>бірге мемлекеттік қызметтер бойынша «</a:t>
            </a:r>
            <a:r>
              <a:rPr lang="kk-KZ" dirty="0" err="1"/>
              <a:t>www.elicense.kz</a:t>
            </a:r>
            <a:r>
              <a:rPr lang="kk-KZ" dirty="0"/>
              <a:t>» </a:t>
            </a:r>
            <a:r>
              <a:rPr lang="kk-KZ" dirty="0" err="1"/>
              <a:t>интернет-ресурсындағы</a:t>
            </a:r>
            <a:r>
              <a:rPr lang="kk-KZ" dirty="0"/>
              <a:t> мәліметтерді жаңарту бойынша жұмыс жүргізілді. Анықталған сәйкессіздіктер туралы ҚР </a:t>
            </a:r>
            <a:r>
              <a:rPr lang="kk-KZ" dirty="0" err="1"/>
              <a:t>АКМ-ге</a:t>
            </a:r>
            <a:r>
              <a:rPr lang="kk-KZ" dirty="0"/>
              <a:t> және ҰАТ АҚ-қа уақтылы хабарланды. </a:t>
            </a:r>
            <a:endParaRPr lang="ru-RU" dirty="0"/>
          </a:p>
          <a:p>
            <a:pPr marL="285750" indent="-285750">
              <a:buClr>
                <a:srgbClr val="C00000"/>
              </a:buClr>
              <a:buFont typeface="Wingdings" panose="05000000000000000000" pitchFamily="2" charset="2"/>
              <a:buChar char="§"/>
              <a:defRPr/>
            </a:pPr>
            <a:endParaRPr lang="ru-RU" sz="1400" dirty="0"/>
          </a:p>
          <a:p>
            <a:pPr marL="261938" indent="-261938">
              <a:buClr>
                <a:srgbClr val="C00000"/>
              </a:buClr>
              <a:buFont typeface="Wingdings" pitchFamily="2" charset="2"/>
              <a:buChar char="ü"/>
              <a:defRPr/>
            </a:pPr>
            <a:endParaRPr lang="ru-RU" sz="1200" i="1" dirty="0"/>
          </a:p>
        </p:txBody>
      </p:sp>
    </p:spTree>
    <p:extLst>
      <p:ext uri="{BB962C8B-B14F-4D97-AF65-F5344CB8AC3E}">
        <p14:creationId xmlns:p14="http://schemas.microsoft.com/office/powerpoint/2010/main" val="35539319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5638800" y="901700"/>
            <a:ext cx="3276600" cy="3473450"/>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r>
              <a:rPr lang="kk-KZ" sz="1400" i="1" dirty="0" smtClean="0"/>
              <a:t>Жоғарыда </a:t>
            </a:r>
            <a:r>
              <a:rPr lang="kk-KZ" sz="1400" i="1" dirty="0"/>
              <a:t>көрсетілген өзгерістер «Қазақстан Республикасы Ұлттық Банкінің мемлекеттік көрсетілетін қызметтер стандарттарын бекіту туралы» Қазақстан Республикасы Ұлттық Банкі Басқармасының 2015 жылғы 30 сәуірдегі № 71 Қаулысына өзгерістер мен толықтырулар енгізу туралы» Ұлттық Банк Басқармасының 2017 жылғы 24 ақпандағы № 37 қаулысында көзделді.</a:t>
            </a:r>
            <a:endParaRPr lang="ru-RU" sz="1400" i="1" dirty="0"/>
          </a:p>
        </p:txBody>
      </p:sp>
      <p:sp>
        <p:nvSpPr>
          <p:cNvPr id="26626"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dirty="0"/>
              <a:t>III</a:t>
            </a:r>
            <a:r>
              <a:rPr lang="ru-RU" sz="2000" b="1" cap="none" dirty="0"/>
              <a:t>. </a:t>
            </a:r>
            <a:r>
              <a:rPr lang="kk-KZ" sz="2000" b="1" cap="none" dirty="0">
                <a:latin typeface="Arial" charset="0"/>
              </a:rPr>
              <a:t>МЕМЛЕКЕТТІК ҚЫЗМЕТТЕР КӨРСЕТУ ПРОЦЕСТЕРІН НОРМАТИВТІК-ҚҰҚЫҚТЫҚ ЖЕТІЛДІРУ</a:t>
            </a:r>
            <a:r>
              <a:rPr lang="en-US" sz="2000" b="1" cap="none" dirty="0">
                <a:latin typeface="Arial" charset="0"/>
              </a:rPr>
              <a:t> </a:t>
            </a:r>
            <a:r>
              <a:rPr lang="kk-KZ" sz="2000" b="1" cap="none" dirty="0">
                <a:latin typeface="Arial" charset="0"/>
              </a:rPr>
              <a:t>ҚЫЗМЕТІ</a:t>
            </a:r>
            <a:endParaRPr lang="ru-RU" sz="2000" b="1" cap="none" dirty="0" smtClean="0"/>
          </a:p>
        </p:txBody>
      </p:sp>
      <p:sp>
        <p:nvSpPr>
          <p:cNvPr id="22533" name="Номер слайда 4"/>
          <p:cNvSpPr>
            <a:spLocks noGrp="1"/>
          </p:cNvSpPr>
          <p:nvPr>
            <p:ph type="sldNum" sz="quarter" idx="12"/>
          </p:nvPr>
        </p:nvSpPr>
        <p:spPr bwMode="auto">
          <a:xfrm>
            <a:off x="8610600" y="6477000"/>
            <a:ext cx="304800" cy="365125"/>
          </a:xfrm>
          <a:noFill/>
          <a:ln>
            <a:miter lim="800000"/>
            <a:headEnd/>
            <a:tailEnd/>
          </a:ln>
        </p:spPr>
        <p:txBody>
          <a:bodyPr wrap="square" numCol="1" anchorCtr="0" compatLnSpc="1">
            <a:prstTxWarp prst="textNoShape">
              <a:avLst/>
            </a:prstTxWarp>
          </a:bodyPr>
          <a:lstStyle/>
          <a:p>
            <a:fld id="{A804F626-7D3A-4DF2-A7BD-919F10BC0F97}" type="slidenum">
              <a:rPr lang="ru-RU" smtClean="0">
                <a:cs typeface="Arial" charset="0"/>
              </a:rPr>
              <a:pPr/>
              <a:t>8</a:t>
            </a:fld>
            <a:endParaRPr lang="ru-RU" smtClean="0">
              <a:cs typeface="Arial" charset="0"/>
            </a:endParaRPr>
          </a:p>
        </p:txBody>
      </p:sp>
      <p:sp>
        <p:nvSpPr>
          <p:cNvPr id="3" name="Пятиугольник 2"/>
          <p:cNvSpPr/>
          <p:nvPr/>
        </p:nvSpPr>
        <p:spPr>
          <a:xfrm>
            <a:off x="228600" y="901700"/>
            <a:ext cx="3048000" cy="3473450"/>
          </a:xfrm>
          <a:prstGeom prst="homePlate">
            <a:avLst>
              <a:gd name="adj" fmla="val 19892"/>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1400" dirty="0" smtClean="0">
                <a:solidFill>
                  <a:schemeClr val="tx1"/>
                </a:solidFill>
              </a:rPr>
              <a:t>2016 </a:t>
            </a:r>
            <a:r>
              <a:rPr lang="kk-KZ" sz="1400" dirty="0">
                <a:solidFill>
                  <a:schemeClr val="tx1"/>
                </a:solidFill>
              </a:rPr>
              <a:t>жылы жүргізілген Ұлттық Банктің мемлекеттік көрсетілетін қызметтер стандарттарына өзгерістер мен толықтырулар енгізу жөніндегі іс-шаралар нәтижесінде Ұлттық Банктің бірқатар мемлекеттік көрсетілетін қызметтерінде электрондық құжат </a:t>
            </a:r>
            <a:r>
              <a:rPr lang="kk-KZ" sz="1400" dirty="0">
                <a:solidFill>
                  <a:srgbClr val="000000"/>
                </a:solidFill>
                <a:cs typeface="Arial" charset="0"/>
              </a:rPr>
              <a:t>нысанға аудару жолымен 18 мемлекеттік көрсетілетін қызмет бойынша бірқатар құжаттар </a:t>
            </a:r>
            <a:r>
              <a:rPr lang="kk-KZ" sz="1400" dirty="0" err="1">
                <a:solidFill>
                  <a:srgbClr val="000000"/>
                </a:solidFill>
                <a:cs typeface="Arial" charset="0"/>
              </a:rPr>
              <a:t>оңтайландырылды</a:t>
            </a:r>
            <a:endParaRPr lang="ru-RU" sz="1400" dirty="0">
              <a:solidFill>
                <a:schemeClr val="tx1"/>
              </a:solidFill>
            </a:endParaRPr>
          </a:p>
        </p:txBody>
      </p:sp>
      <p:sp>
        <p:nvSpPr>
          <p:cNvPr id="15" name="Rectangle 7"/>
          <p:cNvSpPr>
            <a:spLocks noChangeArrowheads="1"/>
          </p:cNvSpPr>
          <p:nvPr/>
        </p:nvSpPr>
        <p:spPr bwMode="auto">
          <a:xfrm>
            <a:off x="234043" y="4648200"/>
            <a:ext cx="8681357" cy="1743075"/>
          </a:xfrm>
          <a:prstGeom prst="rect">
            <a:avLst/>
          </a:prstGeom>
          <a:effectLst>
            <a:glow rad="101600">
              <a:schemeClr val="accent4">
                <a:satMod val="175000"/>
                <a:alpha val="40000"/>
              </a:schemeClr>
            </a:glow>
          </a:effectLst>
          <a:extLst/>
        </p:spPr>
        <p:style>
          <a:lnRef idx="2">
            <a:schemeClr val="accent4"/>
          </a:lnRef>
          <a:fillRef idx="1">
            <a:schemeClr val="lt1"/>
          </a:fillRef>
          <a:effectRef idx="0">
            <a:schemeClr val="accent4"/>
          </a:effectRef>
          <a:fontRef idx="minor">
            <a:schemeClr val="dk1"/>
          </a:fontRef>
        </p:style>
        <p:txBody>
          <a:bodyPr/>
          <a:lstStyle/>
          <a:p>
            <a:pPr marL="285750" indent="-285750">
              <a:buClr>
                <a:srgbClr val="C00000"/>
              </a:buClr>
              <a:buFont typeface="Wingdings" pitchFamily="2" charset="2"/>
              <a:buChar char="§"/>
              <a:defRPr/>
            </a:pPr>
            <a:endParaRPr lang="kk-KZ" sz="1400" dirty="0" smtClean="0"/>
          </a:p>
          <a:p>
            <a:pPr marL="285750" indent="-285750">
              <a:buClr>
                <a:srgbClr val="C00000"/>
              </a:buClr>
              <a:buFont typeface="Wingdings" pitchFamily="2" charset="2"/>
              <a:buChar char="§"/>
              <a:defRPr/>
            </a:pPr>
            <a:endParaRPr lang="kk-KZ" sz="1400" dirty="0"/>
          </a:p>
          <a:p>
            <a:pPr marL="285750" indent="-285750">
              <a:buClr>
                <a:srgbClr val="C00000"/>
              </a:buClr>
              <a:buFont typeface="Wingdings" pitchFamily="2" charset="2"/>
              <a:buChar char="§"/>
              <a:defRPr/>
            </a:pPr>
            <a:r>
              <a:rPr lang="kk-KZ" sz="1400" dirty="0" smtClean="0"/>
              <a:t>Ұлттық </a:t>
            </a:r>
            <a:r>
              <a:rPr lang="kk-KZ" sz="1400" dirty="0"/>
              <a:t>Банк мемлекеттік көрсетілетін қызметтерді мемлекеттік қызметтер саласындағы үнемі өзгеріп отыратын болмыс пен ҚР қолданыстағы заңнамаларын және рұқсат ету жүйесін ескере отырып,  мемлекеттік қызметтер көрсетудің қолданыстағы тәртібі мен шарттарын қайта қарау бөлігінде оңтайландыру бойынша жұмыстар жалғасатын болады.</a:t>
            </a:r>
            <a:endParaRPr lang="ru-RU" sz="1300" dirty="0"/>
          </a:p>
        </p:txBody>
      </p:sp>
      <p:pic>
        <p:nvPicPr>
          <p:cNvPr id="13" name="Picture 2" descr="C:\Users\KK_Nazilia_I\Desktop\брендбук НБРК\Logo NBK.jpg"/>
          <p:cNvPicPr>
            <a:picLocks noChangeAspect="1" noChangeArrowheads="1"/>
          </p:cNvPicPr>
          <p:nvPr/>
        </p:nvPicPr>
        <p:blipFill>
          <a:blip r:embed="rId2"/>
          <a:srcRect/>
          <a:stretch>
            <a:fillRect/>
          </a:stretch>
        </p:blipFill>
        <p:spPr bwMode="auto">
          <a:xfrm>
            <a:off x="3581400" y="1828800"/>
            <a:ext cx="1454150" cy="1435100"/>
          </a:xfrm>
          <a:prstGeom prst="rect">
            <a:avLst/>
          </a:prstGeom>
          <a:noFill/>
          <a:ln w="9525">
            <a:noFill/>
            <a:miter lim="800000"/>
            <a:headEnd/>
            <a:tailEnd/>
          </a:ln>
        </p:spPr>
      </p:pic>
    </p:spTree>
    <p:extLst>
      <p:ext uri="{BB962C8B-B14F-4D97-AF65-F5344CB8AC3E}">
        <p14:creationId xmlns:p14="http://schemas.microsoft.com/office/powerpoint/2010/main" val="2813390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3400" y="152400"/>
            <a:ext cx="8229600" cy="685800"/>
          </a:xfrm>
        </p:spPr>
        <p:txBody>
          <a:bodyPr wrap="square" numCol="1" anchorCtr="0" compatLnSpc="1">
            <a:prstTxWarp prst="textNoShape">
              <a:avLst/>
            </a:prstTxWarp>
            <a:noAutofit/>
          </a:bodyPr>
          <a:lstStyle/>
          <a:p>
            <a:pPr algn="ctr" eaLnBrk="1" hangingPunct="1">
              <a:defRPr/>
            </a:pPr>
            <a:r>
              <a:rPr lang="en-US" sz="2000" b="1" cap="none" dirty="0"/>
              <a:t>III</a:t>
            </a:r>
            <a:r>
              <a:rPr lang="ru-RU" sz="2000" b="1" cap="none" dirty="0"/>
              <a:t>. </a:t>
            </a:r>
            <a:r>
              <a:rPr lang="kk-KZ" sz="2000" b="1" cap="none" dirty="0">
                <a:latin typeface="Arial" charset="0"/>
              </a:rPr>
              <a:t>МЕМЛЕКЕТТІК ҚЫЗМЕТТЕР КӨРСЕТУ ПРОЦЕСТЕРІН НОРМАТИВТІК-ҚҰҚЫҚТЫҚ ЖЕТІЛДІРУ</a:t>
            </a:r>
            <a:r>
              <a:rPr lang="en-US" sz="2000" b="1" cap="none" dirty="0">
                <a:latin typeface="Arial" charset="0"/>
              </a:rPr>
              <a:t> </a:t>
            </a:r>
            <a:r>
              <a:rPr lang="kk-KZ" sz="2000" b="1" cap="none" dirty="0">
                <a:latin typeface="Arial" charset="0"/>
              </a:rPr>
              <a:t>ҚЫЗМЕТІ</a:t>
            </a:r>
            <a:endParaRPr lang="ru-RU" sz="2000" b="1" cap="none" dirty="0" smtClean="0"/>
          </a:p>
        </p:txBody>
      </p:sp>
      <p:sp>
        <p:nvSpPr>
          <p:cNvPr id="24578" name="Номер слайда 4"/>
          <p:cNvSpPr>
            <a:spLocks noGrp="1"/>
          </p:cNvSpPr>
          <p:nvPr>
            <p:ph type="sldNum" sz="quarter" idx="12"/>
          </p:nvPr>
        </p:nvSpPr>
        <p:spPr bwMode="auto">
          <a:xfrm>
            <a:off x="8382000" y="6400800"/>
            <a:ext cx="533400" cy="365125"/>
          </a:xfrm>
          <a:noFill/>
          <a:ln>
            <a:miter lim="800000"/>
            <a:headEnd/>
            <a:tailEnd/>
          </a:ln>
        </p:spPr>
        <p:txBody>
          <a:bodyPr wrap="square" numCol="1" anchorCtr="0" compatLnSpc="1">
            <a:prstTxWarp prst="textNoShape">
              <a:avLst/>
            </a:prstTxWarp>
          </a:bodyPr>
          <a:lstStyle/>
          <a:p>
            <a:fld id="{250F2318-BCA0-41F7-83CD-9C11024C8451}" type="slidenum">
              <a:rPr lang="ru-RU" smtClean="0">
                <a:cs typeface="Arial" charset="0"/>
              </a:rPr>
              <a:pPr/>
              <a:t>9</a:t>
            </a:fld>
            <a:endParaRPr lang="ru-RU" smtClean="0">
              <a:cs typeface="Arial" charset="0"/>
            </a:endParaRPr>
          </a:p>
        </p:txBody>
      </p:sp>
      <p:sp>
        <p:nvSpPr>
          <p:cNvPr id="13" name="Rectangle 7"/>
          <p:cNvSpPr>
            <a:spLocks noChangeArrowheads="1"/>
          </p:cNvSpPr>
          <p:nvPr/>
        </p:nvSpPr>
        <p:spPr bwMode="auto">
          <a:xfrm>
            <a:off x="152400" y="914400"/>
            <a:ext cx="5562600" cy="91440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a:lstStyle/>
          <a:p>
            <a:pPr marL="285750" indent="-285750">
              <a:buClr>
                <a:srgbClr val="C00000"/>
              </a:buClr>
              <a:buFont typeface="Wingdings" pitchFamily="2" charset="2"/>
              <a:buChar char="§"/>
              <a:defRPr/>
            </a:pPr>
            <a:r>
              <a:rPr lang="kk-KZ" sz="1200" dirty="0"/>
              <a:t>Ұлттық Банктің аумақтық филиалдарының қызметкерлері үшін мемлекеттік қызмет көрсету саласындағы біліктілігін арттыруға бағытталған </a:t>
            </a:r>
            <a:r>
              <a:rPr lang="kk-KZ" sz="1200" dirty="0" smtClean="0"/>
              <a:t>іс-шаралар </a:t>
            </a:r>
            <a:r>
              <a:rPr lang="kk-KZ" sz="1200" dirty="0"/>
              <a:t>шеңберінде </a:t>
            </a:r>
            <a:r>
              <a:rPr lang="kk-KZ" sz="1200" b="1" dirty="0" smtClean="0">
                <a:solidFill>
                  <a:srgbClr val="000000"/>
                </a:solidFill>
                <a:cs typeface="Arial" charset="0"/>
              </a:rPr>
              <a:t>2016 </a:t>
            </a:r>
            <a:r>
              <a:rPr lang="kk-KZ" sz="1200" b="1" dirty="0">
                <a:solidFill>
                  <a:srgbClr val="000000"/>
                </a:solidFill>
                <a:cs typeface="Arial" charset="0"/>
              </a:rPr>
              <a:t>жылы </a:t>
            </a:r>
            <a:r>
              <a:rPr lang="kk-KZ" sz="1200" b="1" dirty="0"/>
              <a:t>мынадай тақырыптар бойынша семинарлар </a:t>
            </a:r>
            <a:r>
              <a:rPr lang="kk-KZ" sz="1200" b="1" dirty="0" smtClean="0"/>
              <a:t>ұйымдастырылды</a:t>
            </a:r>
            <a:r>
              <a:rPr lang="ru-RU" sz="1200" b="1" dirty="0" smtClean="0">
                <a:solidFill>
                  <a:srgbClr val="000000"/>
                </a:solidFill>
                <a:cs typeface="Arial" charset="0"/>
              </a:rPr>
              <a:t>:</a:t>
            </a:r>
            <a:endParaRPr lang="ru-RU" sz="1200" b="1" dirty="0"/>
          </a:p>
        </p:txBody>
      </p:sp>
      <p:sp>
        <p:nvSpPr>
          <p:cNvPr id="8" name="Rectangle 7"/>
          <p:cNvSpPr>
            <a:spLocks noChangeArrowheads="1"/>
          </p:cNvSpPr>
          <p:nvPr/>
        </p:nvSpPr>
        <p:spPr bwMode="auto">
          <a:xfrm>
            <a:off x="5867400" y="3505200"/>
            <a:ext cx="3048000" cy="2438400"/>
          </a:xfrm>
          <a:prstGeom prst="rect">
            <a:avLst/>
          </a:prstGeom>
          <a:noFill/>
          <a:ln>
            <a:noFill/>
          </a:ln>
        </p:spPr>
        <p:style>
          <a:lnRef idx="2">
            <a:schemeClr val="accent5"/>
          </a:lnRef>
          <a:fillRef idx="1">
            <a:schemeClr val="lt1"/>
          </a:fillRef>
          <a:effectRef idx="0">
            <a:schemeClr val="accent5"/>
          </a:effectRef>
          <a:fontRef idx="minor">
            <a:schemeClr val="dk1"/>
          </a:fontRef>
        </p:style>
        <p:txBody>
          <a:bodyPr/>
          <a:lstStyle/>
          <a:p>
            <a:pPr algn="just">
              <a:buClr>
                <a:srgbClr val="C00000"/>
              </a:buClr>
              <a:defRPr/>
            </a:pPr>
            <a:r>
              <a:rPr lang="kk-KZ" sz="1200" dirty="0"/>
              <a:t>Ұлттық Банк ҰАТ АҚ өкілдерімен бірлесе отырып 2016 жылғы 25 сәуірде қаржы нарығының субъектілері және Ұлттық Банктің мемлекеттік қызмет көрсетуге тікелей тартылған қызметкерлері үшін ҚР Ұлттық Банктің мемлекеттік қызметтерін алуға өтінім беру бөлігінде ЕЛ МДҚ АЖ сыртқы порталы базасында оқу ұйымдастырды (оған қаржы нарығының субъектілерінің 23 өкілі және Ұлттық Банктің 16 қызметкері қатысты).</a:t>
            </a:r>
            <a:endParaRPr lang="ru-RU" sz="300" dirty="0" smtClean="0"/>
          </a:p>
          <a:p>
            <a:pPr algn="just"/>
            <a:endParaRPr lang="ru-RU" sz="1200" dirty="0"/>
          </a:p>
        </p:txBody>
      </p:sp>
      <p:graphicFrame>
        <p:nvGraphicFramePr>
          <p:cNvPr id="4" name="Схема 3"/>
          <p:cNvGraphicFramePr/>
          <p:nvPr>
            <p:extLst>
              <p:ext uri="{D42A27DB-BD31-4B8C-83A1-F6EECF244321}">
                <p14:modId xmlns:p14="http://schemas.microsoft.com/office/powerpoint/2010/main" val="2772142771"/>
              </p:ext>
            </p:extLst>
          </p:nvPr>
        </p:nvGraphicFramePr>
        <p:xfrm>
          <a:off x="38099" y="1828800"/>
          <a:ext cx="5676901" cy="4989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Прямоугольник 1"/>
          <p:cNvSpPr/>
          <p:nvPr/>
        </p:nvSpPr>
        <p:spPr>
          <a:xfrm>
            <a:off x="5867400" y="951637"/>
            <a:ext cx="3048000" cy="2123658"/>
          </a:xfrm>
          <a:prstGeom prst="rect">
            <a:avLst/>
          </a:prstGeom>
        </p:spPr>
        <p:txBody>
          <a:bodyPr wrap="square">
            <a:spAutoFit/>
          </a:bodyPr>
          <a:lstStyle/>
          <a:p>
            <a:pPr algn="just"/>
            <a:r>
              <a:rPr lang="kk-KZ" sz="1200" dirty="0"/>
              <a:t>Ұлттық Банктің аумақтық филиалдарының қызметкерлері үшін мемлекеттік қызмет көрсету саласында біліктілікті арттыруға бағытталған іс-шаралар шеңберінде 2016 жылы </a:t>
            </a:r>
            <a:r>
              <a:rPr lang="kk-KZ" sz="1200" b="1" dirty="0"/>
              <a:t>«Аумақтық филиалдардың мемлекеттік қызметтер көрсету мәселелері» тақырыбы бойынша </a:t>
            </a:r>
            <a:r>
              <a:rPr lang="kk-KZ" sz="1200" b="1" dirty="0" err="1"/>
              <a:t>вебинар</a:t>
            </a:r>
            <a:r>
              <a:rPr lang="kk-KZ" sz="1200" b="1" dirty="0"/>
              <a:t> </a:t>
            </a:r>
            <a:r>
              <a:rPr lang="kk-KZ" sz="1200" dirty="0"/>
              <a:t>ұйымдастырылды, оған ҚРҰБ аумақтық филиалдарының 114 қызметкері қатысты.</a:t>
            </a:r>
            <a:endParaRPr lang="ru-RU" sz="1200" dirty="0">
              <a:solidFill>
                <a:schemeClr val="dk1"/>
              </a:solidFill>
              <a:latin typeface="+mn-lt"/>
              <a:cs typeface="+mn-cs"/>
            </a:endParaRPr>
          </a:p>
        </p:txBody>
      </p:sp>
    </p:spTree>
    <p:extLst>
      <p:ext uri="{BB962C8B-B14F-4D97-AF65-F5344CB8AC3E}">
        <p14:creationId xmlns:p14="http://schemas.microsoft.com/office/powerpoint/2010/main" val="1884446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лавная">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2396</TotalTime>
  <Words>3447</Words>
  <Application>Microsoft Office PowerPoint</Application>
  <PresentationFormat>Экран (4:3)</PresentationFormat>
  <Paragraphs>281</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Главная</vt:lpstr>
      <vt:lpstr>Презентация PowerPoint</vt:lpstr>
      <vt:lpstr>I. ЖАЛПЫ ЕРЕЖЕЛЕР</vt:lpstr>
      <vt:lpstr>I. ЖАЛПЫ ЕРЕЖЕЛЕР</vt:lpstr>
      <vt:lpstr>I. ЖАЛПЫ ЕРЕЖЕЛЕР</vt:lpstr>
      <vt:lpstr>II. КӨРСЕТІЛЕТІН ҚЫЗМЕТТІ АЛУШЫЛАРМЕН ЖҰМЫС</vt:lpstr>
      <vt:lpstr>II. КӨРСЕТІЛЕТІН ҚЫЗМЕТТІ АЛУШЫЛАРМЕН ЖҰМЫС</vt:lpstr>
      <vt:lpstr>III. МЕМЛЕКЕТТІК ҚЫЗМЕТТЕР КӨРСЕТУ ПРОЦЕСТЕРІН НОРМАТИВТІК-ҚҰҚЫҚТЫҚ ЖЕТІЛДІРУ ҚЫЗМЕТІ</vt:lpstr>
      <vt:lpstr>III. МЕМЛЕКЕТТІК ҚЫЗМЕТТЕР КӨРСЕТУ ПРОЦЕСТЕРІН НОРМАТИВТІК-ҚҰҚЫҚТЫҚ ЖЕТІЛДІРУ ҚЫЗМЕТІ</vt:lpstr>
      <vt:lpstr>III. МЕМЛЕКЕТТІК ҚЫЗМЕТТЕР КӨРСЕТУ ПРОЦЕСТЕРІН НОРМАТИВТІК-ҚҰҚЫҚТЫҚ ЖЕТІЛДІРУ ҚЫЗМЕТІ</vt:lpstr>
      <vt:lpstr>III. МЕМЛЕКЕТТІК ҚЫЗМЕТТЕР КӨРСЕТУ ПРОЦЕСТЕРІН НОРМАТИВТІК-ҚҰҚЫҚТЫҚ ЖЕТІЛДІРУ ҚЫЗМЕТІ</vt:lpstr>
      <vt:lpstr>III. МЕМЛЕКЕТТІК ҚЫЗМЕТТЕР КӨРСЕТУ ПРОЦЕСТЕРІН НОРМАТИВТІК-ҚҰҚЫҚТЫҚ ЖЕТІЛДІРУ ҚЫЗМЕТІ</vt:lpstr>
      <vt:lpstr>III. МЕМЛЕКЕТТІК ҚЫЗМЕТТЕР КӨРСЕТУ ПРОЦЕСТЕРІН НОРМАТИВТІК-ҚҰҚЫҚТЫҚ ЖЕТІЛДІРУ ҚЫЗМЕТІ</vt:lpstr>
      <vt:lpstr>III. МЕМЛЕКЕТТІК ҚЫЗМЕТТЕР КӨРСЕТУ ПРОЦЕСТЕРІН НОРМАТИВТІК-ҚҰҚЫҚТЫҚ ЖЕТІЛДІРУ ҚЫЗМЕТІ</vt:lpstr>
      <vt:lpstr>IV. МЕМЛЕКЕТТІК КӨРСЕТІЛЕТІН ҚЫЗМЕТТЕРДІҢ САПАСЫН БАҚЫЛАУ</vt:lpstr>
      <vt:lpstr>IV. МЕМЛЕКЕТТІК ҚЫЗМЕТ КӨРСЕТУ САПАСЫН  БАҚЫЛАУ</vt:lpstr>
      <vt:lpstr>IV. МЕМЛЕКЕТТІК ҚЫЗМЕТТЕРДІ КӨРСЕТУ САПАСЫН БАҚЫЛАУ</vt:lpstr>
      <vt:lpstr>Презентация PowerPoint</vt:lpstr>
      <vt:lpstr>V. МЕМЛЕКЕТТІК ҚЫЗМЕТ КӨРСЕТУ ТИІМДІЛІГІНІҢ ЖӘНЕ КӨРСЕТІЛЕТІН ҚЫЗМЕТТІ АЛУШЫЛАРДЫҢ ОНЫҢ САПАСЫНА  ҚАНАҒАТТАНУ ДЕҢГЕЙІН АРТТЫРУ ПЕРСПЕКТИВАЛАРЫ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Nazilia Bikmayeva</dc:creator>
  <cp:lastModifiedBy>Nazilia Bikmayeva</cp:lastModifiedBy>
  <cp:revision>115</cp:revision>
  <cp:lastPrinted>2017-04-27T10:53:39Z</cp:lastPrinted>
  <dcterms:created xsi:type="dcterms:W3CDTF">1601-01-01T00:00:00Z</dcterms:created>
  <dcterms:modified xsi:type="dcterms:W3CDTF">2017-05-03T05:37:15Z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