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75" r:id="rId2"/>
    <p:sldId id="257" r:id="rId3"/>
    <p:sldId id="259" r:id="rId4"/>
    <p:sldId id="261" r:id="rId5"/>
    <p:sldId id="262" r:id="rId6"/>
    <p:sldId id="276" r:id="rId7"/>
    <p:sldId id="263" r:id="rId8"/>
    <p:sldId id="277" r:id="rId9"/>
    <p:sldId id="264" r:id="rId10"/>
    <p:sldId id="284" r:id="rId11"/>
    <p:sldId id="282" r:id="rId12"/>
    <p:sldId id="286" r:id="rId13"/>
    <p:sldId id="287" r:id="rId14"/>
    <p:sldId id="270" r:id="rId15"/>
    <p:sldId id="271" r:id="rId16"/>
    <p:sldId id="280" r:id="rId17"/>
    <p:sldId id="283" r:id="rId18"/>
    <p:sldId id="274" r:id="rId19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50EB02-274A-48FE-9471-2E59AD6B6A61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89AF894D-B1E9-48C6-AC8E-0A695DE9C7C6}">
      <dgm:prSet phldrT="[Текст]" custT="1"/>
      <dgm:spPr/>
      <dgm:t>
        <a:bodyPr/>
        <a:lstStyle/>
        <a:p>
          <a:r>
            <a:rPr lang="ru-RU" sz="1000" b="1" dirty="0" smtClean="0"/>
            <a:t>1) «Валютное регулирование и валютный контроль: основные изменения и перспективы развития»;</a:t>
          </a:r>
          <a:endParaRPr lang="ru-RU" sz="1000" b="1" dirty="0"/>
        </a:p>
      </dgm:t>
    </dgm:pt>
    <dgm:pt modelId="{646DC453-75CE-45C4-8D50-E3BACBAC1BF7}" type="parTrans" cxnId="{D8B098A4-8425-4EAF-8D63-E577C18AE123}">
      <dgm:prSet/>
      <dgm:spPr/>
      <dgm:t>
        <a:bodyPr/>
        <a:lstStyle/>
        <a:p>
          <a:endParaRPr lang="ru-RU"/>
        </a:p>
      </dgm:t>
    </dgm:pt>
    <dgm:pt modelId="{02FD1636-3A93-4088-BC0D-ECDA5319CBD0}" type="sibTrans" cxnId="{D8B098A4-8425-4EAF-8D63-E577C18AE123}">
      <dgm:prSet/>
      <dgm:spPr/>
      <dgm:t>
        <a:bodyPr/>
        <a:lstStyle/>
        <a:p>
          <a:endParaRPr lang="ru-RU"/>
        </a:p>
      </dgm:t>
    </dgm:pt>
    <dgm:pt modelId="{100614B2-055C-41D9-940A-5FE87312E27E}">
      <dgm:prSet custT="1"/>
      <dgm:spPr/>
      <dgm:t>
        <a:bodyPr/>
        <a:lstStyle/>
        <a:p>
          <a:r>
            <a:rPr lang="ru-RU" sz="1000" b="1" dirty="0" smtClean="0"/>
            <a:t>2) «Осуществление контроля качества государственных услуг в Национальном Банке», </a:t>
          </a:r>
          <a:endParaRPr lang="ru-RU" sz="1000" b="1" dirty="0"/>
        </a:p>
      </dgm:t>
    </dgm:pt>
    <dgm:pt modelId="{C312B9BA-677B-4A25-BC8D-7015B51859A6}" type="parTrans" cxnId="{F6600CD8-6CCA-43FF-8CF9-80CFF0117DF5}">
      <dgm:prSet/>
      <dgm:spPr/>
      <dgm:t>
        <a:bodyPr/>
        <a:lstStyle/>
        <a:p>
          <a:endParaRPr lang="ru-RU"/>
        </a:p>
      </dgm:t>
    </dgm:pt>
    <dgm:pt modelId="{3F8B2F8A-B555-4EEB-8557-B60789E31C51}" type="sibTrans" cxnId="{F6600CD8-6CCA-43FF-8CF9-80CFF0117DF5}">
      <dgm:prSet/>
      <dgm:spPr/>
      <dgm:t>
        <a:bodyPr/>
        <a:lstStyle/>
        <a:p>
          <a:endParaRPr lang="ru-RU"/>
        </a:p>
      </dgm:t>
    </dgm:pt>
    <dgm:pt modelId="{7EC1E7D7-6F47-440E-B36F-AB7C339937AE}">
      <dgm:prSet custT="1"/>
      <dgm:spPr/>
      <dgm:t>
        <a:bodyPr/>
        <a:lstStyle/>
        <a:p>
          <a:r>
            <a:rPr lang="ru-RU" sz="1000" b="1" dirty="0" smtClean="0"/>
            <a:t>3) «Порядок проведения оценки эффективности деятельности Национального Банка по оказанию государственных услуг»;</a:t>
          </a:r>
          <a:endParaRPr lang="ru-RU" sz="1000" b="1" dirty="0"/>
        </a:p>
      </dgm:t>
    </dgm:pt>
    <dgm:pt modelId="{DB431450-BB59-4009-B7CB-6654F216B8FB}" type="parTrans" cxnId="{61935624-2BD3-479D-9606-268659D7948A}">
      <dgm:prSet/>
      <dgm:spPr/>
      <dgm:t>
        <a:bodyPr/>
        <a:lstStyle/>
        <a:p>
          <a:endParaRPr lang="ru-RU"/>
        </a:p>
      </dgm:t>
    </dgm:pt>
    <dgm:pt modelId="{0F9F8940-BAFA-41FB-B593-0DD17968E86E}" type="sibTrans" cxnId="{61935624-2BD3-479D-9606-268659D7948A}">
      <dgm:prSet/>
      <dgm:spPr/>
      <dgm:t>
        <a:bodyPr/>
        <a:lstStyle/>
        <a:p>
          <a:endParaRPr lang="ru-RU"/>
        </a:p>
      </dgm:t>
    </dgm:pt>
    <dgm:pt modelId="{B74DA261-5CBD-404D-9F37-CE2A8DF629F4}">
      <dgm:prSet custT="1"/>
      <dgm:spPr/>
      <dgm:t>
        <a:bodyPr/>
        <a:lstStyle/>
        <a:p>
          <a:r>
            <a:rPr lang="ru-RU" sz="1000" b="1" dirty="0" smtClean="0"/>
            <a:t>7) «Правила осуществления валютных операций в РК. Соблюдение соответствующих стандартов государственных услуг».</a:t>
          </a:r>
          <a:endParaRPr lang="ru-RU" sz="1000" b="1" dirty="0"/>
        </a:p>
      </dgm:t>
    </dgm:pt>
    <dgm:pt modelId="{23082C30-8455-43D6-9125-6EA8EC47F420}" type="parTrans" cxnId="{70D5A78C-123B-4F57-8C1C-11C5DF9E83B7}">
      <dgm:prSet/>
      <dgm:spPr/>
      <dgm:t>
        <a:bodyPr/>
        <a:lstStyle/>
        <a:p>
          <a:endParaRPr lang="ru-RU"/>
        </a:p>
      </dgm:t>
    </dgm:pt>
    <dgm:pt modelId="{75BA22D7-17A8-4839-94DA-6DD2799BE959}" type="sibTrans" cxnId="{70D5A78C-123B-4F57-8C1C-11C5DF9E83B7}">
      <dgm:prSet/>
      <dgm:spPr/>
      <dgm:t>
        <a:bodyPr/>
        <a:lstStyle/>
        <a:p>
          <a:endParaRPr lang="ru-RU"/>
        </a:p>
      </dgm:t>
    </dgm:pt>
    <dgm:pt modelId="{07979EA3-7F74-431B-A750-E28A4C2C3B7C}">
      <dgm:prSet custT="1"/>
      <dgm:spPr/>
      <dgm:t>
        <a:bodyPr/>
        <a:lstStyle/>
        <a:p>
          <a:r>
            <a:rPr lang="ru-RU" sz="1000" b="1" dirty="0" smtClean="0"/>
            <a:t>4) по государственной услуге «Учетная регистрация </a:t>
          </a:r>
          <a:r>
            <a:rPr lang="ru-RU" sz="1000" b="1" dirty="0" err="1" smtClean="0"/>
            <a:t>микрофинансовых</a:t>
          </a:r>
          <a:r>
            <a:rPr lang="ru-RU" sz="1000" b="1" dirty="0" smtClean="0"/>
            <a:t> организаций»;</a:t>
          </a:r>
          <a:endParaRPr lang="ru-RU" sz="1000" b="1" dirty="0"/>
        </a:p>
      </dgm:t>
    </dgm:pt>
    <dgm:pt modelId="{03C799EB-384E-48D1-9690-1A799694553E}" type="parTrans" cxnId="{C9CD0262-FE48-4F29-A57B-E0DD8150C295}">
      <dgm:prSet/>
      <dgm:spPr/>
      <dgm:t>
        <a:bodyPr/>
        <a:lstStyle/>
        <a:p>
          <a:endParaRPr lang="ru-RU"/>
        </a:p>
      </dgm:t>
    </dgm:pt>
    <dgm:pt modelId="{9B2102E1-09C4-4C7F-B4C8-2DD446D330DF}" type="sibTrans" cxnId="{C9CD0262-FE48-4F29-A57B-E0DD8150C295}">
      <dgm:prSet/>
      <dgm:spPr/>
      <dgm:t>
        <a:bodyPr/>
        <a:lstStyle/>
        <a:p>
          <a:endParaRPr lang="ru-RU"/>
        </a:p>
      </dgm:t>
    </dgm:pt>
    <dgm:pt modelId="{B3369419-6551-4BA7-B3EC-A5181080E874}">
      <dgm:prSet custT="1"/>
      <dgm:spPr/>
      <dgm:t>
        <a:bodyPr/>
        <a:lstStyle/>
        <a:p>
          <a:r>
            <a:rPr lang="ru-RU" sz="1000" b="1" dirty="0" smtClean="0"/>
            <a:t>5) сотрудниками АО НИТ проведены обучающие семинары по применению в работе инструкции по работе с ИС ГБД ЕЛ при оказании государственных услуг;</a:t>
          </a:r>
          <a:endParaRPr lang="ru-RU" sz="1000" b="1" dirty="0"/>
        </a:p>
      </dgm:t>
    </dgm:pt>
    <dgm:pt modelId="{39492945-4C13-4DB1-B208-E6E1065B0FAF}" type="parTrans" cxnId="{401518CF-32CD-4260-88B1-2F4A55804DB8}">
      <dgm:prSet/>
      <dgm:spPr/>
      <dgm:t>
        <a:bodyPr/>
        <a:lstStyle/>
        <a:p>
          <a:endParaRPr lang="ru-RU"/>
        </a:p>
      </dgm:t>
    </dgm:pt>
    <dgm:pt modelId="{EC745ECE-749D-432D-B356-C60CA788EB56}" type="sibTrans" cxnId="{401518CF-32CD-4260-88B1-2F4A55804DB8}">
      <dgm:prSet/>
      <dgm:spPr/>
      <dgm:t>
        <a:bodyPr/>
        <a:lstStyle/>
        <a:p>
          <a:endParaRPr lang="ru-RU"/>
        </a:p>
      </dgm:t>
    </dgm:pt>
    <dgm:pt modelId="{B96B313A-179B-4AC8-B2B3-859376E2B805}">
      <dgm:prSet custT="1"/>
      <dgm:spPr/>
      <dgm:t>
        <a:bodyPr/>
        <a:lstStyle/>
        <a:p>
          <a:r>
            <a:rPr lang="ru-RU" sz="1000" b="1" dirty="0" smtClean="0"/>
            <a:t>6) «Вопросы контроля и надзора деятельности </a:t>
          </a:r>
          <a:r>
            <a:rPr lang="ru-RU" sz="1000" b="1" dirty="0" err="1" smtClean="0"/>
            <a:t>микрофинансовых</a:t>
          </a:r>
          <a:r>
            <a:rPr lang="ru-RU" sz="1000" b="1" dirty="0" smtClean="0"/>
            <a:t> организаций. Порядок проведения проверок банков при оценке качества ссудного портфеля банка»;</a:t>
          </a:r>
          <a:endParaRPr lang="ru-RU" sz="1000" b="1" dirty="0"/>
        </a:p>
      </dgm:t>
    </dgm:pt>
    <dgm:pt modelId="{3D3EDF6F-6506-45EA-B670-4B23D114B700}" type="parTrans" cxnId="{6DCCEFCF-57F2-42A4-8132-B8B55D1E4FC1}">
      <dgm:prSet/>
      <dgm:spPr/>
      <dgm:t>
        <a:bodyPr/>
        <a:lstStyle/>
        <a:p>
          <a:endParaRPr lang="ru-RU"/>
        </a:p>
      </dgm:t>
    </dgm:pt>
    <dgm:pt modelId="{8B3D86C7-B051-43E4-A01C-1B8D90B1F01A}" type="sibTrans" cxnId="{6DCCEFCF-57F2-42A4-8132-B8B55D1E4FC1}">
      <dgm:prSet/>
      <dgm:spPr/>
      <dgm:t>
        <a:bodyPr/>
        <a:lstStyle/>
        <a:p>
          <a:endParaRPr lang="ru-RU"/>
        </a:p>
      </dgm:t>
    </dgm:pt>
    <dgm:pt modelId="{AAA744D4-A3BB-48D4-9D2F-DEA5A6289EFD}" type="pres">
      <dgm:prSet presAssocID="{8250EB02-274A-48FE-9471-2E59AD6B6A6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B96BF2-2388-4018-9099-CF819888CECD}" type="pres">
      <dgm:prSet presAssocID="{89AF894D-B1E9-48C6-AC8E-0A695DE9C7C6}" presName="parentLin" presStyleCnt="0"/>
      <dgm:spPr/>
    </dgm:pt>
    <dgm:pt modelId="{B08862BA-CF74-4517-960F-8185E20EF3F3}" type="pres">
      <dgm:prSet presAssocID="{89AF894D-B1E9-48C6-AC8E-0A695DE9C7C6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2509EC41-183C-47C8-9D03-DDD097356956}" type="pres">
      <dgm:prSet presAssocID="{89AF894D-B1E9-48C6-AC8E-0A695DE9C7C6}" presName="parentText" presStyleLbl="node1" presStyleIdx="0" presStyleCnt="7" custScaleX="120118" custScaleY="420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6180EF-2612-4D37-AE64-07B0277E19F8}" type="pres">
      <dgm:prSet presAssocID="{89AF894D-B1E9-48C6-AC8E-0A695DE9C7C6}" presName="negativeSpace" presStyleCnt="0"/>
      <dgm:spPr/>
    </dgm:pt>
    <dgm:pt modelId="{7ACDAC4A-1F01-4005-AEEF-193405DFD6B6}" type="pres">
      <dgm:prSet presAssocID="{89AF894D-B1E9-48C6-AC8E-0A695DE9C7C6}" presName="childText" presStyleLbl="conFgAcc1" presStyleIdx="0" presStyleCnt="7" custScaleY="65534">
        <dgm:presLayoutVars>
          <dgm:bulletEnabled val="1"/>
        </dgm:presLayoutVars>
      </dgm:prSet>
      <dgm:spPr/>
    </dgm:pt>
    <dgm:pt modelId="{74FC5D94-A5E2-4D4C-BEE1-B2350145455B}" type="pres">
      <dgm:prSet presAssocID="{02FD1636-3A93-4088-BC0D-ECDA5319CBD0}" presName="spaceBetweenRectangles" presStyleCnt="0"/>
      <dgm:spPr/>
    </dgm:pt>
    <dgm:pt modelId="{2B5816F2-2553-4240-8C08-927D2FEBEDD4}" type="pres">
      <dgm:prSet presAssocID="{100614B2-055C-41D9-940A-5FE87312E27E}" presName="parentLin" presStyleCnt="0"/>
      <dgm:spPr/>
    </dgm:pt>
    <dgm:pt modelId="{FEAD94FD-C66A-42DF-9563-0FB70A96D273}" type="pres">
      <dgm:prSet presAssocID="{100614B2-055C-41D9-940A-5FE87312E27E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5EC82A19-4A0E-4E91-963C-BF58965BA81D}" type="pres">
      <dgm:prSet presAssocID="{100614B2-055C-41D9-940A-5FE87312E27E}" presName="parentText" presStyleLbl="node1" presStyleIdx="1" presStyleCnt="7" custScaleX="120118" custScaleY="420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036FB1-9015-4D00-A865-38FB1F9B09E4}" type="pres">
      <dgm:prSet presAssocID="{100614B2-055C-41D9-940A-5FE87312E27E}" presName="negativeSpace" presStyleCnt="0"/>
      <dgm:spPr/>
    </dgm:pt>
    <dgm:pt modelId="{87AA678C-6E45-4750-93EB-6EF36E5E5C80}" type="pres">
      <dgm:prSet presAssocID="{100614B2-055C-41D9-940A-5FE87312E27E}" presName="childText" presStyleLbl="conFgAcc1" presStyleIdx="1" presStyleCnt="7" custScaleY="65534">
        <dgm:presLayoutVars>
          <dgm:bulletEnabled val="1"/>
        </dgm:presLayoutVars>
      </dgm:prSet>
      <dgm:spPr/>
    </dgm:pt>
    <dgm:pt modelId="{1AC9E355-C98F-483E-9FA9-87AF9823E566}" type="pres">
      <dgm:prSet presAssocID="{3F8B2F8A-B555-4EEB-8557-B60789E31C51}" presName="spaceBetweenRectangles" presStyleCnt="0"/>
      <dgm:spPr/>
    </dgm:pt>
    <dgm:pt modelId="{1912AE28-B474-481C-B3D2-710B21848E61}" type="pres">
      <dgm:prSet presAssocID="{7EC1E7D7-6F47-440E-B36F-AB7C339937AE}" presName="parentLin" presStyleCnt="0"/>
      <dgm:spPr/>
    </dgm:pt>
    <dgm:pt modelId="{D0B7F13C-7F4C-4905-8876-A1836DCE3320}" type="pres">
      <dgm:prSet presAssocID="{7EC1E7D7-6F47-440E-B36F-AB7C339937AE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F496E2B9-8260-42F1-826A-41D2B0BFD135}" type="pres">
      <dgm:prSet presAssocID="{7EC1E7D7-6F47-440E-B36F-AB7C339937AE}" presName="parentText" presStyleLbl="node1" presStyleIdx="2" presStyleCnt="7" custScaleX="120118" custScaleY="420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2D4C54-0DCB-45C9-BFC3-F0C2D10A8F8A}" type="pres">
      <dgm:prSet presAssocID="{7EC1E7D7-6F47-440E-B36F-AB7C339937AE}" presName="negativeSpace" presStyleCnt="0"/>
      <dgm:spPr/>
    </dgm:pt>
    <dgm:pt modelId="{EF4609C8-69EA-4C47-A90B-9FE99C3A7083}" type="pres">
      <dgm:prSet presAssocID="{7EC1E7D7-6F47-440E-B36F-AB7C339937AE}" presName="childText" presStyleLbl="conFgAcc1" presStyleIdx="2" presStyleCnt="7" custScaleY="65534">
        <dgm:presLayoutVars>
          <dgm:bulletEnabled val="1"/>
        </dgm:presLayoutVars>
      </dgm:prSet>
      <dgm:spPr/>
    </dgm:pt>
    <dgm:pt modelId="{66E00815-A271-4DC4-B274-83E60190E76B}" type="pres">
      <dgm:prSet presAssocID="{0F9F8940-BAFA-41FB-B593-0DD17968E86E}" presName="spaceBetweenRectangles" presStyleCnt="0"/>
      <dgm:spPr/>
    </dgm:pt>
    <dgm:pt modelId="{07E5EC3C-9A2B-472C-B95B-0542E9B70B56}" type="pres">
      <dgm:prSet presAssocID="{07979EA3-7F74-431B-A750-E28A4C2C3B7C}" presName="parentLin" presStyleCnt="0"/>
      <dgm:spPr/>
    </dgm:pt>
    <dgm:pt modelId="{40DF5FC9-FC89-4C51-829B-8FF3E31C37DA}" type="pres">
      <dgm:prSet presAssocID="{07979EA3-7F74-431B-A750-E28A4C2C3B7C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BF65FBA3-711E-470E-B6F2-6670A57EE033}" type="pres">
      <dgm:prSet presAssocID="{07979EA3-7F74-431B-A750-E28A4C2C3B7C}" presName="parentText" presStyleLbl="node1" presStyleIdx="3" presStyleCnt="7" custScaleX="120118" custScaleY="420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A7A782-C86C-41E0-91F0-3C4121E69A0A}" type="pres">
      <dgm:prSet presAssocID="{07979EA3-7F74-431B-A750-E28A4C2C3B7C}" presName="negativeSpace" presStyleCnt="0"/>
      <dgm:spPr/>
    </dgm:pt>
    <dgm:pt modelId="{024AC90B-B474-4BB1-9704-9242685E1D4B}" type="pres">
      <dgm:prSet presAssocID="{07979EA3-7F74-431B-A750-E28A4C2C3B7C}" presName="childText" presStyleLbl="conFgAcc1" presStyleIdx="3" presStyleCnt="7" custScaleY="655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8FFC60-1647-408A-B6F0-C08B7A96427F}" type="pres">
      <dgm:prSet presAssocID="{9B2102E1-09C4-4C7F-B4C8-2DD446D330DF}" presName="spaceBetweenRectangles" presStyleCnt="0"/>
      <dgm:spPr/>
    </dgm:pt>
    <dgm:pt modelId="{52A7F39B-4A82-47BB-BE04-2498A9FDE16D}" type="pres">
      <dgm:prSet presAssocID="{B3369419-6551-4BA7-B3EC-A5181080E874}" presName="parentLin" presStyleCnt="0"/>
      <dgm:spPr/>
    </dgm:pt>
    <dgm:pt modelId="{8DAF357B-9B19-4CBF-A205-48ECCD63B00D}" type="pres">
      <dgm:prSet presAssocID="{B3369419-6551-4BA7-B3EC-A5181080E874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F33C88D7-CA12-4D86-A2D8-2F2B50472EF0}" type="pres">
      <dgm:prSet presAssocID="{B3369419-6551-4BA7-B3EC-A5181080E874}" presName="parentText" presStyleLbl="node1" presStyleIdx="4" presStyleCnt="7" custScaleX="120118" custScaleY="420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1F9ABE-1270-4C70-B6A1-8CB8AE118364}" type="pres">
      <dgm:prSet presAssocID="{B3369419-6551-4BA7-B3EC-A5181080E874}" presName="negativeSpace" presStyleCnt="0"/>
      <dgm:spPr/>
    </dgm:pt>
    <dgm:pt modelId="{40EC8082-0D9E-4099-8DCA-7EA2F4FFBA7E}" type="pres">
      <dgm:prSet presAssocID="{B3369419-6551-4BA7-B3EC-A5181080E874}" presName="childText" presStyleLbl="conFgAcc1" presStyleIdx="4" presStyleCnt="7" custScaleY="655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314FA1-6365-45C6-9780-AF2EC6B3F02C}" type="pres">
      <dgm:prSet presAssocID="{EC745ECE-749D-432D-B356-C60CA788EB56}" presName="spaceBetweenRectangles" presStyleCnt="0"/>
      <dgm:spPr/>
    </dgm:pt>
    <dgm:pt modelId="{50A28F85-9405-4822-8B9B-F68B44BBB307}" type="pres">
      <dgm:prSet presAssocID="{B96B313A-179B-4AC8-B2B3-859376E2B805}" presName="parentLin" presStyleCnt="0"/>
      <dgm:spPr/>
    </dgm:pt>
    <dgm:pt modelId="{B0EA1EED-66C6-4693-B350-CA02C87DAEF9}" type="pres">
      <dgm:prSet presAssocID="{B96B313A-179B-4AC8-B2B3-859376E2B805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A9C47A38-A0E6-4A22-B08F-E249BC2FF1FC}" type="pres">
      <dgm:prSet presAssocID="{B96B313A-179B-4AC8-B2B3-859376E2B805}" presName="parentText" presStyleLbl="node1" presStyleIdx="5" presStyleCnt="7" custScaleX="120118" custScaleY="420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379681-CEE0-4790-8E2A-DEFECF340BA9}" type="pres">
      <dgm:prSet presAssocID="{B96B313A-179B-4AC8-B2B3-859376E2B805}" presName="negativeSpace" presStyleCnt="0"/>
      <dgm:spPr/>
    </dgm:pt>
    <dgm:pt modelId="{D8FB72F2-C1CB-4B08-8B27-7517C18D1B94}" type="pres">
      <dgm:prSet presAssocID="{B96B313A-179B-4AC8-B2B3-859376E2B805}" presName="childText" presStyleLbl="conFgAcc1" presStyleIdx="5" presStyleCnt="7" custScaleY="655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7C0994-A883-44DC-BC00-14C371A96483}" type="pres">
      <dgm:prSet presAssocID="{8B3D86C7-B051-43E4-A01C-1B8D90B1F01A}" presName="spaceBetweenRectangles" presStyleCnt="0"/>
      <dgm:spPr/>
    </dgm:pt>
    <dgm:pt modelId="{5841DBD5-0CD1-4864-9A34-E0961E0D2995}" type="pres">
      <dgm:prSet presAssocID="{B74DA261-5CBD-404D-9F37-CE2A8DF629F4}" presName="parentLin" presStyleCnt="0"/>
      <dgm:spPr/>
    </dgm:pt>
    <dgm:pt modelId="{F122FE6F-DF01-48A2-AEBE-34E404AE1A35}" type="pres">
      <dgm:prSet presAssocID="{B74DA261-5CBD-404D-9F37-CE2A8DF629F4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2C4F3431-BBB3-489D-B8D1-E833F085FB57}" type="pres">
      <dgm:prSet presAssocID="{B74DA261-5CBD-404D-9F37-CE2A8DF629F4}" presName="parentText" presStyleLbl="node1" presStyleIdx="6" presStyleCnt="7" custScaleX="120118" custScaleY="420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09C17F-E048-407E-8BA6-0927ADFFC6CA}" type="pres">
      <dgm:prSet presAssocID="{B74DA261-5CBD-404D-9F37-CE2A8DF629F4}" presName="negativeSpace" presStyleCnt="0"/>
      <dgm:spPr/>
    </dgm:pt>
    <dgm:pt modelId="{35950F6E-452A-4162-A5CC-17AEB1AEE7D1}" type="pres">
      <dgm:prSet presAssocID="{B74DA261-5CBD-404D-9F37-CE2A8DF629F4}" presName="childText" presStyleLbl="conFgAcc1" presStyleIdx="6" presStyleCnt="7" custScaleY="65534">
        <dgm:presLayoutVars>
          <dgm:bulletEnabled val="1"/>
        </dgm:presLayoutVars>
      </dgm:prSet>
      <dgm:spPr/>
    </dgm:pt>
  </dgm:ptLst>
  <dgm:cxnLst>
    <dgm:cxn modelId="{401518CF-32CD-4260-88B1-2F4A55804DB8}" srcId="{8250EB02-274A-48FE-9471-2E59AD6B6A61}" destId="{B3369419-6551-4BA7-B3EC-A5181080E874}" srcOrd="4" destOrd="0" parTransId="{39492945-4C13-4DB1-B208-E6E1065B0FAF}" sibTransId="{EC745ECE-749D-432D-B356-C60CA788EB56}"/>
    <dgm:cxn modelId="{7E7C3153-2DC7-4E3A-A66A-5D6BA0540D4B}" type="presOf" srcId="{07979EA3-7F74-431B-A750-E28A4C2C3B7C}" destId="{40DF5FC9-FC89-4C51-829B-8FF3E31C37DA}" srcOrd="0" destOrd="0" presId="urn:microsoft.com/office/officeart/2005/8/layout/list1"/>
    <dgm:cxn modelId="{9B77D6BE-313F-49FC-855B-3E5F1EA0F987}" type="presOf" srcId="{B96B313A-179B-4AC8-B2B3-859376E2B805}" destId="{A9C47A38-A0E6-4A22-B08F-E249BC2FF1FC}" srcOrd="1" destOrd="0" presId="urn:microsoft.com/office/officeart/2005/8/layout/list1"/>
    <dgm:cxn modelId="{F74EF043-26AA-482D-A8BF-46ADE39CA8C0}" type="presOf" srcId="{B74DA261-5CBD-404D-9F37-CE2A8DF629F4}" destId="{F122FE6F-DF01-48A2-AEBE-34E404AE1A35}" srcOrd="0" destOrd="0" presId="urn:microsoft.com/office/officeart/2005/8/layout/list1"/>
    <dgm:cxn modelId="{2723C407-45E8-467D-AC17-F516B0366A53}" type="presOf" srcId="{89AF894D-B1E9-48C6-AC8E-0A695DE9C7C6}" destId="{2509EC41-183C-47C8-9D03-DDD097356956}" srcOrd="1" destOrd="0" presId="urn:microsoft.com/office/officeart/2005/8/layout/list1"/>
    <dgm:cxn modelId="{F8526DB7-AD85-4C8E-9216-B76C6ADB13BF}" type="presOf" srcId="{8250EB02-274A-48FE-9471-2E59AD6B6A61}" destId="{AAA744D4-A3BB-48D4-9D2F-DEA5A6289EFD}" srcOrd="0" destOrd="0" presId="urn:microsoft.com/office/officeart/2005/8/layout/list1"/>
    <dgm:cxn modelId="{E7C65413-DB81-4536-99CD-850AB7418021}" type="presOf" srcId="{07979EA3-7F74-431B-A750-E28A4C2C3B7C}" destId="{BF65FBA3-711E-470E-B6F2-6670A57EE033}" srcOrd="1" destOrd="0" presId="urn:microsoft.com/office/officeart/2005/8/layout/list1"/>
    <dgm:cxn modelId="{FB3E0DBC-58A3-4BD5-AE9B-A9480B48CF96}" type="presOf" srcId="{B3369419-6551-4BA7-B3EC-A5181080E874}" destId="{8DAF357B-9B19-4CBF-A205-48ECCD63B00D}" srcOrd="0" destOrd="0" presId="urn:microsoft.com/office/officeart/2005/8/layout/list1"/>
    <dgm:cxn modelId="{70D5A78C-123B-4F57-8C1C-11C5DF9E83B7}" srcId="{8250EB02-274A-48FE-9471-2E59AD6B6A61}" destId="{B74DA261-5CBD-404D-9F37-CE2A8DF629F4}" srcOrd="6" destOrd="0" parTransId="{23082C30-8455-43D6-9125-6EA8EC47F420}" sibTransId="{75BA22D7-17A8-4839-94DA-6DD2799BE959}"/>
    <dgm:cxn modelId="{60831F24-29D0-4122-BABE-2B47E3873DD9}" type="presOf" srcId="{100614B2-055C-41D9-940A-5FE87312E27E}" destId="{5EC82A19-4A0E-4E91-963C-BF58965BA81D}" srcOrd="1" destOrd="0" presId="urn:microsoft.com/office/officeart/2005/8/layout/list1"/>
    <dgm:cxn modelId="{D8B098A4-8425-4EAF-8D63-E577C18AE123}" srcId="{8250EB02-274A-48FE-9471-2E59AD6B6A61}" destId="{89AF894D-B1E9-48C6-AC8E-0A695DE9C7C6}" srcOrd="0" destOrd="0" parTransId="{646DC453-75CE-45C4-8D50-E3BACBAC1BF7}" sibTransId="{02FD1636-3A93-4088-BC0D-ECDA5319CBD0}"/>
    <dgm:cxn modelId="{92584E35-1798-4D25-A9F0-588E4AEFD99D}" type="presOf" srcId="{B3369419-6551-4BA7-B3EC-A5181080E874}" destId="{F33C88D7-CA12-4D86-A2D8-2F2B50472EF0}" srcOrd="1" destOrd="0" presId="urn:microsoft.com/office/officeart/2005/8/layout/list1"/>
    <dgm:cxn modelId="{61935624-2BD3-479D-9606-268659D7948A}" srcId="{8250EB02-274A-48FE-9471-2E59AD6B6A61}" destId="{7EC1E7D7-6F47-440E-B36F-AB7C339937AE}" srcOrd="2" destOrd="0" parTransId="{DB431450-BB59-4009-B7CB-6654F216B8FB}" sibTransId="{0F9F8940-BAFA-41FB-B593-0DD17968E86E}"/>
    <dgm:cxn modelId="{F6600CD8-6CCA-43FF-8CF9-80CFF0117DF5}" srcId="{8250EB02-274A-48FE-9471-2E59AD6B6A61}" destId="{100614B2-055C-41D9-940A-5FE87312E27E}" srcOrd="1" destOrd="0" parTransId="{C312B9BA-677B-4A25-BC8D-7015B51859A6}" sibTransId="{3F8B2F8A-B555-4EEB-8557-B60789E31C51}"/>
    <dgm:cxn modelId="{C7004D25-BAC1-4083-BBCB-977BAD58FDB3}" type="presOf" srcId="{B74DA261-5CBD-404D-9F37-CE2A8DF629F4}" destId="{2C4F3431-BBB3-489D-B8D1-E833F085FB57}" srcOrd="1" destOrd="0" presId="urn:microsoft.com/office/officeart/2005/8/layout/list1"/>
    <dgm:cxn modelId="{1AA619DC-B262-4AF2-A12F-112DDD1BD765}" type="presOf" srcId="{7EC1E7D7-6F47-440E-B36F-AB7C339937AE}" destId="{D0B7F13C-7F4C-4905-8876-A1836DCE3320}" srcOrd="0" destOrd="0" presId="urn:microsoft.com/office/officeart/2005/8/layout/list1"/>
    <dgm:cxn modelId="{963B8ACB-F1F7-4C67-8CAA-7B357F398D56}" type="presOf" srcId="{7EC1E7D7-6F47-440E-B36F-AB7C339937AE}" destId="{F496E2B9-8260-42F1-826A-41D2B0BFD135}" srcOrd="1" destOrd="0" presId="urn:microsoft.com/office/officeart/2005/8/layout/list1"/>
    <dgm:cxn modelId="{3B89B35E-AF5A-4390-853B-847C2AF1C3E1}" type="presOf" srcId="{100614B2-055C-41D9-940A-5FE87312E27E}" destId="{FEAD94FD-C66A-42DF-9563-0FB70A96D273}" srcOrd="0" destOrd="0" presId="urn:microsoft.com/office/officeart/2005/8/layout/list1"/>
    <dgm:cxn modelId="{DD0835D6-6990-420C-97A3-5F5EE317C017}" type="presOf" srcId="{B96B313A-179B-4AC8-B2B3-859376E2B805}" destId="{B0EA1EED-66C6-4693-B350-CA02C87DAEF9}" srcOrd="0" destOrd="0" presId="urn:microsoft.com/office/officeart/2005/8/layout/list1"/>
    <dgm:cxn modelId="{C9CD0262-FE48-4F29-A57B-E0DD8150C295}" srcId="{8250EB02-274A-48FE-9471-2E59AD6B6A61}" destId="{07979EA3-7F74-431B-A750-E28A4C2C3B7C}" srcOrd="3" destOrd="0" parTransId="{03C799EB-384E-48D1-9690-1A799694553E}" sibTransId="{9B2102E1-09C4-4C7F-B4C8-2DD446D330DF}"/>
    <dgm:cxn modelId="{51C86E4B-AE2B-4669-A54B-A9E95F0D488B}" type="presOf" srcId="{89AF894D-B1E9-48C6-AC8E-0A695DE9C7C6}" destId="{B08862BA-CF74-4517-960F-8185E20EF3F3}" srcOrd="0" destOrd="0" presId="urn:microsoft.com/office/officeart/2005/8/layout/list1"/>
    <dgm:cxn modelId="{6DCCEFCF-57F2-42A4-8132-B8B55D1E4FC1}" srcId="{8250EB02-274A-48FE-9471-2E59AD6B6A61}" destId="{B96B313A-179B-4AC8-B2B3-859376E2B805}" srcOrd="5" destOrd="0" parTransId="{3D3EDF6F-6506-45EA-B670-4B23D114B700}" sibTransId="{8B3D86C7-B051-43E4-A01C-1B8D90B1F01A}"/>
    <dgm:cxn modelId="{D187C33B-8DEE-4C03-BCED-C283BAC74495}" type="presParOf" srcId="{AAA744D4-A3BB-48D4-9D2F-DEA5A6289EFD}" destId="{E8B96BF2-2388-4018-9099-CF819888CECD}" srcOrd="0" destOrd="0" presId="urn:microsoft.com/office/officeart/2005/8/layout/list1"/>
    <dgm:cxn modelId="{D5A44DE3-EC64-45F7-99E5-D15AC9BC8BBB}" type="presParOf" srcId="{E8B96BF2-2388-4018-9099-CF819888CECD}" destId="{B08862BA-CF74-4517-960F-8185E20EF3F3}" srcOrd="0" destOrd="0" presId="urn:microsoft.com/office/officeart/2005/8/layout/list1"/>
    <dgm:cxn modelId="{D0FC5190-1E4C-47E2-A324-6E02D9948D8C}" type="presParOf" srcId="{E8B96BF2-2388-4018-9099-CF819888CECD}" destId="{2509EC41-183C-47C8-9D03-DDD097356956}" srcOrd="1" destOrd="0" presId="urn:microsoft.com/office/officeart/2005/8/layout/list1"/>
    <dgm:cxn modelId="{B1BF27A9-269F-4345-AEF0-11E12D59D92E}" type="presParOf" srcId="{AAA744D4-A3BB-48D4-9D2F-DEA5A6289EFD}" destId="{FE6180EF-2612-4D37-AE64-07B0277E19F8}" srcOrd="1" destOrd="0" presId="urn:microsoft.com/office/officeart/2005/8/layout/list1"/>
    <dgm:cxn modelId="{732B7269-3B9E-4F62-998B-988F4B518E1D}" type="presParOf" srcId="{AAA744D4-A3BB-48D4-9D2F-DEA5A6289EFD}" destId="{7ACDAC4A-1F01-4005-AEEF-193405DFD6B6}" srcOrd="2" destOrd="0" presId="urn:microsoft.com/office/officeart/2005/8/layout/list1"/>
    <dgm:cxn modelId="{3799C85C-C688-42BC-B7C3-BE9536AB025E}" type="presParOf" srcId="{AAA744D4-A3BB-48D4-9D2F-DEA5A6289EFD}" destId="{74FC5D94-A5E2-4D4C-BEE1-B2350145455B}" srcOrd="3" destOrd="0" presId="urn:microsoft.com/office/officeart/2005/8/layout/list1"/>
    <dgm:cxn modelId="{7D39E798-1A39-4808-BCA6-30691974DD7D}" type="presParOf" srcId="{AAA744D4-A3BB-48D4-9D2F-DEA5A6289EFD}" destId="{2B5816F2-2553-4240-8C08-927D2FEBEDD4}" srcOrd="4" destOrd="0" presId="urn:microsoft.com/office/officeart/2005/8/layout/list1"/>
    <dgm:cxn modelId="{4F7ADE1A-BDA1-455D-BBB7-1B55C61E913F}" type="presParOf" srcId="{2B5816F2-2553-4240-8C08-927D2FEBEDD4}" destId="{FEAD94FD-C66A-42DF-9563-0FB70A96D273}" srcOrd="0" destOrd="0" presId="urn:microsoft.com/office/officeart/2005/8/layout/list1"/>
    <dgm:cxn modelId="{33C5FDED-B8C8-4B76-9495-7DC582882F53}" type="presParOf" srcId="{2B5816F2-2553-4240-8C08-927D2FEBEDD4}" destId="{5EC82A19-4A0E-4E91-963C-BF58965BA81D}" srcOrd="1" destOrd="0" presId="urn:microsoft.com/office/officeart/2005/8/layout/list1"/>
    <dgm:cxn modelId="{2104C91C-20DA-4E05-920C-D1A57B2BA38B}" type="presParOf" srcId="{AAA744D4-A3BB-48D4-9D2F-DEA5A6289EFD}" destId="{EF036FB1-9015-4D00-A865-38FB1F9B09E4}" srcOrd="5" destOrd="0" presId="urn:microsoft.com/office/officeart/2005/8/layout/list1"/>
    <dgm:cxn modelId="{830A0841-6CBF-40D1-8347-D20C6AA47E8B}" type="presParOf" srcId="{AAA744D4-A3BB-48D4-9D2F-DEA5A6289EFD}" destId="{87AA678C-6E45-4750-93EB-6EF36E5E5C80}" srcOrd="6" destOrd="0" presId="urn:microsoft.com/office/officeart/2005/8/layout/list1"/>
    <dgm:cxn modelId="{58C7A1E7-1312-49BA-BEBB-00FA0252CE5B}" type="presParOf" srcId="{AAA744D4-A3BB-48D4-9D2F-DEA5A6289EFD}" destId="{1AC9E355-C98F-483E-9FA9-87AF9823E566}" srcOrd="7" destOrd="0" presId="urn:microsoft.com/office/officeart/2005/8/layout/list1"/>
    <dgm:cxn modelId="{91B67C5F-3DC5-497A-AE31-DE3528D4CF2E}" type="presParOf" srcId="{AAA744D4-A3BB-48D4-9D2F-DEA5A6289EFD}" destId="{1912AE28-B474-481C-B3D2-710B21848E61}" srcOrd="8" destOrd="0" presId="urn:microsoft.com/office/officeart/2005/8/layout/list1"/>
    <dgm:cxn modelId="{6D821E73-93B2-4FA3-A3FB-103F4AB1990E}" type="presParOf" srcId="{1912AE28-B474-481C-B3D2-710B21848E61}" destId="{D0B7F13C-7F4C-4905-8876-A1836DCE3320}" srcOrd="0" destOrd="0" presId="urn:microsoft.com/office/officeart/2005/8/layout/list1"/>
    <dgm:cxn modelId="{59BA561E-36C0-4CA5-B454-38E023D0D17D}" type="presParOf" srcId="{1912AE28-B474-481C-B3D2-710B21848E61}" destId="{F496E2B9-8260-42F1-826A-41D2B0BFD135}" srcOrd="1" destOrd="0" presId="urn:microsoft.com/office/officeart/2005/8/layout/list1"/>
    <dgm:cxn modelId="{58B955DA-BA09-47EE-862C-ABE80DA7F3E2}" type="presParOf" srcId="{AAA744D4-A3BB-48D4-9D2F-DEA5A6289EFD}" destId="{A02D4C54-0DCB-45C9-BFC3-F0C2D10A8F8A}" srcOrd="9" destOrd="0" presId="urn:microsoft.com/office/officeart/2005/8/layout/list1"/>
    <dgm:cxn modelId="{F17E3C48-5094-4E37-BAA5-F9934D2BFD48}" type="presParOf" srcId="{AAA744D4-A3BB-48D4-9D2F-DEA5A6289EFD}" destId="{EF4609C8-69EA-4C47-A90B-9FE99C3A7083}" srcOrd="10" destOrd="0" presId="urn:microsoft.com/office/officeart/2005/8/layout/list1"/>
    <dgm:cxn modelId="{EF45081B-E956-4479-8235-921B7C66590A}" type="presParOf" srcId="{AAA744D4-A3BB-48D4-9D2F-DEA5A6289EFD}" destId="{66E00815-A271-4DC4-B274-83E60190E76B}" srcOrd="11" destOrd="0" presId="urn:microsoft.com/office/officeart/2005/8/layout/list1"/>
    <dgm:cxn modelId="{1EC2D22B-52B7-48AA-B6C0-F71F5BDC781E}" type="presParOf" srcId="{AAA744D4-A3BB-48D4-9D2F-DEA5A6289EFD}" destId="{07E5EC3C-9A2B-472C-B95B-0542E9B70B56}" srcOrd="12" destOrd="0" presId="urn:microsoft.com/office/officeart/2005/8/layout/list1"/>
    <dgm:cxn modelId="{F99DA77C-0BAE-4565-8ABF-48F02E61E706}" type="presParOf" srcId="{07E5EC3C-9A2B-472C-B95B-0542E9B70B56}" destId="{40DF5FC9-FC89-4C51-829B-8FF3E31C37DA}" srcOrd="0" destOrd="0" presId="urn:microsoft.com/office/officeart/2005/8/layout/list1"/>
    <dgm:cxn modelId="{936C430D-3863-42DF-B57C-822D7A95BE69}" type="presParOf" srcId="{07E5EC3C-9A2B-472C-B95B-0542E9B70B56}" destId="{BF65FBA3-711E-470E-B6F2-6670A57EE033}" srcOrd="1" destOrd="0" presId="urn:microsoft.com/office/officeart/2005/8/layout/list1"/>
    <dgm:cxn modelId="{04C7FC23-E858-492A-90D0-B74236FBDF3C}" type="presParOf" srcId="{AAA744D4-A3BB-48D4-9D2F-DEA5A6289EFD}" destId="{B8A7A782-C86C-41E0-91F0-3C4121E69A0A}" srcOrd="13" destOrd="0" presId="urn:microsoft.com/office/officeart/2005/8/layout/list1"/>
    <dgm:cxn modelId="{26BCB0B0-73A3-4351-B196-2F117FD5264B}" type="presParOf" srcId="{AAA744D4-A3BB-48D4-9D2F-DEA5A6289EFD}" destId="{024AC90B-B474-4BB1-9704-9242685E1D4B}" srcOrd="14" destOrd="0" presId="urn:microsoft.com/office/officeart/2005/8/layout/list1"/>
    <dgm:cxn modelId="{0E79DB7A-39CD-49A5-B4E8-1FA25950234C}" type="presParOf" srcId="{AAA744D4-A3BB-48D4-9D2F-DEA5A6289EFD}" destId="{2E8FFC60-1647-408A-B6F0-C08B7A96427F}" srcOrd="15" destOrd="0" presId="urn:microsoft.com/office/officeart/2005/8/layout/list1"/>
    <dgm:cxn modelId="{351D73E0-5B7C-4789-897E-8956A8C292FD}" type="presParOf" srcId="{AAA744D4-A3BB-48D4-9D2F-DEA5A6289EFD}" destId="{52A7F39B-4A82-47BB-BE04-2498A9FDE16D}" srcOrd="16" destOrd="0" presId="urn:microsoft.com/office/officeart/2005/8/layout/list1"/>
    <dgm:cxn modelId="{FD3A4B67-B580-4A43-9B7E-2108C345C8C1}" type="presParOf" srcId="{52A7F39B-4A82-47BB-BE04-2498A9FDE16D}" destId="{8DAF357B-9B19-4CBF-A205-48ECCD63B00D}" srcOrd="0" destOrd="0" presId="urn:microsoft.com/office/officeart/2005/8/layout/list1"/>
    <dgm:cxn modelId="{422C51DD-4F1D-4A96-8AF9-7FA8A7552475}" type="presParOf" srcId="{52A7F39B-4A82-47BB-BE04-2498A9FDE16D}" destId="{F33C88D7-CA12-4D86-A2D8-2F2B50472EF0}" srcOrd="1" destOrd="0" presId="urn:microsoft.com/office/officeart/2005/8/layout/list1"/>
    <dgm:cxn modelId="{3553AE26-149F-4760-A7EE-F1732BE80CC1}" type="presParOf" srcId="{AAA744D4-A3BB-48D4-9D2F-DEA5A6289EFD}" destId="{CB1F9ABE-1270-4C70-B6A1-8CB8AE118364}" srcOrd="17" destOrd="0" presId="urn:microsoft.com/office/officeart/2005/8/layout/list1"/>
    <dgm:cxn modelId="{7DFF6BB4-B2C4-4747-BE4E-8DCECFA0259D}" type="presParOf" srcId="{AAA744D4-A3BB-48D4-9D2F-DEA5A6289EFD}" destId="{40EC8082-0D9E-4099-8DCA-7EA2F4FFBA7E}" srcOrd="18" destOrd="0" presId="urn:microsoft.com/office/officeart/2005/8/layout/list1"/>
    <dgm:cxn modelId="{BBBD9FE3-0FC7-4116-8560-202CBA7375CF}" type="presParOf" srcId="{AAA744D4-A3BB-48D4-9D2F-DEA5A6289EFD}" destId="{6C314FA1-6365-45C6-9780-AF2EC6B3F02C}" srcOrd="19" destOrd="0" presId="urn:microsoft.com/office/officeart/2005/8/layout/list1"/>
    <dgm:cxn modelId="{51413822-4593-4C50-BDFE-52C9F5AA9842}" type="presParOf" srcId="{AAA744D4-A3BB-48D4-9D2F-DEA5A6289EFD}" destId="{50A28F85-9405-4822-8B9B-F68B44BBB307}" srcOrd="20" destOrd="0" presId="urn:microsoft.com/office/officeart/2005/8/layout/list1"/>
    <dgm:cxn modelId="{5B9C8DF7-053B-4940-B6A0-6E61A986594B}" type="presParOf" srcId="{50A28F85-9405-4822-8B9B-F68B44BBB307}" destId="{B0EA1EED-66C6-4693-B350-CA02C87DAEF9}" srcOrd="0" destOrd="0" presId="urn:microsoft.com/office/officeart/2005/8/layout/list1"/>
    <dgm:cxn modelId="{5064E5D0-5546-4C48-B9BB-FBBB6A1CD080}" type="presParOf" srcId="{50A28F85-9405-4822-8B9B-F68B44BBB307}" destId="{A9C47A38-A0E6-4A22-B08F-E249BC2FF1FC}" srcOrd="1" destOrd="0" presId="urn:microsoft.com/office/officeart/2005/8/layout/list1"/>
    <dgm:cxn modelId="{ABE68D59-1C40-4411-A686-4AE12D3A5FC3}" type="presParOf" srcId="{AAA744D4-A3BB-48D4-9D2F-DEA5A6289EFD}" destId="{23379681-CEE0-4790-8E2A-DEFECF340BA9}" srcOrd="21" destOrd="0" presId="urn:microsoft.com/office/officeart/2005/8/layout/list1"/>
    <dgm:cxn modelId="{15D45197-7C19-46C5-B535-DDCBED0ED8B5}" type="presParOf" srcId="{AAA744D4-A3BB-48D4-9D2F-DEA5A6289EFD}" destId="{D8FB72F2-C1CB-4B08-8B27-7517C18D1B94}" srcOrd="22" destOrd="0" presId="urn:microsoft.com/office/officeart/2005/8/layout/list1"/>
    <dgm:cxn modelId="{23BE7D72-C098-41E8-8AE2-C65D97705BF1}" type="presParOf" srcId="{AAA744D4-A3BB-48D4-9D2F-DEA5A6289EFD}" destId="{FF7C0994-A883-44DC-BC00-14C371A96483}" srcOrd="23" destOrd="0" presId="urn:microsoft.com/office/officeart/2005/8/layout/list1"/>
    <dgm:cxn modelId="{57BD9101-22D4-4B78-B64A-0DB75003B065}" type="presParOf" srcId="{AAA744D4-A3BB-48D4-9D2F-DEA5A6289EFD}" destId="{5841DBD5-0CD1-4864-9A34-E0961E0D2995}" srcOrd="24" destOrd="0" presId="urn:microsoft.com/office/officeart/2005/8/layout/list1"/>
    <dgm:cxn modelId="{D573670D-90AA-45FC-87F7-29F6B30171C6}" type="presParOf" srcId="{5841DBD5-0CD1-4864-9A34-E0961E0D2995}" destId="{F122FE6F-DF01-48A2-AEBE-34E404AE1A35}" srcOrd="0" destOrd="0" presId="urn:microsoft.com/office/officeart/2005/8/layout/list1"/>
    <dgm:cxn modelId="{3E22FC05-5289-4799-A729-30A79B4191A8}" type="presParOf" srcId="{5841DBD5-0CD1-4864-9A34-E0961E0D2995}" destId="{2C4F3431-BBB3-489D-B8D1-E833F085FB57}" srcOrd="1" destOrd="0" presId="urn:microsoft.com/office/officeart/2005/8/layout/list1"/>
    <dgm:cxn modelId="{16C3EBAB-122E-42E3-9B70-CB2624C5ABE4}" type="presParOf" srcId="{AAA744D4-A3BB-48D4-9D2F-DEA5A6289EFD}" destId="{4D09C17F-E048-407E-8BA6-0927ADFFC6CA}" srcOrd="25" destOrd="0" presId="urn:microsoft.com/office/officeart/2005/8/layout/list1"/>
    <dgm:cxn modelId="{E28D8E24-5074-4AE7-B0D9-A23D925ED300}" type="presParOf" srcId="{AAA744D4-A3BB-48D4-9D2F-DEA5A6289EFD}" destId="{35950F6E-452A-4162-A5CC-17AEB1AEE7D1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CDAC4A-1F01-4005-AEEF-193405DFD6B6}">
      <dsp:nvSpPr>
        <dsp:cNvPr id="0" name=""/>
        <dsp:cNvSpPr/>
      </dsp:nvSpPr>
      <dsp:spPr>
        <a:xfrm>
          <a:off x="0" y="37979"/>
          <a:ext cx="5676901" cy="61103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09EC41-183C-47C8-9D03-DDD097356956}">
      <dsp:nvSpPr>
        <dsp:cNvPr id="0" name=""/>
        <dsp:cNvSpPr/>
      </dsp:nvSpPr>
      <dsp:spPr>
        <a:xfrm>
          <a:off x="283845" y="125118"/>
          <a:ext cx="4773285" cy="45898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201" tIns="0" rIns="150201" bIns="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1) «Валютное регулирование и валютный контроль: основные изменения и перспективы развития»;</a:t>
          </a:r>
          <a:endParaRPr lang="ru-RU" sz="1000" b="1" kern="1200" dirty="0"/>
        </a:p>
      </dsp:txBody>
      <dsp:txXfrm>
        <a:off x="306251" y="147524"/>
        <a:ext cx="4728473" cy="414169"/>
      </dsp:txXfrm>
    </dsp:sp>
    <dsp:sp modelId="{87AA678C-6E45-4750-93EB-6EF36E5E5C80}">
      <dsp:nvSpPr>
        <dsp:cNvPr id="0" name=""/>
        <dsp:cNvSpPr/>
      </dsp:nvSpPr>
      <dsp:spPr>
        <a:xfrm>
          <a:off x="0" y="761679"/>
          <a:ext cx="5676901" cy="61103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C82A19-4A0E-4E91-963C-BF58965BA81D}">
      <dsp:nvSpPr>
        <dsp:cNvPr id="0" name=""/>
        <dsp:cNvSpPr/>
      </dsp:nvSpPr>
      <dsp:spPr>
        <a:xfrm>
          <a:off x="283845" y="848818"/>
          <a:ext cx="4773285" cy="45898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201" tIns="0" rIns="150201" bIns="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2) «Осуществление контроля качества государственных услуг в Национальном Банке», </a:t>
          </a:r>
          <a:endParaRPr lang="ru-RU" sz="1000" b="1" kern="1200" dirty="0"/>
        </a:p>
      </dsp:txBody>
      <dsp:txXfrm>
        <a:off x="306251" y="871224"/>
        <a:ext cx="4728473" cy="414169"/>
      </dsp:txXfrm>
    </dsp:sp>
    <dsp:sp modelId="{EF4609C8-69EA-4C47-A90B-9FE99C3A7083}">
      <dsp:nvSpPr>
        <dsp:cNvPr id="0" name=""/>
        <dsp:cNvSpPr/>
      </dsp:nvSpPr>
      <dsp:spPr>
        <a:xfrm>
          <a:off x="0" y="1485379"/>
          <a:ext cx="5676901" cy="61103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96E2B9-8260-42F1-826A-41D2B0BFD135}">
      <dsp:nvSpPr>
        <dsp:cNvPr id="0" name=""/>
        <dsp:cNvSpPr/>
      </dsp:nvSpPr>
      <dsp:spPr>
        <a:xfrm>
          <a:off x="283845" y="1572518"/>
          <a:ext cx="4773285" cy="45898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201" tIns="0" rIns="150201" bIns="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3) «Порядок проведения оценки эффективности деятельности Национального Банка по оказанию государственных услуг»;</a:t>
          </a:r>
          <a:endParaRPr lang="ru-RU" sz="1000" b="1" kern="1200" dirty="0"/>
        </a:p>
      </dsp:txBody>
      <dsp:txXfrm>
        <a:off x="306251" y="1594924"/>
        <a:ext cx="4728473" cy="414169"/>
      </dsp:txXfrm>
    </dsp:sp>
    <dsp:sp modelId="{024AC90B-B474-4BB1-9704-9242685E1D4B}">
      <dsp:nvSpPr>
        <dsp:cNvPr id="0" name=""/>
        <dsp:cNvSpPr/>
      </dsp:nvSpPr>
      <dsp:spPr>
        <a:xfrm>
          <a:off x="0" y="2209079"/>
          <a:ext cx="5676901" cy="61103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65FBA3-711E-470E-B6F2-6670A57EE033}">
      <dsp:nvSpPr>
        <dsp:cNvPr id="0" name=""/>
        <dsp:cNvSpPr/>
      </dsp:nvSpPr>
      <dsp:spPr>
        <a:xfrm>
          <a:off x="283845" y="2296218"/>
          <a:ext cx="4773285" cy="45898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201" tIns="0" rIns="150201" bIns="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4) по государственной услуге «Учетная регистрация </a:t>
          </a:r>
          <a:r>
            <a:rPr lang="ru-RU" sz="1000" b="1" kern="1200" dirty="0" err="1" smtClean="0"/>
            <a:t>микрофинансовых</a:t>
          </a:r>
          <a:r>
            <a:rPr lang="ru-RU" sz="1000" b="1" kern="1200" dirty="0" smtClean="0"/>
            <a:t> организаций»;</a:t>
          </a:r>
          <a:endParaRPr lang="ru-RU" sz="1000" b="1" kern="1200" dirty="0"/>
        </a:p>
      </dsp:txBody>
      <dsp:txXfrm>
        <a:off x="306251" y="2318624"/>
        <a:ext cx="4728473" cy="414169"/>
      </dsp:txXfrm>
    </dsp:sp>
    <dsp:sp modelId="{40EC8082-0D9E-4099-8DCA-7EA2F4FFBA7E}">
      <dsp:nvSpPr>
        <dsp:cNvPr id="0" name=""/>
        <dsp:cNvSpPr/>
      </dsp:nvSpPr>
      <dsp:spPr>
        <a:xfrm>
          <a:off x="0" y="2932780"/>
          <a:ext cx="5676901" cy="61103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3C88D7-CA12-4D86-A2D8-2F2B50472EF0}">
      <dsp:nvSpPr>
        <dsp:cNvPr id="0" name=""/>
        <dsp:cNvSpPr/>
      </dsp:nvSpPr>
      <dsp:spPr>
        <a:xfrm>
          <a:off x="283845" y="3019919"/>
          <a:ext cx="4773285" cy="45898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201" tIns="0" rIns="150201" bIns="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5) сотрудниками АО НИТ проведены обучающие семинары по применению в работе инструкции по работе с ИС ГБД ЕЛ при оказании государственных услуг;</a:t>
          </a:r>
          <a:endParaRPr lang="ru-RU" sz="1000" b="1" kern="1200" dirty="0"/>
        </a:p>
      </dsp:txBody>
      <dsp:txXfrm>
        <a:off x="306251" y="3042325"/>
        <a:ext cx="4728473" cy="414169"/>
      </dsp:txXfrm>
    </dsp:sp>
    <dsp:sp modelId="{D8FB72F2-C1CB-4B08-8B27-7517C18D1B94}">
      <dsp:nvSpPr>
        <dsp:cNvPr id="0" name=""/>
        <dsp:cNvSpPr/>
      </dsp:nvSpPr>
      <dsp:spPr>
        <a:xfrm>
          <a:off x="0" y="3656480"/>
          <a:ext cx="5676901" cy="61103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C47A38-A0E6-4A22-B08F-E249BC2FF1FC}">
      <dsp:nvSpPr>
        <dsp:cNvPr id="0" name=""/>
        <dsp:cNvSpPr/>
      </dsp:nvSpPr>
      <dsp:spPr>
        <a:xfrm>
          <a:off x="283845" y="3743619"/>
          <a:ext cx="4773285" cy="45898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201" tIns="0" rIns="150201" bIns="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6) «Вопросы контроля и надзора деятельности </a:t>
          </a:r>
          <a:r>
            <a:rPr lang="ru-RU" sz="1000" b="1" kern="1200" dirty="0" err="1" smtClean="0"/>
            <a:t>микрофинансовых</a:t>
          </a:r>
          <a:r>
            <a:rPr lang="ru-RU" sz="1000" b="1" kern="1200" dirty="0" smtClean="0"/>
            <a:t> организаций. Порядок проведения проверок банков при оценке качества ссудного портфеля банка»;</a:t>
          </a:r>
          <a:endParaRPr lang="ru-RU" sz="1000" b="1" kern="1200" dirty="0"/>
        </a:p>
      </dsp:txBody>
      <dsp:txXfrm>
        <a:off x="306251" y="3766025"/>
        <a:ext cx="4728473" cy="414169"/>
      </dsp:txXfrm>
    </dsp:sp>
    <dsp:sp modelId="{35950F6E-452A-4162-A5CC-17AEB1AEE7D1}">
      <dsp:nvSpPr>
        <dsp:cNvPr id="0" name=""/>
        <dsp:cNvSpPr/>
      </dsp:nvSpPr>
      <dsp:spPr>
        <a:xfrm>
          <a:off x="0" y="4380180"/>
          <a:ext cx="5676901" cy="61103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4F3431-BBB3-489D-B8D1-E833F085FB57}">
      <dsp:nvSpPr>
        <dsp:cNvPr id="0" name=""/>
        <dsp:cNvSpPr/>
      </dsp:nvSpPr>
      <dsp:spPr>
        <a:xfrm>
          <a:off x="283845" y="4467319"/>
          <a:ext cx="4773285" cy="458981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0201" tIns="0" rIns="150201" bIns="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7) «Правила осуществления валютных операций в РК. Соблюдение соответствующих стандартов государственных услуг».</a:t>
          </a:r>
          <a:endParaRPr lang="ru-RU" sz="1000" b="1" kern="1200" dirty="0"/>
        </a:p>
      </dsp:txBody>
      <dsp:txXfrm>
        <a:off x="306251" y="4489725"/>
        <a:ext cx="4728473" cy="4141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F3A2F2B-CEAB-4196-B3CE-8917F04014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532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9001125" y="4846638"/>
            <a:ext cx="142875" cy="20113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>
          <a:xfrm>
            <a:off x="9001125" y="0"/>
            <a:ext cx="142875" cy="48466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2D56BFB-568D-420B-9C0D-4F08BBB60F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0B1DB-D4BA-4D28-8D6F-1EFC2AA7EB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35BD5-90F8-4F07-B331-ED26E684C9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D50B9-E4D7-446C-87E3-18DBEA0140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9857A-256C-46BD-A9B1-0844F9236C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14210-F1CB-4275-8DCC-84D36F1127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8C0F6-5375-4A72-9F08-C772BED172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65999-E12D-419D-A7FE-61E638C7FA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F81BE-CE5B-4279-8149-6BC5DCCFF9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B6B7-D158-44DF-848C-D3BB113916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17CC4-CFD3-4473-A699-FAFF178B3D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/>
          <p:nvPr/>
        </p:nvSpPr>
        <p:spPr>
          <a:xfrm>
            <a:off x="9001125" y="4846638"/>
            <a:ext cx="142875" cy="20113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9"/>
          <p:cNvSpPr/>
          <p:nvPr/>
        </p:nvSpPr>
        <p:spPr>
          <a:xfrm>
            <a:off x="9001125" y="0"/>
            <a:ext cx="142875" cy="48466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8FE078F-72E9-4BAD-8C35-18FF1A4486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76200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0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416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219" y="5885656"/>
            <a:ext cx="1316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fld id="{1B95530F-53BD-443F-90E7-33767ED9BF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5" y="0"/>
            <a:ext cx="142875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5" y="1371600"/>
            <a:ext cx="142875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08" r:id="rId2"/>
    <p:sldLayoutId id="2147483707" r:id="rId3"/>
    <p:sldLayoutId id="2147483706" r:id="rId4"/>
    <p:sldLayoutId id="2147483705" r:id="rId5"/>
    <p:sldLayoutId id="2147483704" r:id="rId6"/>
    <p:sldLayoutId id="2147483703" r:id="rId7"/>
    <p:sldLayoutId id="2147483702" r:id="rId8"/>
    <p:sldLayoutId id="2147483710" r:id="rId9"/>
    <p:sldLayoutId id="2147483701" r:id="rId10"/>
    <p:sldLayoutId id="2147483700" r:id="rId11"/>
    <p:sldLayoutId id="214748371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 spc="-6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ts val="600"/>
        </a:spcAft>
        <a:buFont typeface="Arial" charset="0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galacts.egov.kz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533400" y="1530350"/>
            <a:ext cx="8168770" cy="274320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ОТЧЕТ </a:t>
            </a:r>
            <a:b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</a:b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о деятельности Национального Банка 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cs typeface="+mn-cs"/>
            </a:endParaRPr>
          </a:p>
          <a:p>
            <a:pPr algn="ctr"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Республики Казахстан по </a:t>
            </a:r>
          </a:p>
          <a:p>
            <a:pPr algn="ctr"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вопросам оказания </a:t>
            </a:r>
          </a:p>
          <a:p>
            <a:pPr algn="ctr">
              <a:defRPr/>
            </a:pP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государственных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 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услуг за </a:t>
            </a:r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2016 </a:t>
            </a:r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cs typeface="+mn-cs"/>
              </a:rPr>
              <a:t>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2000" b="1" cap="none" dirty="0" smtClean="0"/>
              <a:t>III</a:t>
            </a:r>
            <a:r>
              <a:rPr lang="ru-RU" sz="2000" b="1" cap="none" dirty="0" smtClean="0"/>
              <a:t>. ДЕЯТЕЛЬНОСТЬ ПО СОВЕРШЕНСТВОВАНИЮ ПРОЦЕССОВ ОКАЗАНИЯ ГОСУДАРСТВЕННЫХ УСЛУГ</a:t>
            </a:r>
          </a:p>
        </p:txBody>
      </p:sp>
      <p:sp>
        <p:nvSpPr>
          <p:cNvPr id="24578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382000" y="6400800"/>
            <a:ext cx="5334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50F2318-BCA0-41F7-83CD-9C11024C8451}" type="slidenum">
              <a:rPr lang="ru-RU" smtClean="0">
                <a:cs typeface="Arial" charset="0"/>
              </a:rPr>
              <a:pPr/>
              <a:t>10</a:t>
            </a:fld>
            <a:endParaRPr lang="ru-RU" smtClean="0">
              <a:cs typeface="Arial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52401" y="914398"/>
            <a:ext cx="4311860" cy="1569661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171450" indent="-171450" algn="just"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ru-RU" sz="1200" dirty="0"/>
              <a:t>Было проведено более 40 мероприятий по организации технической учебы по оказанию государственных услуг согласно стандартам и регламентам государственных услуг, по правилам внутреннего контроля за качеством оказания государственных услуг, а также по следующим темам: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410200" y="914400"/>
            <a:ext cx="3643313" cy="579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endParaRPr lang="ru-RU" sz="1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48200" y="914400"/>
            <a:ext cx="4228649" cy="156966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1200" dirty="0"/>
              <a:t>Кроме того, сотрудники территориальных филиалов Национального Банка принимали участие в семинарах, проводимых областными департаментами </a:t>
            </a:r>
            <a:r>
              <a:rPr lang="ru-RU" sz="1200" dirty="0" err="1"/>
              <a:t>АДГСиПК</a:t>
            </a:r>
            <a:r>
              <a:rPr lang="ru-RU" sz="1200" dirty="0"/>
              <a:t> по вопросам предоставления ежеквартального отчета о работе по внутреннему контролю за качеством оказания государственных услуг, а также в следующих семинарах, видеоконференциях и круглых столах</a:t>
            </a:r>
            <a:r>
              <a:rPr lang="ru-RU" sz="1200" dirty="0" smtClean="0"/>
              <a:t>:</a:t>
            </a:r>
            <a:endParaRPr lang="ru-RU" sz="800" dirty="0"/>
          </a:p>
        </p:txBody>
      </p:sp>
      <p:grpSp>
        <p:nvGrpSpPr>
          <p:cNvPr id="10" name="Группа 9"/>
          <p:cNvGrpSpPr/>
          <p:nvPr/>
        </p:nvGrpSpPr>
        <p:grpSpPr>
          <a:xfrm>
            <a:off x="152401" y="2743200"/>
            <a:ext cx="4267648" cy="762000"/>
            <a:chOff x="1725694" y="475926"/>
            <a:chExt cx="3212142" cy="674692"/>
          </a:xfrm>
        </p:grpSpPr>
        <p:sp>
          <p:nvSpPr>
            <p:cNvPr id="18" name="Скругленный прямоугольник 17"/>
            <p:cNvSpPr/>
            <p:nvPr/>
          </p:nvSpPr>
          <p:spPr>
            <a:xfrm>
              <a:off x="1725694" y="475926"/>
              <a:ext cx="3212142" cy="674692"/>
            </a:xfrm>
            <a:prstGeom prst="roundRect">
              <a:avLst/>
            </a:prstGeom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Скругленный прямоугольник 4"/>
            <p:cNvSpPr/>
            <p:nvPr/>
          </p:nvSpPr>
          <p:spPr>
            <a:xfrm>
              <a:off x="1758630" y="508862"/>
              <a:ext cx="3146270" cy="6088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kern="1200" dirty="0" smtClean="0"/>
                <a:t>1) «Изменения и дополнения в закон РК «О </a:t>
              </a:r>
              <a:r>
                <a:rPr lang="ru-RU" sz="1200" kern="1200" dirty="0" err="1" smtClean="0"/>
                <a:t>микрофинансовых</a:t>
              </a:r>
              <a:r>
                <a:rPr lang="ru-RU" sz="1200" kern="1200" dirty="0" smtClean="0"/>
                <a:t> организациях», государственная услуга «Учетная регистрация </a:t>
              </a:r>
              <a:r>
                <a:rPr lang="ru-RU" sz="1200" kern="1200" dirty="0" err="1" smtClean="0"/>
                <a:t>микрофинансовых</a:t>
              </a:r>
              <a:r>
                <a:rPr lang="ru-RU" sz="1200" kern="1200" dirty="0" smtClean="0"/>
                <a:t> организаций»;</a:t>
              </a:r>
              <a:endParaRPr lang="ru-RU" sz="1200" kern="1200" dirty="0"/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140917" y="3794853"/>
            <a:ext cx="4287702" cy="309194"/>
            <a:chOff x="1725694" y="1534159"/>
            <a:chExt cx="3212142" cy="309194"/>
          </a:xfrm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1725694" y="1534159"/>
              <a:ext cx="3212142" cy="309194"/>
            </a:xfrm>
            <a:prstGeom prst="roundRect">
              <a:avLst/>
            </a:prstGeom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Скругленный прямоугольник 6"/>
            <p:cNvSpPr/>
            <p:nvPr/>
          </p:nvSpPr>
          <p:spPr>
            <a:xfrm>
              <a:off x="1740788" y="1549253"/>
              <a:ext cx="3181954" cy="27900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kern="1200" dirty="0" smtClean="0"/>
                <a:t>2) «Порядок оказания государственных услуг»;</a:t>
              </a:r>
              <a:endParaRPr lang="ru-RU" sz="1200" kern="1200" dirty="0"/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61065" y="4895849"/>
            <a:ext cx="4267554" cy="749038"/>
            <a:chOff x="1725694" y="2226894"/>
            <a:chExt cx="3212142" cy="749038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1725694" y="2226894"/>
              <a:ext cx="3212142" cy="749038"/>
            </a:xfrm>
            <a:prstGeom prst="roundRect">
              <a:avLst/>
            </a:prstGeom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Скругленный прямоугольник 8"/>
            <p:cNvSpPr/>
            <p:nvPr/>
          </p:nvSpPr>
          <p:spPr>
            <a:xfrm>
              <a:off x="1762259" y="2263459"/>
              <a:ext cx="3139012" cy="6759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kern="1200" dirty="0" smtClean="0"/>
                <a:t>3) «Основные изменения в Правила осуществления валютных операций в РК. Совершенствование процедур оказания государственных услуг: отмена </a:t>
              </a:r>
              <a:r>
                <a:rPr lang="ru-RU" sz="1200" kern="1200" dirty="0" err="1" smtClean="0"/>
                <a:t>дублирующихся</a:t>
              </a:r>
              <a:r>
                <a:rPr lang="ru-RU" sz="1200" kern="1200" dirty="0" smtClean="0"/>
                <a:t> государственных услуг».</a:t>
              </a:r>
              <a:endParaRPr lang="ru-RU" sz="1200" kern="1200" dirty="0"/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4626094" y="2732068"/>
            <a:ext cx="4290650" cy="773132"/>
            <a:chOff x="2502150" y="367606"/>
            <a:chExt cx="3441449" cy="500363"/>
          </a:xfrm>
        </p:grpSpPr>
        <p:sp>
          <p:nvSpPr>
            <p:cNvPr id="27" name="Скругленный прямоугольник 26"/>
            <p:cNvSpPr/>
            <p:nvPr/>
          </p:nvSpPr>
          <p:spPr>
            <a:xfrm>
              <a:off x="2502150" y="367606"/>
              <a:ext cx="3441449" cy="500363"/>
            </a:xfrm>
            <a:prstGeom prst="roundRect">
              <a:avLst/>
            </a:prstGeom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8" name="Скругленный прямоугольник 4"/>
            <p:cNvSpPr/>
            <p:nvPr/>
          </p:nvSpPr>
          <p:spPr>
            <a:xfrm>
              <a:off x="2526576" y="392032"/>
              <a:ext cx="3392597" cy="4269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kern="1200" dirty="0" smtClean="0"/>
                <a:t>1) в работе областного круглого стола по теме: «Новые стандарты оказания государственных услуг – гарантия минимизации коррупции»;</a:t>
              </a:r>
              <a:endParaRPr lang="ru-RU" sz="1200" kern="1200" dirty="0"/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4647021" y="3794853"/>
            <a:ext cx="4290649" cy="1000270"/>
            <a:chOff x="2395972" y="1298827"/>
            <a:chExt cx="3547627" cy="1030165"/>
          </a:xfrm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2395972" y="1298827"/>
              <a:ext cx="3547627" cy="1030165"/>
            </a:xfrm>
            <a:prstGeom prst="roundRect">
              <a:avLst/>
            </a:prstGeom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Скругленный прямоугольник 6"/>
            <p:cNvSpPr/>
            <p:nvPr/>
          </p:nvSpPr>
          <p:spPr>
            <a:xfrm>
              <a:off x="2446261" y="1349116"/>
              <a:ext cx="3447049" cy="9295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kern="1200" dirty="0" smtClean="0"/>
                <a:t>2) в семинаре на тему: «Практические аспекты оказания государственных услуг и развитие навыков общения с инвалидами» в КГКП «Региональный центр переподготовки и повышения квалификации государственных служащих» аппарата </a:t>
              </a:r>
              <a:r>
                <a:rPr lang="ru-RU" sz="1200" kern="1200" dirty="0" err="1" smtClean="0"/>
                <a:t>акима</a:t>
              </a:r>
              <a:r>
                <a:rPr lang="ru-RU" sz="1200" kern="1200" dirty="0" smtClean="0"/>
                <a:t> Карагандинской области;</a:t>
              </a:r>
              <a:endParaRPr lang="ru-RU" sz="1200" kern="1200" dirty="0"/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4624215" y="5097301"/>
            <a:ext cx="4290649" cy="547586"/>
            <a:chOff x="2395972" y="2638746"/>
            <a:chExt cx="3547627" cy="605233"/>
          </a:xfrm>
        </p:grpSpPr>
        <p:sp>
          <p:nvSpPr>
            <p:cNvPr id="23" name="Скругленный прямоугольник 22"/>
            <p:cNvSpPr/>
            <p:nvPr/>
          </p:nvSpPr>
          <p:spPr>
            <a:xfrm>
              <a:off x="2395972" y="2638746"/>
              <a:ext cx="3547627" cy="605233"/>
            </a:xfrm>
            <a:prstGeom prst="roundRect">
              <a:avLst/>
            </a:prstGeom>
          </p:spPr>
          <p:style>
            <a:lnRef idx="2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lt2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2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Скругленный прямоугольник 8"/>
            <p:cNvSpPr/>
            <p:nvPr/>
          </p:nvSpPr>
          <p:spPr>
            <a:xfrm>
              <a:off x="2425517" y="2668291"/>
              <a:ext cx="3488537" cy="5461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200" kern="1200" dirty="0" smtClean="0"/>
                <a:t>3) в семинаре на тему: «Повышение качества оказания государственных услуг в свете реализации «Плана нации – 100 конкретных шагов», организованном АДГСПК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45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382000" y="6324600"/>
            <a:ext cx="6096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ru-RU" dirty="0" smtClean="0">
                <a:cs typeface="Arial" charset="0"/>
              </a:rPr>
              <a:t>11</a:t>
            </a:r>
          </a:p>
        </p:txBody>
      </p:sp>
      <p:graphicFrame>
        <p:nvGraphicFramePr>
          <p:cNvPr id="23581" name="Group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411931"/>
              </p:ext>
            </p:extLst>
          </p:nvPr>
        </p:nvGraphicFramePr>
        <p:xfrm>
          <a:off x="152400" y="1447801"/>
          <a:ext cx="8763000" cy="4860635"/>
        </p:xfrm>
        <a:graphic>
          <a:graphicData uri="http://schemas.openxmlformats.org/drawingml/2006/table">
            <a:tbl>
              <a:tblPr/>
              <a:tblGrid>
                <a:gridCol w="8763000"/>
              </a:tblGrid>
              <a:tr h="3079404"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В отчетном периоде Национальным Банком был проведен анализ нормативной правовой базы, в результате чего в Министерство национальной экономики Республики Казахстан были направлены предложения по внесению изменений и дополнений в постановление Правительства Республики Казахстан от 18 сентября 2013 года № 983 «Об утверждении реестра государственных услуг». </a:t>
                      </a:r>
                    </a:p>
                    <a:p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Изменения были направлены на:</a:t>
                      </a:r>
                    </a:p>
                    <a:p>
                      <a:endParaRPr kumimoji="0" 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Clr>
                          <a:srgbClr val="C00000"/>
                        </a:buClr>
                        <a:buAutoNum type="arabicParenR"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исключение 14 государственных услуг;</a:t>
                      </a:r>
                    </a:p>
                    <a:p>
                      <a:pPr marL="342900" indent="-342900">
                        <a:buClr>
                          <a:srgbClr val="C00000"/>
                        </a:buClr>
                        <a:buAutoNum type="arabicParenR"/>
                      </a:pPr>
                      <a:endParaRPr kumimoji="0" 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Clr>
                          <a:srgbClr val="C00000"/>
                        </a:buClr>
                        <a:buAutoNum type="arabicParenR"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включение 1 новой государственной услуги;</a:t>
                      </a:r>
                    </a:p>
                    <a:p>
                      <a:pPr marL="342900" indent="-342900">
                        <a:buClr>
                          <a:srgbClr val="C00000"/>
                        </a:buClr>
                        <a:buAutoNum type="arabicParenR"/>
                      </a:pPr>
                      <a:endParaRPr kumimoji="0" 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переименование 9 государственных услуг;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Tx/>
                        <a:buAutoNum type="arabicParenR"/>
                        <a:tabLst/>
                        <a:defRPr/>
                      </a:pPr>
                      <a:endParaRPr kumimoji="0" 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C00000"/>
                        </a:buClr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в одной государственной услуге исключено ее оказание в центральном аппарате, (услуга оказывается территориальными филиалами НБ РК).</a:t>
                      </a:r>
                    </a:p>
                    <a:p>
                      <a:endParaRPr kumimoji="0" 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8795">
                <a:tc>
                  <a:txBody>
                    <a:bodyPr/>
                    <a:lstStyle/>
                    <a:p>
                      <a:endParaRPr kumimoji="0" 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В последующем указанные изменения были включены в Реестр, постановлением Правительства Республики Казахстан от 15 декабря 2016 года № 816.</a:t>
                      </a:r>
                    </a:p>
                    <a:p>
                      <a:endParaRPr kumimoji="0" 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Согласно действующему Реестру, Национальный Банк оказывает 44 государственные услуги.</a:t>
                      </a:r>
                    </a:p>
                    <a:p>
                      <a:endParaRPr kumimoji="0" 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" name="AutoShape 4"/>
          <p:cNvSpPr>
            <a:spLocks noChangeArrowheads="1"/>
          </p:cNvSpPr>
          <p:nvPr/>
        </p:nvSpPr>
        <p:spPr bwMode="auto">
          <a:xfrm>
            <a:off x="152400" y="838200"/>
            <a:ext cx="87630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400" b="1" dirty="0"/>
              <a:t>В целях нормативно-правового совершенствования процессов оказания</a:t>
            </a:r>
          </a:p>
          <a:p>
            <a:pPr algn="ctr">
              <a:defRPr/>
            </a:pPr>
            <a:r>
              <a:rPr lang="ru-RU" sz="1400" b="1" dirty="0"/>
              <a:t> государственных услуг проводились следующие мероприятия: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2000" b="1" cap="none" smtClean="0"/>
              <a:t>III</a:t>
            </a:r>
            <a:r>
              <a:rPr lang="ru-RU" sz="2000" b="1" cap="none" smtClean="0"/>
              <a:t>. ДЕЯТЕЛЬНОСТЬ ПО СОВЕРШЕНСТВОВАНИЮ ПРОЦЕССОВ ОКАЗАНИЯ ГОСУДАРСТВЕННЫХ УСЛУГ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382000" y="6324600"/>
            <a:ext cx="6096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F716A-A011-477D-915B-E30C70E02BF1}" type="slidenum">
              <a:rPr lang="ru-RU" smtClean="0">
                <a:cs typeface="Arial" charset="0"/>
              </a:rPr>
              <a:pPr/>
              <a:t>12</a:t>
            </a:fld>
            <a:endParaRPr lang="ru-RU" smtClean="0">
              <a:cs typeface="Arial" charset="0"/>
            </a:endParaRPr>
          </a:p>
        </p:txBody>
      </p:sp>
      <p:sp>
        <p:nvSpPr>
          <p:cNvPr id="44" name="AutoShape 4"/>
          <p:cNvSpPr>
            <a:spLocks noChangeArrowheads="1"/>
          </p:cNvSpPr>
          <p:nvPr/>
        </p:nvSpPr>
        <p:spPr bwMode="auto">
          <a:xfrm>
            <a:off x="228600" y="838200"/>
            <a:ext cx="84582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400" b="1" dirty="0"/>
              <a:t>В целях нормативно-правового совершенствования процессов оказания</a:t>
            </a:r>
          </a:p>
          <a:p>
            <a:pPr algn="ctr">
              <a:defRPr/>
            </a:pPr>
            <a:r>
              <a:rPr lang="ru-RU" sz="1400" b="1" dirty="0"/>
              <a:t> государственных услуг проводились следующие мероприятия: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2000" b="1" cap="none" smtClean="0"/>
              <a:t>III</a:t>
            </a:r>
            <a:r>
              <a:rPr lang="ru-RU" sz="2000" b="1" cap="none" smtClean="0"/>
              <a:t>. ДЕЯТЕЛЬНОСТЬ ПО СОВЕРШЕНСТВОВАНИЮ ПРОЦЕССОВ ОКАЗАНИЯ ГОСУДАРСТВЕННЫХ УСЛУГ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616556"/>
              </p:ext>
            </p:extLst>
          </p:nvPr>
        </p:nvGraphicFramePr>
        <p:xfrm>
          <a:off x="304800" y="1752600"/>
          <a:ext cx="8382000" cy="412242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4191000"/>
                <a:gridCol w="4191000"/>
              </a:tblGrid>
              <a:tr h="628650"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effectLst/>
                        </a:rPr>
                        <a:t>согласно пункту 2 статьи 22 Конституционного Закона Республики Казахстан «О Международном финансовом центре «Астана» от 7 декабря 2015 года № 438-V (введен в действие с 20.12.2015г.), признан утратившим силу Закон Республики Казахстан от 5 июня 2006 года «О региональном финансовом центре города Алматы» от 5 июня 2006 года.</a:t>
                      </a:r>
                    </a:p>
                    <a:p>
                      <a:endParaRPr lang="ru-RU" sz="1000" kern="1200" dirty="0" smtClean="0">
                        <a:effectLst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связи с чем, из компетенции Национального Банка исключены 4 государственные услуги:</a:t>
                      </a:r>
                      <a:endParaRPr lang="ru-RU" sz="10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effectLst/>
                        </a:rPr>
                        <a:t>в соответствии с </a:t>
                      </a:r>
                      <a:r>
                        <a:rPr lang="ru-RU" sz="1000" kern="1200" dirty="0" err="1" smtClean="0">
                          <a:effectLst/>
                        </a:rPr>
                        <a:t>пп</a:t>
                      </a:r>
                      <a:r>
                        <a:rPr lang="ru-RU" sz="1000" kern="1200" dirty="0" smtClean="0">
                          <a:effectLst/>
                        </a:rPr>
                        <a:t>. 5) пункта 24, </a:t>
                      </a:r>
                      <a:r>
                        <a:rPr lang="ru-RU" sz="1000" kern="1200" dirty="0" err="1" smtClean="0">
                          <a:effectLst/>
                        </a:rPr>
                        <a:t>пп</a:t>
                      </a:r>
                      <a:r>
                        <a:rPr lang="ru-RU" sz="1000" kern="1200" dirty="0" smtClean="0">
                          <a:effectLst/>
                        </a:rPr>
                        <a:t>. 33) и 41) пункта 25 статьи 1 Закона Республики Казахстан от  24 ноября 2015 года № 422-V «О внесении изменений и дополнений в некоторые законодательные акты Республики Казахстан по вопросам неработающих кредитов и активов банков второго уровня, оказания финансовых услуг и деятельности финансовых организаций и Национального Банка Республики Казахстан» (далее – Закон) (введен в действие с 1 января 2016 года) из  компетенции НБ РК исключены 3 государственные услуги:</a:t>
                      </a:r>
                      <a:endParaRPr lang="ru-RU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28650"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effectLst/>
                        </a:rPr>
                        <a:t>- «Возмещение затрат на аудит финансовой отчетности эмитентов ценных бумаг, допущенных на специальную торговую площадку регионального финансового центра города Алматы»;</a:t>
                      </a:r>
                      <a:endParaRPr lang="ru-RU" sz="1000" dirty="0"/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effectLst/>
                        </a:rPr>
                        <a:t>- «Аккредитация физического или юридического лица, имеющего лицензию на осуществление деятельности по оценке имущества </a:t>
                      </a:r>
                      <a:br>
                        <a:rPr lang="ru-RU" sz="1000" kern="1200" dirty="0" smtClean="0">
                          <a:effectLst/>
                        </a:rPr>
                      </a:br>
                      <a:r>
                        <a:rPr lang="ru-RU" sz="1000" kern="1200" dirty="0" smtClean="0">
                          <a:effectLst/>
                        </a:rPr>
                        <a:t>(за исключением объектов интеллектуальной собственности, стоимости нематериальных активов)»;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28650"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effectLst/>
                        </a:rPr>
                        <a:t>- «Государственная регистрация (перерегистрация) юридических </a:t>
                      </a:r>
                      <a:br>
                        <a:rPr lang="ru-RU" sz="1000" kern="1200" dirty="0" smtClean="0">
                          <a:effectLst/>
                        </a:rPr>
                      </a:br>
                      <a:r>
                        <a:rPr lang="ru-RU" sz="1000" kern="1200" dirty="0" smtClean="0">
                          <a:effectLst/>
                        </a:rPr>
                        <a:t>лиц – участников регионального финансового центра города Алматы»;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effectLst/>
                        </a:rPr>
                        <a:t>- «Согласование свода правил регистратора»; </a:t>
                      </a:r>
                      <a:endParaRPr lang="ru-RU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28650"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effectLst/>
                        </a:rPr>
                        <a:t>- «Ходатайство о выдаче виз иностранцам и лицам без гражданства, прибывающим на территорию Республики Казахстан для осуществления деятельности в региональном финансовом центре города Алматы»;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effectLst/>
                        </a:rPr>
                        <a:t>- «Согласование правил осуществления клиринговой деятельности по сделкам с финансовыми инструментами»;</a:t>
                      </a:r>
                      <a:endParaRPr lang="ru-RU" sz="1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28650"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effectLst/>
                        </a:rPr>
                        <a:t>- «Перевод документации участников регионального финансового центра города Алматы с английского языка на казахский и русский языки для представления в государственные органы»;</a:t>
                      </a:r>
                      <a:endParaRPr lang="ru-RU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883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AutoShape 4"/>
          <p:cNvSpPr>
            <a:spLocks noChangeArrowheads="1"/>
          </p:cNvSpPr>
          <p:nvPr/>
        </p:nvSpPr>
        <p:spPr bwMode="auto">
          <a:xfrm>
            <a:off x="228600" y="838200"/>
            <a:ext cx="8458200" cy="6096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400" b="1" dirty="0"/>
              <a:t>В целях нормативно-правового совершенствования процессов оказания</a:t>
            </a:r>
          </a:p>
          <a:p>
            <a:pPr algn="ctr">
              <a:defRPr/>
            </a:pPr>
            <a:r>
              <a:rPr lang="ru-RU" sz="1400" b="1" dirty="0"/>
              <a:t> государственных услуг проводились следующие мероприятия: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2000" b="1" cap="none" dirty="0" smtClean="0"/>
              <a:t>III</a:t>
            </a:r>
            <a:r>
              <a:rPr lang="ru-RU" sz="2000" b="1" cap="none" dirty="0" smtClean="0"/>
              <a:t>. ДЕЯТЕЛЬНОСТЬ ПО СОВЕРШЕНСТВОВАНИЮ ПРОЦЕССОВ ОКАЗАНИЯ ГОСУДАРСТВЕННЫХ УСЛУГ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092187"/>
              </p:ext>
            </p:extLst>
          </p:nvPr>
        </p:nvGraphicFramePr>
        <p:xfrm>
          <a:off x="228600" y="1472686"/>
          <a:ext cx="4896928" cy="5080514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4896928"/>
              </a:tblGrid>
              <a:tr h="710345">
                <a:tc>
                  <a:txBody>
                    <a:bodyPr/>
                    <a:lstStyle/>
                    <a:p>
                      <a:r>
                        <a:rPr lang="ru-RU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соответствии с пунктом 46 Закона РК «О внесении изменений и дополнений в некоторые законодательные акты Республики Казахстан по вопросам сокращения разрешительных документов и упрощения разрешительных процедур»:</a:t>
                      </a:r>
                      <a:endParaRPr lang="ru-RU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9461">
                <a:tc>
                  <a:txBody>
                    <a:bodyPr/>
                    <a:lstStyle/>
                    <a:p>
                      <a:pPr indent="0" algn="just">
                        <a:spcAft>
                          <a:spcPts val="0"/>
                        </a:spcAft>
                      </a:pPr>
                      <a:r>
                        <a:rPr lang="ru-RU" sz="9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исключена государственная услуга </a:t>
                      </a:r>
                      <a:r>
                        <a:rPr lang="ru-RU" sz="9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«Выдача согласия финансовой организации для предложения финансовых продуктов потребителям финансовых услуг, а также выдача согласия </a:t>
                      </a:r>
                      <a:r>
                        <a:rPr lang="ru-RU" sz="95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микрофинансовой</a:t>
                      </a:r>
                      <a:r>
                        <a:rPr lang="ru-RU" sz="9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организации для предложения </a:t>
                      </a:r>
                      <a:r>
                        <a:rPr lang="ru-RU" sz="95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микрокредитов</a:t>
                      </a:r>
                      <a:r>
                        <a:rPr lang="ru-RU" sz="9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»;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2864">
                <a:tc>
                  <a:txBody>
                    <a:bodyPr/>
                    <a:lstStyle/>
                    <a:p>
                      <a:pPr indent="0" algn="just">
                        <a:spcAft>
                          <a:spcPts val="0"/>
                        </a:spcAft>
                      </a:pPr>
                      <a:r>
                        <a:rPr lang="ru-RU" sz="9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наименование государственной услуги </a:t>
                      </a:r>
                      <a:r>
                        <a:rPr lang="ru-RU" sz="9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«Выдача лицензии на осуществление деятельности кредитного бюро» </a:t>
                      </a:r>
                      <a:r>
                        <a:rPr lang="ru-RU" sz="9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изменено</a:t>
                      </a:r>
                      <a:r>
                        <a:rPr lang="ru-RU" sz="9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«Выдача разрешения на право осуществления деятельности кредитного бюро и акта о соответствии кредитного бюро требованиям, предъявляемым к кредитному бюро по защите и обеспечению сохранности базы данных кредитных историй, используемых информационных систем и помещениям»;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9461">
                <a:tc>
                  <a:txBody>
                    <a:bodyPr/>
                    <a:lstStyle/>
                    <a:p>
                      <a:pPr indent="0" algn="just">
                        <a:spcAft>
                          <a:spcPts val="0"/>
                        </a:spcAft>
                      </a:pPr>
                      <a:r>
                        <a:rPr lang="ru-RU" sz="9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наименование государственной услуги </a:t>
                      </a:r>
                      <a:r>
                        <a:rPr lang="ru-RU" sz="9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«Выдача акта ввода системы управления базы данных кредитных историй в эксплуатацию кредитного бюро» </a:t>
                      </a:r>
                      <a:r>
                        <a:rPr lang="ru-RU" sz="9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изменено</a:t>
                      </a:r>
                      <a:r>
                        <a:rPr lang="ru-RU" sz="9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«Выдача акта ввода системы управления базы данных кредитных историй в промышленную эксплуатацию кредитного бюро»;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9461">
                <a:tc>
                  <a:txBody>
                    <a:bodyPr/>
                    <a:lstStyle/>
                    <a:p>
                      <a:pPr indent="0" algn="just">
                        <a:spcAft>
                          <a:spcPts val="0"/>
                        </a:spcAft>
                      </a:pPr>
                      <a:r>
                        <a:rPr lang="ru-RU" sz="9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наименование государственной услуги </a:t>
                      </a:r>
                      <a:r>
                        <a:rPr lang="ru-RU" sz="9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«Выдача лицензии, на проведение банковских операций, осуществляемых исламскими банками» </a:t>
                      </a:r>
                      <a:r>
                        <a:rPr lang="ru-RU" sz="9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изменено </a:t>
                      </a:r>
                      <a:r>
                        <a:rPr lang="ru-RU" sz="9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«Выдача лицензии, на проведение банковских и иных операций, осуществляемых исламскими банками»;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9461">
                <a:tc>
                  <a:txBody>
                    <a:bodyPr/>
                    <a:lstStyle/>
                    <a:p>
                      <a:pPr indent="0"/>
                      <a:r>
                        <a:rPr lang="ru-RU" sz="9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объединены две государственные услуги в одну услугу:</a:t>
                      </a:r>
                    </a:p>
                    <a:p>
                      <a:pPr indent="0"/>
                      <a:r>
                        <a:rPr lang="ru-RU" sz="9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«Выдача разрешения на создание или приобретение банком и (или) банковским холдингом дочерней организации» и «Выдача разрешения на значительное участие банка и (или) банковского холдинга в уставном капитале организаций»;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9461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к компетенции Национального Банка отнесено разрешение второй категории </a:t>
                      </a:r>
                      <a:r>
                        <a:rPr lang="ru-RU" sz="9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«Выдача акта о соответствии требованиям, предъявляемым к участникам системы формирования кредитных историй и их использования (за исключением субъекта кредитной истории)».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116835"/>
              </p:ext>
            </p:extLst>
          </p:nvPr>
        </p:nvGraphicFramePr>
        <p:xfrm>
          <a:off x="5125528" y="1469571"/>
          <a:ext cx="3789872" cy="5083628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3789872"/>
              </a:tblGrid>
              <a:tr h="692793">
                <a:tc>
                  <a:txBody>
                    <a:bodyPr/>
                    <a:lstStyle/>
                    <a:p>
                      <a:r>
                        <a:rPr lang="ru-RU" sz="10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целях оптимизации Реестра:</a:t>
                      </a:r>
                      <a:endParaRPr lang="ru-RU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65524">
                <a:tc>
                  <a:txBody>
                    <a:bodyPr/>
                    <a:lstStyle/>
                    <a:p>
                      <a:r>
                        <a:rPr lang="ru-RU" sz="9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объединены две государственные услуги в одну услугу:</a:t>
                      </a:r>
                    </a:p>
                    <a:p>
                      <a:r>
                        <a:rPr lang="ru-RU" sz="9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«Выдача согласия на избрание (назначение) руководящих работников финансовых организаций, банковских, страховых холдингов» и «Выдача согласия на избрание (назначение) руководящих работников акционерного общества «Фонд гарантирования страховых выплат»;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65524">
                <a:tc>
                  <a:txBody>
                    <a:bodyPr/>
                    <a:lstStyle/>
                    <a:p>
                      <a:r>
                        <a:rPr lang="ru-RU" sz="95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объединены восемь государственных услуг в четыре услуги:</a:t>
                      </a:r>
                    </a:p>
                    <a:p>
                      <a:r>
                        <a:rPr lang="ru-RU" sz="9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«Выдача лицензии на осуществление деятельности по отрасли «страхование жизни» и «Выдача лицензии на право осуществления исламской страховой деятельности по отрасли «страхование жизни»;</a:t>
                      </a:r>
                      <a:endParaRPr lang="ru-RU" sz="9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19929">
                <a:tc>
                  <a:txBody>
                    <a:bodyPr/>
                    <a:lstStyle/>
                    <a:p>
                      <a:r>
                        <a:rPr lang="ru-RU" sz="9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«Выдача лицензии на право осуществления страховой (перестраховочной) деятельности по отрасли «общее страхование» и «Выдача лицензии на право осуществления исламской страховой (перестраховочной) деятельности по отрасли «общее страхование»;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111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«Выдача лицензии на виды обязательного страхования, установленные законами Республики Казахстан и являющиеся отдельными классами страхования» и «Выдача лицензии на право осуществления исламской страховой деятельности по видам обязательного страхования, установленным законами Республики Казахстан и являющимся отдельными классами страхования»;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87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«Выдача лицензии на деятельность по перестрахованию» и «Выдача лицензии на право осуществления деятельности по исламскому перестрахованию».</a:t>
                      </a:r>
                      <a:endParaRPr lang="ru-RU" sz="9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6625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382000" y="6408751"/>
            <a:ext cx="6096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F716A-A011-477D-915B-E30C70E02BF1}" type="slidenum">
              <a:rPr lang="ru-RU" smtClean="0">
                <a:cs typeface="Arial" charset="0"/>
              </a:rPr>
              <a:pPr/>
              <a:t>13</a:t>
            </a:fld>
            <a:endParaRPr lang="ru-RU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35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4359587" y="5867400"/>
            <a:ext cx="4267200" cy="7620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sz="1100" dirty="0"/>
              <a:t>По результатам проверок, случаев оказания государственных услуг </a:t>
            </a:r>
            <a:r>
              <a:rPr lang="ru-RU" sz="1100" b="1" dirty="0"/>
              <a:t>с нарушением порядка и сроков их оказания, а также жалоб </a:t>
            </a:r>
            <a:r>
              <a:rPr lang="ru-RU" sz="1100" dirty="0"/>
              <a:t>со стороны </a:t>
            </a:r>
            <a:r>
              <a:rPr lang="ru-RU" sz="1100" dirty="0" err="1"/>
              <a:t>услугополучателей</a:t>
            </a:r>
            <a:r>
              <a:rPr lang="ru-RU" sz="1100" dirty="0"/>
              <a:t> на качество оказанных государственных услуг </a:t>
            </a:r>
            <a:r>
              <a:rPr lang="ru-RU" sz="1100" b="1" dirty="0"/>
              <a:t>не выявлено.</a:t>
            </a:r>
          </a:p>
        </p:txBody>
      </p:sp>
      <p:sp>
        <p:nvSpPr>
          <p:cNvPr id="27649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534400" y="6324600"/>
            <a:ext cx="6096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45249F7-3642-4CC9-AAE4-7009008D802C}" type="slidenum">
              <a:rPr lang="ru-RU" smtClean="0">
                <a:cs typeface="Arial" charset="0"/>
              </a:rPr>
              <a:pPr/>
              <a:t>14</a:t>
            </a:fld>
            <a:endParaRPr lang="ru-RU" dirty="0" smtClean="0">
              <a:cs typeface="Arial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200" b="1" dirty="0" smtClean="0"/>
              <a:t>IV</a:t>
            </a:r>
            <a:r>
              <a:rPr lang="ru-RU" sz="2200" b="1" dirty="0" smtClean="0"/>
              <a:t>. Контроль </a:t>
            </a:r>
            <a:r>
              <a:rPr lang="ru-RU" sz="2200" b="1" dirty="0"/>
              <a:t>за качеством оказания государственных услуг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52401" y="914400"/>
            <a:ext cx="2590799" cy="2057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sz="1200" dirty="0"/>
              <a:t>За отчетный период поступила одна жалоба от ТОО «МФО </a:t>
            </a:r>
            <a:br>
              <a:rPr lang="ru-RU" sz="1200" dirty="0"/>
            </a:br>
            <a:r>
              <a:rPr lang="ru-RU" sz="1200" dirty="0"/>
              <a:t>«Кент-Инвест» на оказание государственной услуги Карагандинским филиалом Национального Банка.</a:t>
            </a:r>
          </a:p>
          <a:p>
            <a:r>
              <a:rPr lang="ru-RU" sz="1200" dirty="0"/>
              <a:t>Ввиду обоснованности отдельных доводов заявителя, на ответственного работника филиала наложено дисциплинарное взыскание</a:t>
            </a:r>
            <a:r>
              <a:rPr lang="ru-RU" sz="1200" dirty="0" smtClean="0"/>
              <a:t>.</a:t>
            </a:r>
            <a:endParaRPr lang="ru-RU" sz="1100" b="1" dirty="0">
              <a:solidFill>
                <a:srgbClr val="000000"/>
              </a:solidFill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819401" y="914400"/>
            <a:ext cx="3200399" cy="2057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200" dirty="0"/>
              <a:t>В целях проверки своевременности оказания государственных услуг и достоверности ввода данных в ИС ГБД ЕЛ Национальным Банком </a:t>
            </a:r>
            <a:r>
              <a:rPr lang="ru-RU" sz="1200" dirty="0" smtClean="0"/>
              <a:t>ежемесячно в течение 2016 </a:t>
            </a:r>
            <a:r>
              <a:rPr lang="ru-RU" sz="1200" dirty="0"/>
              <a:t>года </a:t>
            </a:r>
            <a:r>
              <a:rPr lang="ru-RU" sz="1200" b="1" dirty="0"/>
              <a:t>проводился мониторинг данных в ИС ГБД ЕЛ, ИИС «Мониторинг» со Сведениями об оказанных государственных услугах и лицах, </a:t>
            </a:r>
            <a:r>
              <a:rPr lang="ru-RU" sz="1200" dirty="0"/>
              <a:t>получивших государственные услуги. </a:t>
            </a:r>
            <a:endParaRPr lang="ru-RU" sz="1200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2431487" y="3124200"/>
            <a:ext cx="4419600" cy="6364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В течение года на ежеквартальной основе 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324145" y="914400"/>
            <a:ext cx="2590800" cy="10668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100" dirty="0"/>
              <a:t>При наличии расхождений устанавливались причины их возникновения, в случаях технических сбоев информационных систем оформлялись акты. 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6086475" y="1349375"/>
            <a:ext cx="238125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6324145" y="2095500"/>
            <a:ext cx="2590800" cy="914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100" dirty="0"/>
              <a:t>По другим проблемам соответствующая информация направлялась в АО НИТ и МИК РК для принятия мер к их устранению</a:t>
            </a:r>
            <a:r>
              <a:rPr lang="ru-RU" sz="1100" dirty="0" smtClean="0"/>
              <a:t>.</a:t>
            </a:r>
            <a:endParaRPr lang="ru-RU" sz="1100" dirty="0"/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374086" y="4114799"/>
            <a:ext cx="4100977" cy="160020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1100" dirty="0"/>
              <a:t>готовился </a:t>
            </a:r>
            <a:r>
              <a:rPr lang="ru-RU" sz="1100" b="1" dirty="0"/>
              <a:t>Отчет о работе Национального Банка по внутреннему контролю за качеством предоставляемых государственных услуг </a:t>
            </a:r>
            <a:r>
              <a:rPr lang="ru-RU" sz="1100" dirty="0"/>
              <a:t>с формированием аналитической записки, отражающей статистические данные, результаты мониторинга качества оказания государственных услуг и информационных систем, информацию о разъяснительных мероприятиях по повышению качества оказания государственных услуг, о наличии/отсутствии жалоб и прочее</a:t>
            </a:r>
            <a:endParaRPr lang="ru-RU" sz="1050" b="1" dirty="0">
              <a:solidFill>
                <a:srgbClr val="000000"/>
              </a:solidFill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4565087" y="4114799"/>
            <a:ext cx="4038600" cy="1600201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>
              <a:buClr>
                <a:srgbClr val="C00000"/>
              </a:buClr>
              <a:defRPr/>
            </a:pPr>
            <a:r>
              <a:rPr lang="ru-RU" sz="1100" dirty="0"/>
              <a:t>проводился </a:t>
            </a:r>
            <a:r>
              <a:rPr lang="ru-RU" sz="1100" b="1" dirty="0"/>
              <a:t>мониторинг оказания государственных услуг</a:t>
            </a:r>
            <a:r>
              <a:rPr lang="ru-RU" sz="1100" dirty="0"/>
              <a:t>, </a:t>
            </a:r>
            <a:r>
              <a:rPr lang="ru-RU" sz="1100" dirty="0" smtClean="0"/>
              <a:t>содержащий анализ </a:t>
            </a:r>
            <a:r>
              <a:rPr lang="ru-RU" sz="1100" dirty="0"/>
              <a:t>нормативных правовых актов, бизнес-процессов оказания государственных услуг, соблюдения требований законодательства РК в сфере оказания государственных услуг, внесения данных о стадии оказания государственной услуги в ИИС «Мониторинг», итогов общественного мониторинга качества оказания государственных </a:t>
            </a:r>
            <a:r>
              <a:rPr lang="ru-RU" sz="1100" dirty="0" smtClean="0"/>
              <a:t>услуг</a:t>
            </a:r>
          </a:p>
        </p:txBody>
      </p:sp>
      <p:sp>
        <p:nvSpPr>
          <p:cNvPr id="2" name="Стрелка вниз 1"/>
          <p:cNvSpPr/>
          <p:nvPr/>
        </p:nvSpPr>
        <p:spPr>
          <a:xfrm>
            <a:off x="2888687" y="3760689"/>
            <a:ext cx="381000" cy="3541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5661900" y="3760689"/>
            <a:ext cx="381000" cy="3541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378401" y="5867400"/>
            <a:ext cx="3431600" cy="7620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sz="1100" dirty="0" smtClean="0"/>
              <a:t>В течение года проведено </a:t>
            </a:r>
            <a:r>
              <a:rPr lang="ru-RU" sz="1100" b="1" dirty="0"/>
              <a:t>9 </a:t>
            </a:r>
            <a:r>
              <a:rPr lang="ru-RU" sz="1100" b="1" dirty="0" smtClean="0"/>
              <a:t>контрольных мероприятий</a:t>
            </a:r>
            <a:r>
              <a:rPr lang="ru-RU" sz="1100" dirty="0" smtClean="0"/>
              <a:t> </a:t>
            </a:r>
            <a:r>
              <a:rPr lang="ru-RU" sz="1100" dirty="0"/>
              <a:t>в 4 территориальных филиалах и 5 подразделениях центрального аппарата Национального Банка.</a:t>
            </a:r>
          </a:p>
        </p:txBody>
      </p:sp>
      <p:sp>
        <p:nvSpPr>
          <p:cNvPr id="18" name="Стрелка вправо 17"/>
          <p:cNvSpPr/>
          <p:nvPr/>
        </p:nvSpPr>
        <p:spPr>
          <a:xfrm>
            <a:off x="3883337" y="6057900"/>
            <a:ext cx="4572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6088062" y="2286000"/>
            <a:ext cx="236538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458200" y="6324600"/>
            <a:ext cx="6096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5657D3-F16A-4EA0-A684-34521BBD973A}" type="slidenum">
              <a:rPr lang="ru-RU" smtClean="0">
                <a:cs typeface="Arial" charset="0"/>
              </a:rPr>
              <a:pPr/>
              <a:t>15</a:t>
            </a:fld>
            <a:endParaRPr lang="ru-RU" smtClean="0">
              <a:cs typeface="Arial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200" b="1" dirty="0" smtClean="0"/>
              <a:t>IV</a:t>
            </a:r>
            <a:r>
              <a:rPr lang="ru-RU" sz="2200" b="1" dirty="0" smtClean="0"/>
              <a:t>. Контроль </a:t>
            </a:r>
            <a:r>
              <a:rPr lang="ru-RU" sz="2200" b="1" dirty="0"/>
              <a:t>за качеством оказания государственных услуг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52401" y="914400"/>
            <a:ext cx="8610598" cy="12192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>
                <a:solidFill>
                  <a:srgbClr val="000000"/>
                </a:solidFill>
              </a:rPr>
              <a:t>Национальным Банком проводились мероприятия по сбору и своду информации, отраженной в карточках оказания государственной услуги, оказываемой подразделениями Национального Банка в течение </a:t>
            </a:r>
            <a:r>
              <a:rPr lang="ru-RU" sz="1400" dirty="0" smtClean="0">
                <a:solidFill>
                  <a:srgbClr val="000000"/>
                </a:solidFill>
              </a:rPr>
              <a:t>2016 </a:t>
            </a:r>
            <a:r>
              <a:rPr lang="ru-RU" sz="1400" dirty="0">
                <a:solidFill>
                  <a:srgbClr val="000000"/>
                </a:solidFill>
              </a:rPr>
              <a:t>года.  </a:t>
            </a:r>
            <a:endParaRPr lang="ru-RU" sz="1400" dirty="0" smtClean="0">
              <a:solidFill>
                <a:srgbClr val="000000"/>
              </a:solidFill>
            </a:endParaRP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ru-RU" sz="500" dirty="0">
              <a:solidFill>
                <a:srgbClr val="000000"/>
              </a:solidFill>
            </a:endParaRP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b="1" dirty="0"/>
              <a:t>За </a:t>
            </a:r>
            <a:r>
              <a:rPr lang="ru-RU" sz="1400" b="1" dirty="0" smtClean="0"/>
              <a:t>2016 </a:t>
            </a:r>
            <a:r>
              <a:rPr lang="ru-RU" sz="1400" b="1" dirty="0"/>
              <a:t>год были собраны 3 </a:t>
            </a:r>
            <a:r>
              <a:rPr lang="ru-RU" sz="1400" b="1" dirty="0" smtClean="0"/>
              <a:t>198 </a:t>
            </a:r>
            <a:r>
              <a:rPr lang="ru-RU" sz="1400" b="1" dirty="0"/>
              <a:t>карточек</a:t>
            </a:r>
            <a:r>
              <a:rPr lang="kk-KZ" sz="1400" b="1" dirty="0"/>
              <a:t> </a:t>
            </a:r>
            <a:r>
              <a:rPr lang="kk-KZ" sz="1400" b="1" dirty="0" err="1"/>
              <a:t>оказания</a:t>
            </a:r>
            <a:r>
              <a:rPr lang="kk-KZ" sz="1400" b="1" dirty="0"/>
              <a:t> </a:t>
            </a:r>
            <a:r>
              <a:rPr lang="kk-KZ" sz="1400" b="1" dirty="0" err="1"/>
              <a:t>государственной</a:t>
            </a:r>
            <a:r>
              <a:rPr lang="kk-KZ" sz="1400" b="1" dirty="0"/>
              <a:t> </a:t>
            </a:r>
            <a:r>
              <a:rPr lang="kk-KZ" sz="1400" b="1" dirty="0" err="1" smtClean="0"/>
              <a:t>услуги</a:t>
            </a:r>
            <a:r>
              <a:rPr lang="kk-KZ" sz="1400" b="1" dirty="0" smtClean="0"/>
              <a:t>.</a:t>
            </a:r>
            <a:r>
              <a:rPr lang="ru-RU" sz="1400" b="1" dirty="0" smtClean="0"/>
              <a:t> </a:t>
            </a:r>
            <a:endParaRPr lang="ru-RU" sz="1400" b="1" dirty="0">
              <a:solidFill>
                <a:srgbClr val="000000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998425"/>
              </p:ext>
            </p:extLst>
          </p:nvPr>
        </p:nvGraphicFramePr>
        <p:xfrm>
          <a:off x="152400" y="2438400"/>
          <a:ext cx="8382000" cy="2531432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4191000"/>
                <a:gridCol w="4191000"/>
              </a:tblGrid>
              <a:tr h="519752">
                <a:tc gridSpan="2">
                  <a:txBody>
                    <a:bodyPr/>
                    <a:lstStyle/>
                    <a:p>
                      <a:r>
                        <a:rPr lang="ru-RU" sz="1400" b="1" u="non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Согласно анализу </a:t>
                      </a:r>
                      <a:r>
                        <a:rPr lang="ru-RU" sz="1400" b="1" dirty="0" smtClean="0"/>
                        <a:t>указанных карточек  к</a:t>
                      </a:r>
                      <a:r>
                        <a:rPr lang="ru-RU" sz="1400" b="1" u="non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ачество </a:t>
                      </a:r>
                      <a:r>
                        <a:rPr lang="ru-RU" sz="1400" b="1" u="non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оказания государственных услуг оценено </a:t>
                      </a:r>
                      <a:r>
                        <a:rPr lang="ru-RU" sz="1400" b="1" u="none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услугополучателями</a:t>
                      </a:r>
                      <a:r>
                        <a:rPr lang="ru-RU" sz="1400" b="1" u="none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следующим образом:</a:t>
                      </a:r>
                      <a:endParaRPr lang="ru-RU" sz="1100" b="1" u="none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2400">
                <a:tc gridSpan="2">
                  <a:txBody>
                    <a:bodyPr/>
                    <a:lstStyle/>
                    <a:p>
                      <a:endParaRPr lang="ru-RU" sz="600" dirty="0" smtClean="0"/>
                    </a:p>
                    <a:p>
                      <a:endParaRPr lang="ru-RU" sz="6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/>
                </a:tc>
              </a:tr>
              <a:tr h="28956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Удовлетворены – 100% </a:t>
                      </a:r>
                      <a:r>
                        <a:rPr lang="ru-RU" sz="1400" b="1" dirty="0" err="1" smtClean="0">
                          <a:solidFill>
                            <a:schemeClr val="bg1"/>
                          </a:solidFill>
                        </a:rPr>
                        <a:t>услугополучателей</a:t>
                      </a:r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: </a:t>
                      </a:r>
                      <a:endParaRPr lang="ru-RU" sz="1400" b="1" dirty="0" smtClean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/>
                </a:tc>
              </a:tr>
              <a:tr h="28956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«своевременностью представления услуги»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3 198 </a:t>
                      </a:r>
                      <a:r>
                        <a:rPr lang="ru-RU" sz="1400" dirty="0" err="1" smtClean="0"/>
                        <a:t>услугополучателей</a:t>
                      </a:r>
                      <a:endParaRPr lang="ru-RU" sz="1400" dirty="0" smtClean="0"/>
                    </a:p>
                  </a:txBody>
                  <a:tcPr/>
                </a:tc>
              </a:tr>
              <a:tr h="264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«качеством процесса предоставления услуги»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3 198 услугополучателей</a:t>
                      </a:r>
                      <a:endParaRPr lang="ru-RU" sz="1400" dirty="0"/>
                    </a:p>
                  </a:txBody>
                  <a:tcPr/>
                </a:tc>
              </a:tr>
              <a:tr h="264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«доступностью информации о порядке предоставления услуги»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3 198 услугополучателей</a:t>
                      </a:r>
                      <a:endParaRPr lang="ru-RU" sz="1400" dirty="0"/>
                    </a:p>
                  </a:txBody>
                  <a:tcPr/>
                </a:tc>
              </a:tr>
              <a:tr h="264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«вежливостью персонала»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3 198 услугополучателей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970030"/>
              </p:ext>
            </p:extLst>
          </p:nvPr>
        </p:nvGraphicFramePr>
        <p:xfrm>
          <a:off x="152401" y="5105400"/>
          <a:ext cx="8382000" cy="37084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838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Не удовлетворены – 0% </a:t>
                      </a:r>
                      <a:r>
                        <a:rPr lang="ru-RU" sz="1400" b="1" dirty="0" err="1" smtClean="0"/>
                        <a:t>услугополучателей</a:t>
                      </a:r>
                      <a:endParaRPr lang="ru-RU" sz="1400" b="1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382000" y="6324600"/>
            <a:ext cx="6096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93080A6-4418-44CA-B3E1-5CCCE810704F}" type="slidenum">
              <a:rPr lang="ru-RU" smtClean="0">
                <a:cs typeface="Arial" charset="0"/>
              </a:rPr>
              <a:pPr/>
              <a:t>16</a:t>
            </a:fld>
            <a:endParaRPr lang="ru-RU" smtClean="0">
              <a:cs typeface="Arial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200" b="1" dirty="0" smtClean="0"/>
              <a:t>IV</a:t>
            </a:r>
            <a:r>
              <a:rPr lang="ru-RU" sz="2200" b="1" dirty="0" smtClean="0"/>
              <a:t>. Контроль </a:t>
            </a:r>
            <a:r>
              <a:rPr lang="ru-RU" sz="2200" b="1" dirty="0"/>
              <a:t>за качеством оказания государственных услуг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26647" y="1444172"/>
            <a:ext cx="8383952" cy="14478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ru-RU" sz="1400" dirty="0" smtClean="0"/>
              <a:t>Национальным Банком </a:t>
            </a:r>
            <a:r>
              <a:rPr lang="ru-RU" sz="1400" dirty="0"/>
              <a:t>в </a:t>
            </a:r>
            <a:r>
              <a:rPr lang="ru-RU" sz="1400" dirty="0" smtClean="0"/>
              <a:t>2016 </a:t>
            </a:r>
            <a:r>
              <a:rPr lang="ru-RU" sz="1400" dirty="0"/>
              <a:t>году оказано </a:t>
            </a:r>
            <a:r>
              <a:rPr lang="ru-RU" sz="1400" b="1" dirty="0" smtClean="0"/>
              <a:t>4 080</a:t>
            </a:r>
            <a:r>
              <a:rPr lang="ru-RU" sz="1400" dirty="0" smtClean="0"/>
              <a:t> </a:t>
            </a:r>
            <a:r>
              <a:rPr lang="ru-RU" sz="1400" dirty="0"/>
              <a:t>государственных услуг, в том числе Центральным аппаратом Национального Банка – </a:t>
            </a:r>
            <a:r>
              <a:rPr lang="ru-RU" sz="1400" b="1" dirty="0" smtClean="0"/>
              <a:t>1 828</a:t>
            </a:r>
            <a:r>
              <a:rPr lang="ru-RU" sz="1400" dirty="0" smtClean="0"/>
              <a:t>, </a:t>
            </a:r>
            <a:r>
              <a:rPr lang="ru-RU" sz="1400" dirty="0"/>
              <a:t>территориальными филиалами </a:t>
            </a:r>
            <a:r>
              <a:rPr lang="ru-RU" sz="1400" dirty="0" smtClean="0"/>
              <a:t>–        </a:t>
            </a:r>
            <a:r>
              <a:rPr lang="ru-RU" sz="1400" b="1" dirty="0"/>
              <a:t>2 </a:t>
            </a:r>
            <a:r>
              <a:rPr lang="ru-RU" sz="1400" b="1" dirty="0" smtClean="0"/>
              <a:t>252. 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lang="ru-RU" sz="700" b="1" dirty="0"/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r>
              <a:rPr lang="ru-RU" sz="1400" dirty="0"/>
              <a:t>Результаты </a:t>
            </a:r>
            <a:r>
              <a:rPr lang="ru-RU" sz="1400" dirty="0" smtClean="0"/>
              <a:t>оценки за </a:t>
            </a:r>
            <a:r>
              <a:rPr lang="ru-RU" sz="1400" dirty="0"/>
              <a:t>качеством оказания государственных услуг, проведенного уполномоченным органом по оценке и контролю за качеством оказания государственных услуг в Национальный Банк по состоянию на </a:t>
            </a:r>
            <a:r>
              <a:rPr lang="ru-RU" sz="1400" dirty="0" smtClean="0"/>
              <a:t>3 </a:t>
            </a:r>
            <a:r>
              <a:rPr lang="ru-RU" sz="1400" dirty="0"/>
              <a:t>апреля </a:t>
            </a:r>
            <a:r>
              <a:rPr lang="ru-RU" sz="1400" dirty="0" smtClean="0"/>
              <a:t>2017 </a:t>
            </a:r>
            <a:r>
              <a:rPr lang="ru-RU" sz="1400" dirty="0"/>
              <a:t>года не поступали.</a:t>
            </a:r>
            <a:endParaRPr lang="ru-RU" sz="14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26648" y="3621314"/>
            <a:ext cx="8383952" cy="2474686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kk-KZ" sz="1200" dirty="0" err="1"/>
              <a:t>Телефонограммой</a:t>
            </a:r>
            <a:r>
              <a:rPr lang="kk-KZ" sz="1200" dirty="0"/>
              <a:t> </a:t>
            </a:r>
            <a:r>
              <a:rPr lang="kk-KZ" sz="1200" dirty="0" err="1"/>
              <a:t>АДГСиПК</a:t>
            </a:r>
            <a:r>
              <a:rPr lang="kk-KZ" sz="1200" dirty="0"/>
              <a:t> № </a:t>
            </a:r>
            <a:r>
              <a:rPr lang="ru-RU" sz="1200" dirty="0"/>
              <a:t>03-2-5/452</a:t>
            </a:r>
            <a:r>
              <a:rPr lang="kk-KZ" sz="1200" dirty="0"/>
              <a:t> от 26.01.2017г. </a:t>
            </a:r>
            <a:r>
              <a:rPr lang="kk-KZ" sz="1200" dirty="0" err="1"/>
              <a:t>представлены</a:t>
            </a:r>
            <a:r>
              <a:rPr lang="kk-KZ" sz="1200" dirty="0"/>
              <a:t> </a:t>
            </a:r>
            <a:r>
              <a:rPr lang="kk-KZ" sz="1200" dirty="0" err="1"/>
              <a:t>результаты</a:t>
            </a:r>
            <a:r>
              <a:rPr lang="kk-KZ" sz="1200" dirty="0"/>
              <a:t> </a:t>
            </a:r>
            <a:r>
              <a:rPr lang="kk-KZ" sz="1200" dirty="0" err="1"/>
              <a:t>общественного</a:t>
            </a:r>
            <a:r>
              <a:rPr lang="kk-KZ" sz="1200" dirty="0"/>
              <a:t> </a:t>
            </a:r>
            <a:r>
              <a:rPr lang="kk-KZ" sz="1200" dirty="0" err="1"/>
              <a:t>мониторинга</a:t>
            </a:r>
            <a:r>
              <a:rPr lang="kk-KZ" sz="1200" dirty="0"/>
              <a:t> </a:t>
            </a:r>
            <a:r>
              <a:rPr lang="kk-KZ" sz="1200" dirty="0" err="1"/>
              <a:t>качества</a:t>
            </a:r>
            <a:r>
              <a:rPr lang="kk-KZ" sz="1200" dirty="0"/>
              <a:t> </a:t>
            </a:r>
            <a:r>
              <a:rPr lang="kk-KZ" sz="1200" dirty="0" err="1"/>
              <a:t>оказания</a:t>
            </a:r>
            <a:r>
              <a:rPr lang="kk-KZ" sz="1200" dirty="0"/>
              <a:t> </a:t>
            </a:r>
            <a:r>
              <a:rPr lang="kk-KZ" sz="1200" dirty="0" err="1"/>
              <a:t>государственных</a:t>
            </a:r>
            <a:r>
              <a:rPr lang="kk-KZ" sz="1200" dirty="0"/>
              <a:t> </a:t>
            </a:r>
            <a:r>
              <a:rPr lang="kk-KZ" sz="1200" dirty="0" err="1"/>
              <a:t>услуг</a:t>
            </a:r>
            <a:r>
              <a:rPr lang="kk-KZ" sz="1200" dirty="0"/>
              <a:t>, </a:t>
            </a:r>
            <a:r>
              <a:rPr lang="kk-KZ" sz="1200" dirty="0" err="1"/>
              <a:t>проведенного</a:t>
            </a:r>
            <a:r>
              <a:rPr lang="kk-KZ" sz="1200" dirty="0"/>
              <a:t> </a:t>
            </a:r>
            <a:r>
              <a:rPr lang="kk-KZ" sz="1200" dirty="0" err="1"/>
              <a:t>Товариществом</a:t>
            </a:r>
            <a:r>
              <a:rPr lang="kk-KZ" sz="1200" dirty="0"/>
              <a:t> с </a:t>
            </a:r>
            <a:r>
              <a:rPr lang="kk-KZ" sz="1200" dirty="0" err="1"/>
              <a:t>ограниченной</a:t>
            </a:r>
            <a:r>
              <a:rPr lang="kk-KZ" sz="1200" dirty="0"/>
              <a:t> </a:t>
            </a:r>
            <a:r>
              <a:rPr lang="kk-KZ" sz="1200" dirty="0" err="1"/>
              <a:t>ответственностью</a:t>
            </a:r>
            <a:r>
              <a:rPr lang="kk-KZ" sz="1200" dirty="0"/>
              <a:t> «</a:t>
            </a:r>
            <a:r>
              <a:rPr lang="kk-KZ" sz="1200" dirty="0" err="1"/>
              <a:t>Научно-исследовательский</a:t>
            </a:r>
            <a:r>
              <a:rPr lang="kk-KZ" sz="1200" dirty="0"/>
              <a:t> центр «Білім</a:t>
            </a:r>
            <a:r>
              <a:rPr lang="ru-RU" sz="1200" dirty="0"/>
              <a:t>» (далее – ТОО НИЦ «</a:t>
            </a:r>
            <a:r>
              <a:rPr lang="kk-KZ" sz="1200" dirty="0"/>
              <a:t>Білім</a:t>
            </a:r>
            <a:r>
              <a:rPr lang="ru-RU" sz="1200" dirty="0"/>
              <a:t>») </a:t>
            </a:r>
            <a:r>
              <a:rPr lang="kk-KZ" sz="1200" dirty="0" err="1"/>
              <a:t>по</a:t>
            </a:r>
            <a:r>
              <a:rPr lang="kk-KZ" sz="1200" dirty="0"/>
              <a:t> </a:t>
            </a:r>
            <a:r>
              <a:rPr lang="kk-KZ" sz="1200" dirty="0" err="1"/>
              <a:t>государственной</a:t>
            </a:r>
            <a:r>
              <a:rPr lang="kk-KZ" sz="1200" dirty="0"/>
              <a:t> </a:t>
            </a:r>
            <a:r>
              <a:rPr lang="kk-KZ" sz="1200" dirty="0" err="1"/>
              <a:t>услуге</a:t>
            </a:r>
            <a:r>
              <a:rPr lang="kk-KZ" sz="1200" dirty="0"/>
              <a:t> </a:t>
            </a:r>
            <a:r>
              <a:rPr lang="kk-KZ" sz="1200" dirty="0" err="1"/>
              <a:t>Национального</a:t>
            </a:r>
            <a:r>
              <a:rPr lang="kk-KZ" sz="1200" dirty="0"/>
              <a:t> Банка «</a:t>
            </a:r>
            <a:r>
              <a:rPr lang="ru-RU" sz="1200" dirty="0"/>
              <a:t>Утверждение отчета об итогах размещения акций» и «Выдача информации о состоянии пенсионных накоплений (с учетом инвестиционного дохода) вкладчика (получателя) единого накопительного пенсионного фонда», оказываемого АО «ЕНПФ</a:t>
            </a:r>
            <a:r>
              <a:rPr lang="ru-RU" sz="1200" dirty="0" smtClean="0"/>
              <a:t>».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sz="12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200" dirty="0"/>
              <a:t>Общественный мониторинг показал высокий уровень предоставления государственных услуг, а также лидирующие позиции Национального Банка по показателям «доступность и открытость информации», «ясность и достоверность информации», «удовлетворенность коммуникативными навыками», «удовлетворенность вежливостью и профессиональной этикой», «оперативность и компетентность», «удовлетворенность процедурой сбора и подачи документов», «удовлетворенность сроками, результатом оказания государственной услуги», и прочее.</a:t>
            </a:r>
            <a:endParaRPr lang="ru-RU" sz="1200" b="1" dirty="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6096000" y="762000"/>
            <a:ext cx="2895600" cy="31242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850" b="1" i="1" dirty="0"/>
              <a:t>«Утверждение отчета об итогах размещения акций»</a:t>
            </a:r>
          </a:p>
          <a:p>
            <a:pPr>
              <a:defRPr/>
            </a:pPr>
            <a:endParaRPr lang="ru-RU" sz="400" b="1" i="1" dirty="0"/>
          </a:p>
          <a:p>
            <a:r>
              <a:rPr lang="ru-RU" sz="900" b="1" dirty="0"/>
              <a:t>Уровень удовлетворенности качеством оказания государственной услуги 96,4%, и средний балл 4,93 </a:t>
            </a:r>
            <a:endParaRPr lang="ru-RU" sz="900" b="1" dirty="0" smtClean="0"/>
          </a:p>
          <a:p>
            <a:endParaRPr lang="ru-RU" sz="900" dirty="0"/>
          </a:p>
          <a:p>
            <a:r>
              <a:rPr lang="ru-RU" sz="900" b="1" dirty="0"/>
              <a:t>Рекомендации:  </a:t>
            </a:r>
            <a:endParaRPr lang="ru-RU" sz="900" dirty="0"/>
          </a:p>
          <a:p>
            <a:r>
              <a:rPr lang="ru-RU" sz="900" dirty="0"/>
              <a:t>1) Разместить на официальном сайте актуальные прямые телефоны, по которым потенциальный </a:t>
            </a:r>
            <a:r>
              <a:rPr lang="ru-RU" sz="900" dirty="0" err="1"/>
              <a:t>услугополучатель</a:t>
            </a:r>
            <a:r>
              <a:rPr lang="ru-RU" sz="900" dirty="0"/>
              <a:t> сможет получить полную консультацию по услуге и/или актуализировать для Единого контакт – центра информацию по услуге.</a:t>
            </a:r>
          </a:p>
          <a:p>
            <a:r>
              <a:rPr lang="ru-RU" sz="900" dirty="0"/>
              <a:t>2) Повысить уровень консультаций на казахском языке по данной услуге.</a:t>
            </a:r>
          </a:p>
          <a:p>
            <a:r>
              <a:rPr lang="ru-RU" sz="900" dirty="0"/>
              <a:t>3) Для повышения доступности и открытости информации по услуге, информативности по процедуре получения услуги на сайте рекомендуется использовать интуитивно понятный интерфейс, информацию представлять в </a:t>
            </a:r>
            <a:r>
              <a:rPr lang="ru-RU" sz="900" dirty="0" err="1"/>
              <a:t>инфографике</a:t>
            </a:r>
            <a:r>
              <a:rPr lang="ru-RU" sz="900" dirty="0"/>
              <a:t> (коммуникативный дизайн и/или универсальный дизайн).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096000" y="4038600"/>
            <a:ext cx="2895600" cy="22860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850" b="1" i="1" dirty="0" smtClean="0"/>
              <a:t>«</a:t>
            </a:r>
            <a:r>
              <a:rPr lang="kk-KZ" sz="850" b="1" i="1" dirty="0" err="1"/>
              <a:t>Выдача</a:t>
            </a:r>
            <a:r>
              <a:rPr lang="kk-KZ" sz="850" b="1" i="1" dirty="0"/>
              <a:t> </a:t>
            </a:r>
            <a:r>
              <a:rPr lang="kk-KZ" sz="850" b="1" i="1" dirty="0" err="1"/>
              <a:t>информации</a:t>
            </a:r>
            <a:r>
              <a:rPr lang="kk-KZ" sz="850" b="1" i="1" dirty="0"/>
              <a:t> о </a:t>
            </a:r>
            <a:r>
              <a:rPr lang="kk-KZ" sz="850" b="1" i="1" dirty="0" err="1"/>
              <a:t>состоянии</a:t>
            </a:r>
            <a:r>
              <a:rPr lang="kk-KZ" sz="850" b="1" i="1" dirty="0"/>
              <a:t> </a:t>
            </a:r>
            <a:r>
              <a:rPr lang="kk-KZ" sz="850" b="1" i="1" dirty="0" err="1"/>
              <a:t>пенсионных</a:t>
            </a:r>
            <a:r>
              <a:rPr lang="kk-KZ" sz="850" b="1" i="1" dirty="0"/>
              <a:t> </a:t>
            </a:r>
            <a:r>
              <a:rPr lang="kk-KZ" sz="850" b="1" i="1" dirty="0" err="1"/>
              <a:t>накоплений</a:t>
            </a:r>
            <a:r>
              <a:rPr lang="kk-KZ" sz="850" b="1" i="1" dirty="0"/>
              <a:t> (с </a:t>
            </a:r>
            <a:r>
              <a:rPr lang="kk-KZ" sz="850" b="1" i="1" dirty="0" err="1"/>
              <a:t>учетом</a:t>
            </a:r>
            <a:r>
              <a:rPr lang="kk-KZ" sz="850" b="1" i="1" dirty="0"/>
              <a:t> </a:t>
            </a:r>
            <a:r>
              <a:rPr lang="kk-KZ" sz="850" b="1" i="1" dirty="0" err="1"/>
              <a:t>инвестиционного</a:t>
            </a:r>
            <a:r>
              <a:rPr lang="kk-KZ" sz="850" b="1" i="1" dirty="0"/>
              <a:t> </a:t>
            </a:r>
            <a:r>
              <a:rPr lang="kk-KZ" sz="850" b="1" i="1" dirty="0" err="1"/>
              <a:t>дохода</a:t>
            </a:r>
            <a:r>
              <a:rPr lang="kk-KZ" sz="850" b="1" i="1" dirty="0"/>
              <a:t>) </a:t>
            </a:r>
            <a:r>
              <a:rPr lang="kk-KZ" sz="850" b="1" i="1" dirty="0" err="1"/>
              <a:t>вкладчика</a:t>
            </a:r>
            <a:r>
              <a:rPr lang="kk-KZ" sz="850" b="1" i="1" dirty="0"/>
              <a:t> (</a:t>
            </a:r>
            <a:r>
              <a:rPr lang="kk-KZ" sz="850" b="1" i="1" dirty="0" err="1"/>
              <a:t>получателя</a:t>
            </a:r>
            <a:r>
              <a:rPr lang="kk-KZ" sz="850" b="1" i="1" dirty="0"/>
              <a:t>) </a:t>
            </a:r>
            <a:r>
              <a:rPr lang="kk-KZ" sz="850" b="1" i="1" dirty="0" err="1"/>
              <a:t>единого</a:t>
            </a:r>
            <a:r>
              <a:rPr lang="kk-KZ" sz="850" b="1" i="1" dirty="0"/>
              <a:t> </a:t>
            </a:r>
            <a:r>
              <a:rPr lang="kk-KZ" sz="850" b="1" i="1" dirty="0" err="1"/>
              <a:t>накопительного</a:t>
            </a:r>
            <a:r>
              <a:rPr lang="kk-KZ" sz="850" b="1" i="1" dirty="0"/>
              <a:t> </a:t>
            </a:r>
            <a:r>
              <a:rPr lang="kk-KZ" sz="850" b="1" i="1" dirty="0" err="1"/>
              <a:t>пенсионного</a:t>
            </a:r>
            <a:r>
              <a:rPr lang="kk-KZ" sz="850" b="1" i="1" dirty="0"/>
              <a:t> </a:t>
            </a:r>
            <a:r>
              <a:rPr lang="kk-KZ" sz="850" b="1" i="1" dirty="0" smtClean="0"/>
              <a:t>фонда</a:t>
            </a:r>
            <a:r>
              <a:rPr lang="ru-RU" sz="850" b="1" i="1" dirty="0" smtClean="0"/>
              <a:t>»</a:t>
            </a:r>
            <a:endParaRPr lang="ru-RU" sz="850" b="1" i="1" dirty="0"/>
          </a:p>
          <a:p>
            <a:pPr>
              <a:defRPr/>
            </a:pPr>
            <a:endParaRPr lang="ru-RU" sz="400" b="1" i="1" dirty="0"/>
          </a:p>
          <a:p>
            <a:r>
              <a:rPr lang="ru-RU" sz="900" b="1" dirty="0"/>
              <a:t>Уровень удовлетворенности качеством оказания государственной услуги 85,1%, и средний балл 4,80. </a:t>
            </a:r>
            <a:endParaRPr lang="ru-RU" sz="900" b="1" dirty="0" smtClean="0"/>
          </a:p>
          <a:p>
            <a:endParaRPr lang="ru-RU" sz="900" dirty="0"/>
          </a:p>
          <a:p>
            <a:r>
              <a:rPr lang="ru-RU" sz="900" b="1" dirty="0"/>
              <a:t>Рекомендации:</a:t>
            </a:r>
            <a:endParaRPr lang="ru-RU" sz="900" dirty="0"/>
          </a:p>
          <a:p>
            <a:r>
              <a:rPr lang="ru-RU" sz="900" dirty="0"/>
              <a:t>1. Упростить процедуру подачи жалобы, обеспечить простой и быстрый способ получения обратной связи (сбор критики, пожеланий, предложений, рекомендаций) по качеству оказанной услуги от </a:t>
            </a:r>
            <a:r>
              <a:rPr lang="ru-RU" sz="900" dirty="0" err="1"/>
              <a:t>услугополучателей</a:t>
            </a:r>
            <a:r>
              <a:rPr lang="ru-RU" sz="900" dirty="0"/>
              <a:t> на местах оказания услуги.</a:t>
            </a:r>
          </a:p>
        </p:txBody>
      </p:sp>
      <p:sp>
        <p:nvSpPr>
          <p:cNvPr id="30727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534400" y="6477000"/>
            <a:ext cx="6096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F8DF1A1-40F0-4F83-AA94-96788DB924A2}" type="slidenum">
              <a:rPr lang="ru-RU" smtClean="0">
                <a:cs typeface="Arial" charset="0"/>
              </a:rPr>
              <a:pPr/>
              <a:t>17</a:t>
            </a:fld>
            <a:endParaRPr lang="ru-RU" smtClean="0">
              <a:cs typeface="Arial" charset="0"/>
            </a:endParaRPr>
          </a:p>
        </p:txBody>
      </p:sp>
      <p:graphicFrame>
        <p:nvGraphicFramePr>
          <p:cNvPr id="8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53917017"/>
              </p:ext>
            </p:extLst>
          </p:nvPr>
        </p:nvGraphicFramePr>
        <p:xfrm>
          <a:off x="152400" y="457200"/>
          <a:ext cx="5808980" cy="5867400"/>
        </p:xfrm>
        <a:graphic>
          <a:graphicData uri="http://schemas.openxmlformats.org/drawingml/2006/table">
            <a:tbl>
              <a:tblPr firstRow="1" firstCol="1" bandRow="1" bandCol="1">
                <a:tableStyleId>{69012ECD-51FC-41F1-AA8D-1B2483CD663E}</a:tableStyleId>
              </a:tblPr>
              <a:tblGrid>
                <a:gridCol w="4724400"/>
                <a:gridCol w="1084580"/>
              </a:tblGrid>
              <a:tr h="2292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chemeClr val="bg1"/>
                          </a:solidFill>
                          <a:effectLst/>
                        </a:rPr>
                        <a:t>Критерии оценки</a:t>
                      </a:r>
                      <a:endParaRPr lang="ru-RU" sz="105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Балл (по 5 бальной шкале)</a:t>
                      </a:r>
                      <a:endParaRPr lang="ru-RU" sz="105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72" marR="24172" marT="0" marB="0">
                    <a:solidFill>
                      <a:schemeClr val="tx1"/>
                    </a:solidFill>
                  </a:tcPr>
                </a:tc>
              </a:tr>
              <a:tr h="10454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Утверждение отчета об итогах размещения акций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4172" marR="2417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9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Ясность и достоверность информации об услуге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5,0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Результат </a:t>
                      </a: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оказания услуги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5,0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Вежливость и профессиональная этика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5,0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Доступ к услуге (удобство месторасположения)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5,0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Открытость и доступность информации об услуге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5,0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Сроки оказания услуги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5,0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Процесс сбора и подачи документов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4,99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Компетентность и оперативность сотрудников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4,98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Коммуникативные навыки сотрудников (языковые проблемы)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4,98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346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Не коррумпированность, отсутствие административных </a:t>
                      </a:r>
                      <a:r>
                        <a:rPr lang="ru-RU" sz="12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барьеров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4,91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549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kk-KZ" sz="11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1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Выдача</a:t>
                      </a:r>
                      <a:r>
                        <a:rPr lang="kk-KZ" sz="11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1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информации</a:t>
                      </a:r>
                      <a:r>
                        <a:rPr lang="kk-KZ" sz="11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о </a:t>
                      </a:r>
                      <a:r>
                        <a:rPr lang="kk-KZ" sz="11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состоянии</a:t>
                      </a:r>
                      <a:r>
                        <a:rPr lang="kk-KZ" sz="11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1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пенсионных</a:t>
                      </a:r>
                      <a:r>
                        <a:rPr lang="kk-KZ" sz="11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1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накоплений</a:t>
                      </a:r>
                      <a:r>
                        <a:rPr lang="kk-KZ" sz="11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(с </a:t>
                      </a:r>
                      <a:r>
                        <a:rPr lang="kk-KZ" sz="11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учетом</a:t>
                      </a:r>
                      <a:r>
                        <a:rPr lang="kk-KZ" sz="11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1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инвестиционного</a:t>
                      </a:r>
                      <a:r>
                        <a:rPr lang="kk-KZ" sz="11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1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дохода</a:t>
                      </a:r>
                      <a:r>
                        <a:rPr lang="kk-KZ" sz="11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k-KZ" sz="11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вкладчика</a:t>
                      </a:r>
                      <a:r>
                        <a:rPr lang="kk-KZ" sz="11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kk-KZ" sz="11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получателя</a:t>
                      </a:r>
                      <a:r>
                        <a:rPr lang="kk-KZ" sz="11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k-KZ" sz="11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единого</a:t>
                      </a:r>
                      <a:r>
                        <a:rPr lang="kk-KZ" sz="11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1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накопительного</a:t>
                      </a:r>
                      <a:r>
                        <a:rPr lang="kk-KZ" sz="11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1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пенсионного</a:t>
                      </a:r>
                      <a:r>
                        <a:rPr lang="kk-KZ" sz="11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фонда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Коммуникативные </a:t>
                      </a: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навыки сотрудников (языковые проблемы)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4,86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47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Ясность и достоверность информации об услуге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4,86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34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Открытость и доступность информации об услуге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4,84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Результат </a:t>
                      </a: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оказания услуги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4,84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Доступ к услуге (удобство месторасположения)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4,82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Процесс сбора и подачи документов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4,82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98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Компетентность и оперативность сотрудников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4,81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Не коррумпированность, отсутствие административных барьеров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4,81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Вежливость и профессиональная этика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4,80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Сроки оказания услуги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4,78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04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Сроки и результаты </a:t>
                      </a:r>
                      <a:r>
                        <a:rPr lang="ru-RU" sz="1200" b="1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</a:rPr>
                        <a:t>обжалования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rgbClr val="1F497D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4,50</a:t>
                      </a:r>
                    </a:p>
                  </a:txBody>
                  <a:tcPr marL="24172" marR="24172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152401" y="2414587"/>
            <a:ext cx="8686799" cy="3986213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342900" indent="-342900">
              <a:buAutoNum type="arabicParenR"/>
            </a:pPr>
            <a:r>
              <a:rPr lang="ru-RU" sz="1600" dirty="0" smtClean="0"/>
              <a:t>принятию </a:t>
            </a:r>
            <a:r>
              <a:rPr lang="ru-RU" sz="1600" dirty="0"/>
              <a:t>мер к обеспечению популяризации государственных услуг Национального Банка оказываемых в электронной форме через портал «электронного правительства</a:t>
            </a:r>
            <a:r>
              <a:rPr lang="ru-RU" sz="1600" dirty="0" smtClean="0"/>
              <a:t>»;</a:t>
            </a:r>
          </a:p>
          <a:p>
            <a:endParaRPr lang="ru-RU" sz="1600" dirty="0"/>
          </a:p>
          <a:p>
            <a:pPr marL="342000" indent="-342000"/>
            <a:r>
              <a:rPr lang="ru-RU" sz="1600" dirty="0"/>
              <a:t>2) </a:t>
            </a:r>
            <a:r>
              <a:rPr lang="ru-RU" sz="1600" dirty="0" smtClean="0"/>
              <a:t>  обеспечению </a:t>
            </a:r>
            <a:r>
              <a:rPr lang="ru-RU" sz="1600" dirty="0"/>
              <a:t>своевременного и качественного проведения мониторинга оказанных государственных услуг в информационных системах ИС ГБД «Е-лицензирование» и ИС «Мониторинг</a:t>
            </a:r>
            <a:r>
              <a:rPr lang="ru-RU" sz="1600" dirty="0" smtClean="0"/>
              <a:t>»;</a:t>
            </a:r>
          </a:p>
          <a:p>
            <a:pPr marL="342000" indent="-342000"/>
            <a:endParaRPr lang="ru-RU" sz="1600" dirty="0"/>
          </a:p>
          <a:p>
            <a:pPr marL="342000" indent="-342000"/>
            <a:r>
              <a:rPr lang="ru-RU" sz="1600" dirty="0"/>
              <a:t>3) </a:t>
            </a:r>
            <a:r>
              <a:rPr lang="ru-RU" sz="1600" dirty="0" smtClean="0"/>
              <a:t>  дальнейшей </a:t>
            </a:r>
            <a:r>
              <a:rPr lang="ru-RU" sz="1600" dirty="0"/>
              <a:t>оптимизации и автоматизации бизнес-процессов оказания государственных услуг Национального Банка</a:t>
            </a:r>
            <a:r>
              <a:rPr lang="ru-RU" sz="1600" dirty="0" smtClean="0"/>
              <a:t>;</a:t>
            </a:r>
          </a:p>
          <a:p>
            <a:pPr marL="342000" indent="-342000"/>
            <a:endParaRPr lang="ru-RU" sz="1600" dirty="0"/>
          </a:p>
          <a:p>
            <a:pPr marL="342000" indent="-342000"/>
            <a:r>
              <a:rPr lang="ru-RU" sz="1600" dirty="0"/>
              <a:t>4) </a:t>
            </a:r>
            <a:r>
              <a:rPr lang="ru-RU" sz="1600" dirty="0" smtClean="0"/>
              <a:t>  проведению </a:t>
            </a:r>
            <a:r>
              <a:rPr lang="ru-RU" sz="1600" dirty="0"/>
              <a:t>работы совместно с МИК РК по приведению государственных информационных систем ИС ГБД «Е-лицензирование» и ИС «Мониторинг» в соответствие с нормативными правовыми актами Республики Казахстан</a:t>
            </a:r>
            <a:r>
              <a:rPr lang="ru-RU" sz="1600" dirty="0" smtClean="0"/>
              <a:t>;</a:t>
            </a:r>
          </a:p>
          <a:p>
            <a:pPr marL="342000" indent="-342000"/>
            <a:endParaRPr lang="ru-RU" sz="1600" dirty="0"/>
          </a:p>
          <a:p>
            <a:pPr marL="342000" indent="-342000"/>
            <a:r>
              <a:rPr lang="ru-RU" sz="1600" dirty="0"/>
              <a:t>5) </a:t>
            </a:r>
            <a:r>
              <a:rPr lang="ru-RU" sz="1600" dirty="0" smtClean="0"/>
              <a:t>  повышению </a:t>
            </a:r>
            <a:r>
              <a:rPr lang="ru-RU" sz="1600" dirty="0"/>
              <a:t>эффективности внутреннего контроля.</a:t>
            </a:r>
          </a:p>
        </p:txBody>
      </p:sp>
      <p:sp>
        <p:nvSpPr>
          <p:cNvPr id="31748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382000" y="6324600"/>
            <a:ext cx="6096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B21612D-5283-4BB8-9A25-B15F0525EE35}" type="slidenum">
              <a:rPr lang="ru-RU" smtClean="0">
                <a:cs typeface="Arial" charset="0"/>
              </a:rPr>
              <a:pPr/>
              <a:t>18</a:t>
            </a:fld>
            <a:endParaRPr lang="ru-RU" smtClean="0">
              <a:cs typeface="Arial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14478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2000" b="1" cap="none" dirty="0" smtClean="0"/>
              <a:t>V</a:t>
            </a:r>
            <a:r>
              <a:rPr lang="ru-RU" sz="2000" b="1" cap="none" dirty="0" smtClean="0"/>
              <a:t>. ПЕРСПЕКТИВЫ ДАЛЬНЕЙШЕЙ ЭФФЕКТИВНОСТИ И ПОВЫШЕНИЯ УДОВЛЕТВОРЕННОСТИ УСЛУГОПОЛУЧАТЕЛЕЙ КАЧЕСТВОМ ОКАЗАНИЯ ГОСУДАРСТВЕННЫХ УСЛУГ</a:t>
            </a: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76200" y="1600200"/>
            <a:ext cx="8763000" cy="762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600" b="1" dirty="0"/>
              <a:t>В целях дальнейшего совершенствования деятельности Национального Банка</a:t>
            </a:r>
          </a:p>
          <a:p>
            <a:pPr algn="ctr">
              <a:defRPr/>
            </a:pPr>
            <a:r>
              <a:rPr lang="ru-RU" sz="1600" b="1" dirty="0"/>
              <a:t> по повышению качества оказания государственных услуг в </a:t>
            </a:r>
            <a:r>
              <a:rPr lang="ru-RU" sz="1600" b="1" dirty="0" smtClean="0"/>
              <a:t>2017 </a:t>
            </a:r>
            <a:r>
              <a:rPr lang="ru-RU" sz="1600" b="1" dirty="0"/>
              <a:t>году</a:t>
            </a:r>
          </a:p>
          <a:p>
            <a:pPr algn="ctr">
              <a:defRPr/>
            </a:pPr>
            <a:r>
              <a:rPr lang="ru-RU" sz="1600" b="1" dirty="0"/>
              <a:t> планируется продолжение работы по: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/>
              <a:t>I</a:t>
            </a:r>
            <a:r>
              <a:rPr lang="ru-RU" sz="2400" b="1" dirty="0"/>
              <a:t>.</a:t>
            </a:r>
            <a:r>
              <a:rPr lang="ru-RU" b="1" dirty="0"/>
              <a:t> </a:t>
            </a:r>
            <a:r>
              <a:rPr lang="ru-RU" sz="2400" b="1" dirty="0"/>
              <a:t>ОБЩИЕ ПОЛОЖЕНИЯ</a:t>
            </a:r>
          </a:p>
        </p:txBody>
      </p:sp>
      <p:sp>
        <p:nvSpPr>
          <p:cNvPr id="2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609013" y="6416675"/>
            <a:ext cx="382587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71ECC7-740F-4E69-9181-6F9765EA7965}" type="slidenum">
              <a:rPr lang="ru-RU" smtClean="0">
                <a:cs typeface="Arial" charset="0"/>
              </a:rPr>
              <a:pPr/>
              <a:t>2</a:t>
            </a:fld>
            <a:endParaRPr lang="ru-RU" smtClean="0">
              <a:cs typeface="Arial" charset="0"/>
            </a:endParaRP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356419" y="805016"/>
            <a:ext cx="8382000" cy="5334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b="1"/>
              <a:t>Национальный Банк Республики Казахстан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6418" y="1447800"/>
            <a:ext cx="3910781" cy="50292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ru-RU" dirty="0"/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dirty="0"/>
              <a:t>государственный орган, </a:t>
            </a:r>
            <a:r>
              <a:rPr lang="ru-RU" dirty="0" smtClean="0"/>
              <a:t>обеспечивающий </a:t>
            </a:r>
            <a:r>
              <a:rPr lang="ru-RU" dirty="0"/>
              <a:t>разработку и проведение денежно-кредитной политики государства, функционирование платежных систем, </a:t>
            </a:r>
            <a:r>
              <a:rPr lang="ru-RU" dirty="0" smtClean="0"/>
              <a:t>осуществляющий </a:t>
            </a:r>
            <a:r>
              <a:rPr lang="ru-RU" dirty="0"/>
              <a:t>валютное регулирование и контроль, государственное регулирование, контроль и надзор финансового рынка и финансовых организаций, </a:t>
            </a:r>
            <a:r>
              <a:rPr lang="ru-RU" dirty="0" smtClean="0"/>
              <a:t>содействующий </a:t>
            </a:r>
            <a:r>
              <a:rPr lang="ru-RU" dirty="0"/>
              <a:t>обеспечению стабильности финансовой системы и </a:t>
            </a:r>
            <a:r>
              <a:rPr lang="ru-RU" dirty="0" smtClean="0"/>
              <a:t>проводящий </a:t>
            </a:r>
            <a:r>
              <a:rPr lang="ru-RU" dirty="0"/>
              <a:t>государственную статистику.</a:t>
            </a:r>
          </a:p>
          <a:p>
            <a:pPr algn="ctr">
              <a:defRPr/>
            </a:pP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495800" y="1447800"/>
            <a:ext cx="4014019" cy="50292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lnSpc>
                <a:spcPct val="80000"/>
              </a:lnSpc>
              <a:buClr>
                <a:srgbClr val="C00000"/>
              </a:buClr>
              <a:buSzPct val="110000"/>
              <a:buFont typeface="Wingdings" pitchFamily="2" charset="2"/>
              <a:buChar char="§"/>
              <a:defRPr/>
            </a:pPr>
            <a:endParaRPr lang="ru-RU" dirty="0"/>
          </a:p>
          <a:p>
            <a:pPr marL="285750" indent="-285750">
              <a:lnSpc>
                <a:spcPct val="80000"/>
              </a:lnSpc>
              <a:buClr>
                <a:srgbClr val="C00000"/>
              </a:buClr>
              <a:buSzPct val="110000"/>
              <a:buFont typeface="Wingdings" pitchFamily="2" charset="2"/>
              <a:buChar char="§"/>
              <a:defRPr/>
            </a:pPr>
            <a:r>
              <a:rPr lang="ru-RU" dirty="0"/>
              <a:t>юридическое лицо в организационно-правовой форме республиканского государственного учреждения, имеет самостоятельный баланс и вместе со своими филиалами, представительствами, и организациями составляет единую структуру </a:t>
            </a:r>
          </a:p>
          <a:p>
            <a:pPr marL="285750" indent="-285750">
              <a:lnSpc>
                <a:spcPct val="80000"/>
              </a:lnSpc>
              <a:buClr>
                <a:srgbClr val="C00000"/>
              </a:buClr>
              <a:buSzPct val="110000"/>
              <a:buFont typeface="Wingdings" pitchFamily="2" charset="2"/>
              <a:buChar char="§"/>
              <a:defRPr/>
            </a:pPr>
            <a:endParaRPr lang="ru-RU" dirty="0"/>
          </a:p>
          <a:p>
            <a:pPr marL="285750" indent="-285750">
              <a:lnSpc>
                <a:spcPct val="80000"/>
              </a:lnSpc>
              <a:buClr>
                <a:srgbClr val="C00000"/>
              </a:buClr>
              <a:buSzPct val="110000"/>
              <a:buFont typeface="Wingdings" pitchFamily="2" charset="2"/>
              <a:buChar char="§"/>
              <a:defRPr/>
            </a:pPr>
            <a:r>
              <a:rPr lang="ru-RU" dirty="0"/>
              <a:t>Центральный аппарат Национального Банка располагается в г. Алматы по адресу: микрорайон Коктем-3, дом 21 </a:t>
            </a:r>
          </a:p>
          <a:p>
            <a:pPr marL="285750" indent="-285750">
              <a:lnSpc>
                <a:spcPct val="80000"/>
              </a:lnSpc>
              <a:buClr>
                <a:srgbClr val="C00000"/>
              </a:buClr>
              <a:buSzPct val="110000"/>
              <a:buFont typeface="Wingdings" pitchFamily="2" charset="2"/>
              <a:buChar char="§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/>
              <a:t>I</a:t>
            </a:r>
            <a:r>
              <a:rPr lang="ru-RU" sz="2400" b="1" dirty="0"/>
              <a:t>.</a:t>
            </a:r>
            <a:r>
              <a:rPr lang="ru-RU" b="1" dirty="0"/>
              <a:t> </a:t>
            </a:r>
            <a:r>
              <a:rPr lang="ru-RU" sz="2400" b="1" dirty="0"/>
              <a:t>ОБЩИЕ ПОЛОЖЕНИЯ</a:t>
            </a:r>
          </a:p>
        </p:txBody>
      </p:sp>
      <p:sp>
        <p:nvSpPr>
          <p:cNvPr id="17410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609013" y="6416675"/>
            <a:ext cx="382587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B790C74-1860-471F-AB6F-9935CBF56A88}" type="slidenum">
              <a:rPr lang="ru-RU" smtClean="0">
                <a:cs typeface="Arial" charset="0"/>
              </a:rPr>
              <a:pPr/>
              <a:t>3</a:t>
            </a:fld>
            <a:endParaRPr lang="ru-RU" smtClean="0">
              <a:cs typeface="Arial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2209800" y="723900"/>
            <a:ext cx="6705600" cy="6731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/>
              <a:t>Стандарты государственных услуг Национального Банка утверждены постановлением Правления Национального Банка Республики Казахстан от 30 апреля 2015 года № 71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2209800" y="1609271"/>
            <a:ext cx="6705600" cy="743857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/>
              <a:t>Регламенты государственных услуг Национального Банка утверждены постановлением Правления Национального Банка Республики Казахстан от 29 мая 2015 года № 96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2400" y="685800"/>
            <a:ext cx="1905000" cy="1667328"/>
          </a:xfrm>
          <a:prstGeom prst="rect">
            <a:avLst/>
          </a:prstGeom>
          <a:solidFill>
            <a:schemeClr val="accent1"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cs typeface="Arial" charset="0"/>
              </a:rPr>
              <a:t>Согласно Реестру государственных услуг от 18.09.2013г. </a:t>
            </a:r>
          </a:p>
          <a:p>
            <a:pPr algn="ctr"/>
            <a:r>
              <a:rPr lang="ru-RU" sz="1200" dirty="0">
                <a:solidFill>
                  <a:schemeClr val="tx1"/>
                </a:solidFill>
                <a:cs typeface="Arial" charset="0"/>
              </a:rPr>
              <a:t>№ 983 (в редакции от </a:t>
            </a:r>
            <a:r>
              <a:rPr lang="en-US" sz="1200" dirty="0">
                <a:solidFill>
                  <a:schemeClr val="tx1"/>
                </a:solidFill>
                <a:cs typeface="Arial" charset="0"/>
              </a:rPr>
              <a:t>15.12.2016</a:t>
            </a:r>
            <a:r>
              <a:rPr lang="ru-RU" sz="1200" dirty="0">
                <a:solidFill>
                  <a:schemeClr val="tx1"/>
                </a:solidFill>
                <a:cs typeface="Arial" charset="0"/>
              </a:rPr>
              <a:t>г. № </a:t>
            </a:r>
            <a:r>
              <a:rPr lang="en-US" sz="1200" dirty="0">
                <a:solidFill>
                  <a:schemeClr val="tx1"/>
                </a:solidFill>
                <a:cs typeface="Arial" charset="0"/>
              </a:rPr>
              <a:t>816</a:t>
            </a:r>
            <a:r>
              <a:rPr lang="ru-RU" sz="1200" dirty="0">
                <a:solidFill>
                  <a:schemeClr val="tx1"/>
                </a:solidFill>
                <a:cs typeface="Arial" charset="0"/>
              </a:rPr>
              <a:t>) </a:t>
            </a:r>
          </a:p>
          <a:p>
            <a:pPr algn="ctr"/>
            <a:r>
              <a:rPr lang="ru-RU" sz="1200" b="1" dirty="0">
                <a:solidFill>
                  <a:schemeClr val="tx1"/>
                </a:solidFill>
                <a:cs typeface="Arial" charset="0"/>
              </a:rPr>
              <a:t>Национальный Банк оказывает </a:t>
            </a:r>
            <a:r>
              <a:rPr lang="en-US" sz="1200" b="1" dirty="0">
                <a:solidFill>
                  <a:schemeClr val="tx1"/>
                </a:solidFill>
                <a:cs typeface="Arial" charset="0"/>
              </a:rPr>
              <a:t>44</a:t>
            </a:r>
            <a:r>
              <a:rPr lang="ru-RU" sz="1200" b="1" dirty="0">
                <a:solidFill>
                  <a:schemeClr val="tx1"/>
                </a:solidFill>
                <a:cs typeface="Arial" charset="0"/>
              </a:rPr>
              <a:t> видов государственных услуг</a:t>
            </a:r>
            <a:endParaRPr lang="ru-RU" sz="12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5588000" y="1397000"/>
            <a:ext cx="304800" cy="190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419" name="Rectangle 9"/>
          <p:cNvSpPr>
            <a:spLocks noChangeArrowheads="1"/>
          </p:cNvSpPr>
          <p:nvPr/>
        </p:nvSpPr>
        <p:spPr bwMode="auto">
          <a:xfrm>
            <a:off x="215900" y="6172200"/>
            <a:ext cx="8534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C00000"/>
              </a:buClr>
              <a:buSzPct val="75000"/>
              <a:buFont typeface="Wingdings" pitchFamily="2" charset="2"/>
              <a:buChar char="n"/>
            </a:pPr>
            <a:r>
              <a:rPr lang="ru-RU" sz="1600" dirty="0"/>
              <a:t>Государственные услуги Национального Банка не оказываются через «Государственную корпорацию «Правительство для граждан»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551488" y="3421061"/>
            <a:ext cx="1490662" cy="4730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>
                <a:solidFill>
                  <a:srgbClr val="FFFFFF"/>
                </a:solidFill>
                <a:cs typeface="Arial" charset="0"/>
              </a:rPr>
              <a:t>201</a:t>
            </a:r>
            <a:r>
              <a:rPr lang="en-US" b="1">
                <a:solidFill>
                  <a:srgbClr val="FFFFFF"/>
                </a:solidFill>
                <a:cs typeface="Arial" charset="0"/>
              </a:rPr>
              <a:t>5</a:t>
            </a:r>
            <a:endParaRPr lang="ru-RU" b="1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5550807" y="3878261"/>
            <a:ext cx="1491343" cy="2057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rgbClr val="000000"/>
                </a:solidFill>
                <a:cs typeface="Arial" charset="0"/>
              </a:rPr>
              <a:t>Национальным Банком было </a:t>
            </a:r>
            <a:r>
              <a:rPr lang="ru-RU" sz="1400" b="1" dirty="0">
                <a:solidFill>
                  <a:srgbClr val="000000"/>
                </a:solidFill>
                <a:cs typeface="Arial" charset="0"/>
              </a:rPr>
              <a:t>оказано        5 365 услуг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rgbClr val="000000"/>
                </a:solidFill>
                <a:cs typeface="Arial" charset="0"/>
              </a:rPr>
              <a:t>АО «ЕНПФ» оказано 1 363 664 услуг</a:t>
            </a:r>
            <a:endParaRPr lang="ru-RU" sz="1400" b="1" dirty="0">
              <a:solidFill>
                <a:srgbClr val="000000"/>
              </a:solidFill>
              <a:cs typeface="Arial" charset="0"/>
            </a:endParaRP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ru-RU" sz="14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7270556" y="3878261"/>
            <a:ext cx="1600394" cy="2057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Национальным Банком было </a:t>
            </a:r>
            <a:r>
              <a:rPr lang="ru-RU" sz="1400" b="1">
                <a:solidFill>
                  <a:srgbClr val="000000"/>
                </a:solidFill>
                <a:cs typeface="Arial" charset="0"/>
              </a:rPr>
              <a:t>оказано        </a:t>
            </a:r>
            <a:r>
              <a:rPr lang="en-US" sz="1400" b="1">
                <a:solidFill>
                  <a:srgbClr val="000000"/>
                </a:solidFill>
                <a:cs typeface="Arial" charset="0"/>
              </a:rPr>
              <a:t>4</a:t>
            </a:r>
            <a:r>
              <a:rPr lang="ru-RU" sz="1400" b="1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1400" b="1">
                <a:solidFill>
                  <a:srgbClr val="000000"/>
                </a:solidFill>
                <a:cs typeface="Arial" charset="0"/>
              </a:rPr>
              <a:t>080</a:t>
            </a:r>
            <a:r>
              <a:rPr lang="ru-RU" sz="1400" b="1">
                <a:solidFill>
                  <a:srgbClr val="000000"/>
                </a:solidFill>
                <a:cs typeface="Arial" charset="0"/>
              </a:rPr>
              <a:t> услуг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АО «ЕНПФ» оказано 1 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697</a:t>
            </a:r>
            <a:r>
              <a:rPr lang="ru-RU" sz="1400">
                <a:solidFill>
                  <a:srgbClr val="000000"/>
                </a:solidFill>
                <a:cs typeface="Arial" charset="0"/>
              </a:rPr>
              <a:t> </a:t>
            </a:r>
            <a:r>
              <a:rPr lang="en-US" sz="1400">
                <a:solidFill>
                  <a:srgbClr val="000000"/>
                </a:solidFill>
                <a:cs typeface="Arial" charset="0"/>
              </a:rPr>
              <a:t>233</a:t>
            </a:r>
            <a:r>
              <a:rPr lang="ru-RU" sz="1400">
                <a:solidFill>
                  <a:srgbClr val="000000"/>
                </a:solidFill>
                <a:cs typeface="Arial" charset="0"/>
              </a:rPr>
              <a:t> услуг</a:t>
            </a:r>
            <a:endParaRPr lang="ru-RU" sz="1400" b="1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278688" y="3421061"/>
            <a:ext cx="1592262" cy="4730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>
                <a:solidFill>
                  <a:srgbClr val="FFFFFF"/>
                </a:solidFill>
                <a:cs typeface="Arial" charset="0"/>
              </a:rPr>
              <a:t>201</a:t>
            </a:r>
            <a:r>
              <a:rPr lang="en-US" b="1">
                <a:solidFill>
                  <a:srgbClr val="FFFFFF"/>
                </a:solidFill>
                <a:cs typeface="Arial" charset="0"/>
              </a:rPr>
              <a:t>6</a:t>
            </a:r>
            <a:endParaRPr lang="ru-RU" b="1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43329" y="3917950"/>
            <a:ext cx="2206171" cy="2040416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400" dirty="0">
                <a:solidFill>
                  <a:srgbClr val="000000"/>
                </a:solidFill>
                <a:cs typeface="Arial" charset="0"/>
              </a:rPr>
              <a:t>3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2</a:t>
            </a:r>
            <a:r>
              <a:rPr lang="ru-RU" sz="1400" dirty="0">
                <a:solidFill>
                  <a:srgbClr val="000000"/>
                </a:solidFill>
                <a:cs typeface="Arial" charset="0"/>
              </a:rPr>
              <a:t> услуги оказываются на бесплатной основе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</a:pPr>
            <a:endParaRPr lang="ru-RU" sz="1400" dirty="0">
              <a:solidFill>
                <a:srgbClr val="000000"/>
              </a:solidFill>
              <a:cs typeface="Arial" charset="0"/>
            </a:endParaRP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400" dirty="0">
                <a:solidFill>
                  <a:srgbClr val="000000"/>
                </a:solidFill>
                <a:cs typeface="Arial" charset="0"/>
              </a:rPr>
              <a:t>1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2</a:t>
            </a:r>
            <a:r>
              <a:rPr lang="ru-RU" sz="1400" dirty="0">
                <a:solidFill>
                  <a:srgbClr val="000000"/>
                </a:solidFill>
                <a:cs typeface="Arial" charset="0"/>
              </a:rPr>
              <a:t> услуг оказывается на платной основе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</a:pPr>
            <a:endParaRPr lang="ru-RU" sz="14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578100" y="3902074"/>
            <a:ext cx="2764971" cy="2057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ru-RU" sz="1400" dirty="0" smtClean="0"/>
              <a:t>36 </a:t>
            </a:r>
            <a:r>
              <a:rPr lang="ru-RU" sz="1400" dirty="0" smtClean="0"/>
              <a:t>услуг </a:t>
            </a:r>
            <a:r>
              <a:rPr lang="ru-RU" sz="1400" dirty="0"/>
              <a:t>оказывается </a:t>
            </a:r>
            <a:r>
              <a:rPr lang="ru-RU" sz="1400" dirty="0" smtClean="0"/>
              <a:t>в </a:t>
            </a:r>
            <a:r>
              <a:rPr lang="ru-RU" sz="1400" dirty="0"/>
              <a:t>электронной/бумажной форме</a:t>
            </a:r>
            <a:r>
              <a:rPr lang="ru-RU" sz="1400" dirty="0" smtClean="0"/>
              <a:t>,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ru-RU" sz="1400" dirty="0" smtClean="0"/>
              <a:t>7 </a:t>
            </a:r>
            <a:r>
              <a:rPr lang="ru-RU" sz="1400" dirty="0"/>
              <a:t>услуг оказываются в бумажной форме</a:t>
            </a:r>
            <a:r>
              <a:rPr lang="ru-RU" sz="1400" dirty="0" smtClean="0"/>
              <a:t>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r>
              <a:rPr lang="ru-RU" sz="1400" dirty="0" smtClean="0"/>
              <a:t>1 </a:t>
            </a:r>
            <a:r>
              <a:rPr lang="ru-RU" sz="1400" dirty="0"/>
              <a:t>услуга оказывается АО «Единый накопительный пенсионный фонд».</a:t>
            </a:r>
          </a:p>
          <a:p>
            <a:pPr>
              <a:buClr>
                <a:srgbClr val="C00000"/>
              </a:buClr>
              <a:defRPr/>
            </a:pPr>
            <a:endParaRPr lang="ru-RU" sz="1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42875" y="3421062"/>
            <a:ext cx="2206625" cy="4730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/>
              <a:t>Платность/</a:t>
            </a:r>
          </a:p>
          <a:p>
            <a:pPr algn="ctr">
              <a:defRPr/>
            </a:pPr>
            <a:r>
              <a:rPr lang="ru-RU" sz="1400" b="1" dirty="0"/>
              <a:t>бесплатность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578100" y="3421062"/>
            <a:ext cx="2765425" cy="4730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/>
              <a:t>Форма оказания  госуслуги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61925" y="2803524"/>
            <a:ext cx="5199742" cy="23653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C00000"/>
              </a:buClr>
            </a:pPr>
            <a:r>
              <a:rPr lang="ru-RU" sz="1600" dirty="0">
                <a:solidFill>
                  <a:srgbClr val="FFFFFF"/>
                </a:solidFill>
                <a:cs typeface="Arial" charset="0"/>
              </a:rPr>
              <a:t>Из </a:t>
            </a:r>
            <a:r>
              <a:rPr lang="en-US" sz="1600" b="1" dirty="0">
                <a:solidFill>
                  <a:srgbClr val="FFFFFF"/>
                </a:solidFill>
                <a:cs typeface="Arial" charset="0"/>
              </a:rPr>
              <a:t>44</a:t>
            </a:r>
            <a:r>
              <a:rPr lang="ru-RU" sz="1600" b="1" dirty="0">
                <a:solidFill>
                  <a:srgbClr val="FFFFFF"/>
                </a:solidFill>
                <a:cs typeface="Arial" charset="0"/>
              </a:rPr>
              <a:t> видов государственных услуг НБРК</a:t>
            </a:r>
            <a:r>
              <a:rPr lang="ru-RU" sz="1600" dirty="0">
                <a:solidFill>
                  <a:srgbClr val="FFFFFF"/>
                </a:solidFill>
                <a:cs typeface="Arial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381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/>
              <a:t>I</a:t>
            </a:r>
            <a:r>
              <a:rPr lang="ru-RU" sz="2400" b="1" dirty="0"/>
              <a:t>.</a:t>
            </a:r>
            <a:r>
              <a:rPr lang="ru-RU" b="1" dirty="0"/>
              <a:t> </a:t>
            </a:r>
            <a:r>
              <a:rPr lang="ru-RU" sz="2400" b="1" dirty="0"/>
              <a:t>ОБЩИЕ ПОЛОЖЕНИЯ</a:t>
            </a:r>
          </a:p>
        </p:txBody>
      </p:sp>
      <p:sp>
        <p:nvSpPr>
          <p:cNvPr id="18434" name="Номер слайда 5"/>
          <p:cNvSpPr>
            <a:spLocks noGrp="1"/>
          </p:cNvSpPr>
          <p:nvPr>
            <p:ph type="sldNum" sz="quarter" idx="11"/>
          </p:nvPr>
        </p:nvSpPr>
        <p:spPr bwMode="auto">
          <a:xfrm>
            <a:off x="8610600" y="6324600"/>
            <a:ext cx="381000" cy="457200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69F64B5-F7DA-41DA-A7E5-B0A351194E57}" type="slidenum">
              <a:rPr lang="ru-RU" smtClean="0">
                <a:cs typeface="Arial" charset="0"/>
              </a:rPr>
              <a:pPr/>
              <a:t>4</a:t>
            </a:fld>
            <a:endParaRPr lang="ru-RU" smtClean="0">
              <a:cs typeface="Arial" charset="0"/>
            </a:endParaRPr>
          </a:p>
        </p:txBody>
      </p:sp>
      <p:graphicFrame>
        <p:nvGraphicFramePr>
          <p:cNvPr id="18476" name="Group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91454"/>
              </p:ext>
            </p:extLst>
          </p:nvPr>
        </p:nvGraphicFramePr>
        <p:xfrm>
          <a:off x="419100" y="1752600"/>
          <a:ext cx="8305800" cy="4256724"/>
        </p:xfrm>
        <a:graphic>
          <a:graphicData uri="http://schemas.openxmlformats.org/drawingml/2006/table">
            <a:tbl>
              <a:tblPr/>
              <a:tblGrid>
                <a:gridCol w="484188"/>
                <a:gridCol w="4435475"/>
                <a:gridCol w="3386137"/>
              </a:tblGrid>
              <a:tr h="476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Регистрация валютной операции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2016 году оказано 1660 услуг </a:t>
                      </a:r>
                      <a:b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(40,6% от общего числа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госуслуг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9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Утверждение отчета об итогах размещения акций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2016 году оказано 603 услуги (14,7% от общего числа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госуслуг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9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Утверждение отчета об итогах размещения облигаций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2016 году оказано 495 услуг (12,1% от общего числа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госуслуг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9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Подтверждение уведомления о валютной операции или об открытии банковского счета в иностранном банке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2016 году оказана 281 услуга (6,8% от общего числа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госуслуг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8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Выдача согласия на назначение (избрание) руководящих работников финансовых организаций, банковских, страховых холдингов, акционерного общества «Фонд гарантирования страховых выплат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 2016 году оказано 273 услуги (6,6% от общего числа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госуслуг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C59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4" name="AutoShape 4"/>
          <p:cNvSpPr>
            <a:spLocks noChangeArrowheads="1"/>
          </p:cNvSpPr>
          <p:nvPr/>
        </p:nvSpPr>
        <p:spPr bwMode="auto">
          <a:xfrm>
            <a:off x="381000" y="838200"/>
            <a:ext cx="8382000" cy="676275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b="1" dirty="0"/>
              <a:t>Наиболее востребованными государственными услугами </a:t>
            </a:r>
          </a:p>
          <a:p>
            <a:pPr algn="ctr">
              <a:defRPr/>
            </a:pPr>
            <a:r>
              <a:rPr lang="ru-RU" b="1" dirty="0"/>
              <a:t>Национального Банка являются: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27863" y="5196796"/>
            <a:ext cx="17145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 smtClean="0"/>
              <a:t>II</a:t>
            </a:r>
            <a:r>
              <a:rPr lang="ru-RU" sz="2400" b="1" dirty="0" smtClean="0"/>
              <a:t>.</a:t>
            </a:r>
            <a:r>
              <a:rPr lang="ru-RU" b="1" dirty="0" smtClean="0"/>
              <a:t> </a:t>
            </a:r>
            <a:r>
              <a:rPr lang="ru-RU" sz="2400" b="1" dirty="0"/>
              <a:t>РАБОТА С УСЛУГОПОЛУЧАТЕЛЯМИ</a:t>
            </a:r>
          </a:p>
        </p:txBody>
      </p:sp>
      <p:sp>
        <p:nvSpPr>
          <p:cNvPr id="19458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400800"/>
            <a:ext cx="3048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4092E6C-086E-41A7-9477-DA60E2B19E23}" type="slidenum">
              <a:rPr lang="ru-RU" smtClean="0">
                <a:cs typeface="Arial" charset="0"/>
              </a:rPr>
              <a:pPr/>
              <a:t>5</a:t>
            </a:fld>
            <a:endParaRPr lang="ru-RU" smtClean="0">
              <a:cs typeface="Arial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22486" y="685801"/>
            <a:ext cx="3841666" cy="2438399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400" b="1">
                <a:solidFill>
                  <a:srgbClr val="000000"/>
                </a:solidFill>
                <a:cs typeface="Arial" charset="0"/>
              </a:rPr>
              <a:t>Информация о порядке оказания государственных услуг Национального Банка </a:t>
            </a:r>
            <a:r>
              <a:rPr lang="ru-RU" sz="1400">
                <a:solidFill>
                  <a:srgbClr val="000000"/>
                </a:solidFill>
                <a:cs typeface="Arial" charset="0"/>
              </a:rPr>
              <a:t>размещена на интернет-ресурсе Национального Банка </a:t>
            </a:r>
            <a:r>
              <a:rPr lang="ru-RU" sz="1400" b="1">
                <a:solidFill>
                  <a:srgbClr val="000000"/>
                </a:solidFill>
                <a:cs typeface="Arial" charset="0"/>
              </a:rPr>
              <a:t>www.nationalbank.kz</a:t>
            </a:r>
            <a:r>
              <a:rPr lang="ru-RU" sz="1400">
                <a:solidFill>
                  <a:srgbClr val="000000"/>
                </a:solidFill>
                <a:cs typeface="Arial" charset="0"/>
              </a:rPr>
              <a:t>. в разделе «Государственные услуги», а также на </a:t>
            </a:r>
            <a:r>
              <a:rPr lang="ru-RU" sz="1400" b="1">
                <a:solidFill>
                  <a:srgbClr val="000000"/>
                </a:solidFill>
                <a:cs typeface="Arial" charset="0"/>
              </a:rPr>
              <a:t>интернет-ресурсах www.egov.kz и www.elicense.kz</a:t>
            </a:r>
            <a:r>
              <a:rPr lang="ru-RU" sz="1400">
                <a:solidFill>
                  <a:srgbClr val="000000"/>
                </a:solidFill>
                <a:cs typeface="Arial" charset="0"/>
              </a:rPr>
              <a:t> в подразделе «Услуги по государственным органам» раздела «Бизнесу» 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222485" y="3124200"/>
            <a:ext cx="3841667" cy="3581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 algn="just">
              <a:buFont typeface="Arial" charset="0"/>
              <a:buChar char="•"/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В период с 23 декабря 2016 года по 24 января 2017 года Национальным Банком проводились мероприятия по публичному обсуждению проектов стандартов государственных услуг путем их размещения на портале «Открытых НПА» веб-портала «электронного правительства» </a:t>
            </a:r>
            <a:r>
              <a:rPr lang="en-US" sz="1400">
                <a:solidFill>
                  <a:srgbClr val="000000"/>
                </a:solidFill>
                <a:cs typeface="Arial" charset="0"/>
                <a:hlinkClick r:id="rId3"/>
              </a:rPr>
              <a:t>www</a:t>
            </a:r>
            <a:r>
              <a:rPr lang="ru-RU" sz="1400">
                <a:solidFill>
                  <a:srgbClr val="000000"/>
                </a:solidFill>
                <a:cs typeface="Arial" charset="0"/>
                <a:hlinkClick r:id="rId3"/>
              </a:rPr>
              <a:t>.legalacts.egov.kz</a:t>
            </a:r>
            <a:r>
              <a:rPr lang="ru-RU" sz="1400">
                <a:solidFill>
                  <a:srgbClr val="000000"/>
                </a:solidFill>
                <a:cs typeface="Arial" charset="0"/>
              </a:rPr>
              <a:t>.</a:t>
            </a:r>
          </a:p>
          <a:p>
            <a:pPr marL="285750" indent="-285750" algn="just">
              <a:buFont typeface="Arial" charset="0"/>
              <a:buChar char="•"/>
            </a:pPr>
            <a:endParaRPr lang="ru-RU" sz="1400">
              <a:solidFill>
                <a:srgbClr val="000000"/>
              </a:solidFill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В период проведения публичного обсуждения проектов стандартов государственных услуг Национального Банка замечания и предложения по ним от услугополучателей не поступали.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311614" y="685800"/>
            <a:ext cx="4603785" cy="990600"/>
          </a:xfrm>
          <a:prstGeom prst="rect">
            <a:avLst/>
          </a:prstGeom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</a:pPr>
            <a:r>
              <a:rPr lang="ru-RU" sz="1400" dirty="0">
                <a:solidFill>
                  <a:srgbClr val="000000"/>
                </a:solidFill>
                <a:cs typeface="Arial" charset="0"/>
              </a:rPr>
              <a:t>В 2016 году осуществлены следующие </a:t>
            </a:r>
            <a:r>
              <a:rPr lang="ru-RU" sz="1400" b="1" dirty="0">
                <a:solidFill>
                  <a:srgbClr val="000000"/>
                </a:solidFill>
                <a:cs typeface="Arial" charset="0"/>
              </a:rPr>
              <a:t>мероприятия по повышению информированности </a:t>
            </a:r>
            <a:r>
              <a:rPr lang="ru-RU" sz="1400" b="1" dirty="0" err="1">
                <a:solidFill>
                  <a:srgbClr val="000000"/>
                </a:solidFill>
                <a:cs typeface="Arial" charset="0"/>
              </a:rPr>
              <a:t>услугополучателей</a:t>
            </a:r>
            <a:r>
              <a:rPr lang="ru-RU" sz="14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1400" dirty="0">
                <a:solidFill>
                  <a:srgbClr val="000000"/>
                </a:solidFill>
                <a:cs typeface="Arial" charset="0"/>
              </a:rPr>
              <a:t>о порядке оказания </a:t>
            </a:r>
            <a:r>
              <a:rPr lang="ru-RU" sz="1400" dirty="0" err="1">
                <a:solidFill>
                  <a:srgbClr val="000000"/>
                </a:solidFill>
                <a:cs typeface="Arial" charset="0"/>
              </a:rPr>
              <a:t>госуслуг</a:t>
            </a:r>
            <a:r>
              <a:rPr lang="ru-RU" sz="1400" dirty="0">
                <a:solidFill>
                  <a:srgbClr val="000000"/>
                </a:solidFill>
                <a:cs typeface="Arial" charset="0"/>
              </a:rPr>
              <a:t> Национального Банка: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4311616" y="1788927"/>
            <a:ext cx="4603784" cy="957189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C00000"/>
              </a:buClr>
            </a:pPr>
            <a:r>
              <a:rPr lang="ru-RU" sz="1400" dirty="0">
                <a:solidFill>
                  <a:srgbClr val="000000"/>
                </a:solidFill>
                <a:cs typeface="Arial" charset="0"/>
              </a:rPr>
              <a:t>Опубликовано 2 306 статей, пресс-релизов в периодических печатных изданиях, а также на </a:t>
            </a:r>
            <a:r>
              <a:rPr lang="ru-RU" sz="1400" dirty="0" err="1">
                <a:solidFill>
                  <a:srgbClr val="000000"/>
                </a:solidFill>
                <a:cs typeface="Arial" charset="0"/>
              </a:rPr>
              <a:t>интернет-ресурсах</a:t>
            </a:r>
            <a:r>
              <a:rPr lang="ru-RU" sz="1400" dirty="0">
                <a:solidFill>
                  <a:srgbClr val="000000"/>
                </a:solidFill>
                <a:cs typeface="Arial" charset="0"/>
              </a:rPr>
              <a:t> местных исполнительных органов различных областей Республики Казахстан </a:t>
            </a:r>
          </a:p>
        </p:txBody>
      </p:sp>
      <p:pic>
        <p:nvPicPr>
          <p:cNvPr id="1947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5272996"/>
            <a:ext cx="2379663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1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94111" y="4321175"/>
            <a:ext cx="3979863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4302828" y="2917826"/>
            <a:ext cx="4603783" cy="533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C00000"/>
              </a:buClr>
            </a:pPr>
            <a:r>
              <a:rPr lang="ru-RU" sz="1400">
                <a:solidFill>
                  <a:srgbClr val="000000"/>
                </a:solidFill>
                <a:cs typeface="Arial" charset="0"/>
              </a:rPr>
              <a:t>подготовлены 13 выступлений работников Национального Банка на радио и телевидении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4311616" y="3585718"/>
            <a:ext cx="4603784" cy="590293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C00000"/>
              </a:buClr>
            </a:pPr>
            <a:r>
              <a:rPr lang="ru-RU" sz="1400" dirty="0">
                <a:solidFill>
                  <a:srgbClr val="000000"/>
                </a:solidFill>
                <a:cs typeface="Arial" charset="0"/>
              </a:rPr>
              <a:t>организовано 22 </a:t>
            </a:r>
            <a:r>
              <a:rPr lang="ru-RU" sz="1400" dirty="0" smtClean="0">
                <a:solidFill>
                  <a:srgbClr val="000000"/>
                </a:solidFill>
                <a:cs typeface="Arial" charset="0"/>
              </a:rPr>
              <a:t>встречи </a:t>
            </a:r>
            <a:r>
              <a:rPr lang="ru-RU" sz="1400" dirty="0">
                <a:solidFill>
                  <a:srgbClr val="000000"/>
                </a:solidFill>
                <a:cs typeface="Arial" charset="0"/>
              </a:rPr>
              <a:t>по вопросам оказания </a:t>
            </a:r>
            <a:r>
              <a:rPr lang="ru-RU" sz="1400" dirty="0" smtClean="0">
                <a:solidFill>
                  <a:srgbClr val="000000"/>
                </a:solidFill>
                <a:cs typeface="Arial" charset="0"/>
              </a:rPr>
              <a:t>государственных услуг </a:t>
            </a:r>
            <a:r>
              <a:rPr lang="ru-RU" sz="1400" dirty="0">
                <a:solidFill>
                  <a:srgbClr val="000000"/>
                </a:solidFill>
                <a:cs typeface="Arial" charset="0"/>
              </a:rPr>
              <a:t>Национального Банка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243113" y="4343400"/>
            <a:ext cx="8748487" cy="18288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C00000"/>
              </a:buClr>
              <a:defRPr/>
            </a:pPr>
            <a:r>
              <a:rPr lang="ru-RU" sz="1400" b="1" dirty="0"/>
              <a:t>Интернет-ресурс Национального Банка:</a:t>
            </a: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/>
              <a:t>На </a:t>
            </a:r>
            <a:r>
              <a:rPr lang="ru-RU" sz="1400" dirty="0" err="1"/>
              <a:t>интернет-ресурсе</a:t>
            </a:r>
            <a:r>
              <a:rPr lang="ru-RU" sz="1400" dirty="0"/>
              <a:t> Национального Банка в разделе «Государственные услуги» своевременно размещалась актуальная информация о стандартах и регламентах государственных услуг, паспорта и справочники бизнес-процессов оказания государственных услуг,</a:t>
            </a:r>
            <a:r>
              <a:rPr lang="ru-RU" sz="1400" b="1" dirty="0"/>
              <a:t> </a:t>
            </a:r>
            <a:r>
              <a:rPr lang="ru-RU" sz="1400" dirty="0"/>
              <a:t>Отчет о деятельности Национального Банка по вопросам оказания государственных услуг, а также, реестр государственных услуг, контактные данные </a:t>
            </a:r>
            <a:r>
              <a:rPr lang="ru-RU" sz="1400" dirty="0" err="1"/>
              <a:t>услугодателей</a:t>
            </a:r>
            <a:r>
              <a:rPr lang="ru-RU" sz="1400" dirty="0"/>
              <a:t>, статистическая и иная  информация для </a:t>
            </a:r>
            <a:r>
              <a:rPr lang="ru-RU" sz="1400" dirty="0" err="1"/>
              <a:t>услугополучателей</a:t>
            </a:r>
            <a:endParaRPr lang="ru-RU" sz="1400" dirty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400" b="1" dirty="0" smtClean="0"/>
              <a:t>II</a:t>
            </a:r>
            <a:r>
              <a:rPr lang="ru-RU" sz="2400" b="1" dirty="0" smtClean="0"/>
              <a:t>.</a:t>
            </a:r>
            <a:r>
              <a:rPr lang="ru-RU" b="1" dirty="0" smtClean="0"/>
              <a:t> </a:t>
            </a:r>
            <a:r>
              <a:rPr lang="ru-RU" sz="2400" b="1" dirty="0"/>
              <a:t>РАБОТА С УСЛУГОПОЛУЧАТЕЛЯМИ</a:t>
            </a:r>
          </a:p>
        </p:txBody>
      </p:sp>
      <p:sp>
        <p:nvSpPr>
          <p:cNvPr id="20485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400800"/>
            <a:ext cx="3048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BBC278-B703-4D61-B110-FE6A73DF57C5}" type="slidenum">
              <a:rPr lang="ru-RU" smtClean="0">
                <a:cs typeface="Arial" charset="0"/>
              </a:rPr>
              <a:pPr/>
              <a:t>6</a:t>
            </a:fld>
            <a:endParaRPr lang="ru-RU" smtClean="0">
              <a:cs typeface="Arial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43114" y="838200"/>
            <a:ext cx="2881086" cy="3350656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 smtClean="0"/>
              <a:t>В </a:t>
            </a:r>
            <a:r>
              <a:rPr lang="ru-RU" sz="1400" dirty="0"/>
              <a:t>апреле 2016 года совместно с АО «Национальные информационные технологии» </a:t>
            </a:r>
            <a:r>
              <a:rPr lang="ru-RU" sz="1400" dirty="0" smtClean="0"/>
              <a:t>проведен </a:t>
            </a:r>
            <a:r>
              <a:rPr lang="ru-RU" sz="1400" dirty="0"/>
              <a:t>семинар для </a:t>
            </a:r>
            <a:r>
              <a:rPr lang="ru-RU" sz="1400" dirty="0" err="1"/>
              <a:t>услугополучателей</a:t>
            </a:r>
            <a:r>
              <a:rPr lang="ru-RU" sz="1400" dirty="0"/>
              <a:t> Национального Банка, на котором был представлен процесс подачи заявления на получение государственных услуг </a:t>
            </a:r>
            <a:r>
              <a:rPr lang="ru-RU" sz="1400" dirty="0" smtClean="0"/>
              <a:t>через </a:t>
            </a:r>
            <a:r>
              <a:rPr lang="ru-RU" sz="1400" dirty="0"/>
              <a:t>портал «электронного правительства».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276600" y="871476"/>
            <a:ext cx="3581400" cy="3319524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C00000"/>
              </a:buClr>
              <a:defRPr/>
            </a:pPr>
            <a:r>
              <a:rPr lang="ru-RU" sz="1400" b="1" dirty="0"/>
              <a:t>Проведено</a:t>
            </a:r>
            <a:r>
              <a:rPr lang="ru-RU" sz="1400" b="1" dirty="0" smtClean="0"/>
              <a:t>: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000000"/>
                </a:solidFill>
                <a:cs typeface="Arial" charset="0"/>
              </a:rPr>
              <a:t>8 </a:t>
            </a:r>
            <a:r>
              <a:rPr lang="ru-RU" sz="1400" b="1" dirty="0">
                <a:solidFill>
                  <a:srgbClr val="000000"/>
                </a:solidFill>
                <a:cs typeface="Arial" charset="0"/>
              </a:rPr>
              <a:t>173 </a:t>
            </a:r>
            <a:r>
              <a:rPr lang="ru-RU" sz="1400" dirty="0">
                <a:solidFill>
                  <a:srgbClr val="000000"/>
                </a:solidFill>
                <a:cs typeface="Arial" charset="0"/>
              </a:rPr>
              <a:t>семинаров и презентаций для руководителей и работников организаций, являющихся </a:t>
            </a:r>
            <a:r>
              <a:rPr lang="ru-RU" sz="1400" dirty="0" err="1">
                <a:solidFill>
                  <a:srgbClr val="000000"/>
                </a:solidFill>
                <a:cs typeface="Arial" charset="0"/>
              </a:rPr>
              <a:t>услугополучателями</a:t>
            </a:r>
            <a:r>
              <a:rPr lang="ru-RU" sz="1400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1400" dirty="0" err="1" smtClean="0">
                <a:solidFill>
                  <a:srgbClr val="000000"/>
                </a:solidFill>
                <a:cs typeface="Arial" charset="0"/>
              </a:rPr>
              <a:t>государственнных</a:t>
            </a:r>
            <a:r>
              <a:rPr lang="ru-RU" sz="1400" dirty="0" smtClean="0">
                <a:solidFill>
                  <a:srgbClr val="000000"/>
                </a:solidFill>
                <a:cs typeface="Arial" charset="0"/>
              </a:rPr>
              <a:t> услуг </a:t>
            </a:r>
            <a:r>
              <a:rPr lang="ru-RU" sz="1400" dirty="0">
                <a:solidFill>
                  <a:srgbClr val="000000"/>
                </a:solidFill>
                <a:cs typeface="Arial" charset="0"/>
              </a:rPr>
              <a:t>Национального Банка и АО «ЕНПФ</a:t>
            </a:r>
            <a:r>
              <a:rPr lang="ru-RU" sz="1400" dirty="0" smtClean="0">
                <a:solidFill>
                  <a:srgbClr val="000000"/>
                </a:solidFill>
                <a:cs typeface="Arial" charset="0"/>
              </a:rPr>
              <a:t>»</a:t>
            </a:r>
          </a:p>
          <a:p>
            <a:pPr>
              <a:buClr>
                <a:srgbClr val="C00000"/>
              </a:buClr>
            </a:pPr>
            <a:r>
              <a:rPr lang="ru-RU" sz="1400" dirty="0" smtClean="0">
                <a:solidFill>
                  <a:schemeClr val="tx1"/>
                </a:solidFill>
                <a:cs typeface="Arial" charset="0"/>
              </a:rPr>
              <a:t> </a:t>
            </a:r>
            <a:endParaRPr lang="ru-RU" sz="1400" dirty="0">
              <a:solidFill>
                <a:schemeClr val="tx1"/>
              </a:solidFill>
              <a:cs typeface="Arial" charset="0"/>
            </a:endParaRPr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 smtClean="0"/>
              <a:t>другие </a:t>
            </a:r>
            <a:r>
              <a:rPr lang="ru-RU" sz="1400" dirty="0"/>
              <a:t>мероприятия (разработка памяток, письма разъяснительного характера, доклады и т.д.)</a:t>
            </a: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7010400" y="879796"/>
            <a:ext cx="1981200" cy="331174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 smtClean="0"/>
              <a:t>Направлялись </a:t>
            </a:r>
            <a:r>
              <a:rPr lang="ru-RU" sz="1400" dirty="0"/>
              <a:t>письма, в том числе в адрес </a:t>
            </a:r>
            <a:r>
              <a:rPr lang="ru-RU" sz="1400" dirty="0" err="1"/>
              <a:t>услугополучателей</a:t>
            </a:r>
            <a:r>
              <a:rPr lang="ru-RU" sz="1400" dirty="0"/>
              <a:t>, о возможности получения государственных услуг в электронной форме посредством веб-портала «электронное правительство»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134257" y="4267200"/>
            <a:ext cx="8762999" cy="2438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sz="1200" dirty="0"/>
              <a:t>В соответствии с рекомендациями Агентства Республики Казахстан по делам государственной службы и противодействию </a:t>
            </a:r>
            <a:r>
              <a:rPr lang="ru-RU" sz="1200" dirty="0" smtClean="0"/>
              <a:t>коррупции, </a:t>
            </a:r>
            <a:r>
              <a:rPr lang="ru-RU" sz="1200" dirty="0"/>
              <a:t>данных по результатам оценки эффективности оказания государственных услуг Национального Банка за 2015 год, по оптимизации и автоматизации услуг, оказываемых традиционным способом только в государственном органе, Национальным Банком проведен анализ причин не автоматизации  государственных услуг и их влияния на оценку эффективности оказания государственных услуг. </a:t>
            </a:r>
            <a:endParaRPr lang="ru-RU" sz="1200" dirty="0" smtClean="0"/>
          </a:p>
          <a:p>
            <a:pPr algn="just"/>
            <a:endParaRPr lang="ru-RU" sz="1200" dirty="0"/>
          </a:p>
          <a:p>
            <a:pPr algn="just"/>
            <a:r>
              <a:rPr lang="ru-RU" sz="1200" dirty="0"/>
              <a:t>По результатам проведенной работы, принято решение об автоматизации 5 государственных услуг в 2017 году, предложения о включении данных государственных услуг в Перечень оптимизации и автоматизации государственных услуг и сроков их перевода в электронную форму были направлены в МИК РК. Отмечена экономическая нецелесообразность автоматизации 1-ой государственной услуги «Признание общества публичной компанией или отзыв у него статуса публичной компании в установленном им порядке на основании заявления общества» ввиду отсутствия обращений с 2007 года.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2000" b="1" cap="none" smtClean="0"/>
              <a:t>III</a:t>
            </a:r>
            <a:r>
              <a:rPr lang="ru-RU" sz="2000" b="1" cap="none" smtClean="0"/>
              <a:t>. ДЕЯТЕЛЬНОСТЬ ПО СОВЕРШЕНСТВОВАНИЮ ПРОЦЕССОВ ОКАЗАНИЯ ГОСУДАРСТВЕННЫХ УСЛУГ</a:t>
            </a:r>
          </a:p>
        </p:txBody>
      </p:sp>
      <p:sp>
        <p:nvSpPr>
          <p:cNvPr id="21509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553200"/>
            <a:ext cx="3048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5A81F5D-EB49-4580-B1D6-BCDCE9974C88}" type="slidenum">
              <a:rPr lang="ru-RU" smtClean="0">
                <a:cs typeface="Arial" charset="0"/>
              </a:rPr>
              <a:pPr/>
              <a:t>7</a:t>
            </a:fld>
            <a:endParaRPr lang="ru-RU" smtClean="0">
              <a:cs typeface="Arial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152401" y="914400"/>
            <a:ext cx="8762998" cy="32004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1300" dirty="0"/>
              <a:t>В течение 2016 года Национальным Банком совместно с Министерством информации и коммуникаций РК (далее – МИК РК) и АО НИТ в целях налаживания информационных систем оказания государственных услуг проводилась соответствующая работа по следующим проблемным вопросам:</a:t>
            </a:r>
          </a:p>
          <a:p>
            <a:pPr marL="342900" lvl="0" indent="-342900">
              <a:buClr>
                <a:srgbClr val="C00000"/>
              </a:buClr>
              <a:buFont typeface="+mj-lt"/>
              <a:buAutoNum type="arabicPeriod"/>
            </a:pPr>
            <a:r>
              <a:rPr lang="ru-RU" sz="1300" dirty="0"/>
              <a:t>устранение имеющихся проблем по оказанию государственных услуг посредством информационных систем;</a:t>
            </a:r>
          </a:p>
          <a:p>
            <a:pPr marL="342900" lvl="0" indent="-342900">
              <a:buClr>
                <a:srgbClr val="C00000"/>
              </a:buClr>
              <a:buFont typeface="+mj-lt"/>
              <a:buAutoNum type="arabicPeriod"/>
            </a:pPr>
            <a:r>
              <a:rPr lang="ru-RU" sz="1300" dirty="0"/>
              <a:t>взаимодействие филиалов, центрального аппарата Национального Банка с АО НИТ при выявлении расхождений в отчетах, формируемых в ИС «Мониторинг», и проблем при работе в информационных системах;</a:t>
            </a:r>
          </a:p>
          <a:p>
            <a:pPr marL="342900" lvl="0" indent="-342900">
              <a:buClr>
                <a:srgbClr val="C00000"/>
              </a:buClr>
              <a:buFont typeface="+mj-lt"/>
              <a:buAutoNum type="arabicPeriod"/>
            </a:pPr>
            <a:r>
              <a:rPr lang="ru-RU" sz="1300" dirty="0"/>
              <a:t>возможность 100%-ной интеграции данных в интегрированной информационной системе мониторинга (далее – ИИС «Мониторинг»);</a:t>
            </a:r>
          </a:p>
          <a:p>
            <a:pPr marL="342900" lvl="0" indent="-342900">
              <a:buClr>
                <a:srgbClr val="C00000"/>
              </a:buClr>
              <a:buFont typeface="+mj-lt"/>
              <a:buAutoNum type="arabicPeriod"/>
            </a:pPr>
            <a:r>
              <a:rPr lang="ru-RU" sz="1300" dirty="0"/>
              <a:t>проведение тестовых проверок информационной системы «Государственная база данных «</a:t>
            </a:r>
            <a:r>
              <a:rPr lang="ru-RU" sz="1300" dirty="0" smtClean="0"/>
              <a:t>Е- лицензирование</a:t>
            </a:r>
            <a:r>
              <a:rPr lang="ru-RU" sz="1300" dirty="0"/>
              <a:t>» (далее – ИС ГБД ЕЛ) и ее итогов</a:t>
            </a:r>
            <a:r>
              <a:rPr lang="ru-RU" sz="1300" dirty="0" smtClean="0"/>
              <a:t>.</a:t>
            </a:r>
          </a:p>
          <a:p>
            <a:pPr marL="285750" lvl="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ru-RU" sz="1300" dirty="0"/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ru-RU" sz="1300" dirty="0"/>
              <a:t>Также проводилась работа по актуализации сведений по государственным услугам на </a:t>
            </a:r>
            <a:r>
              <a:rPr lang="ru-RU" sz="1300" dirty="0" err="1"/>
              <a:t>интернет-ресурсе</a:t>
            </a:r>
            <a:r>
              <a:rPr lang="ru-RU" sz="1300" dirty="0"/>
              <a:t> «www.elicense.kz». </a:t>
            </a:r>
            <a:r>
              <a:rPr lang="ru-RU" sz="1300" dirty="0" smtClean="0"/>
              <a:t> О </a:t>
            </a:r>
            <a:r>
              <a:rPr lang="ru-RU" sz="1300" dirty="0"/>
              <a:t>выявленных несоответствиях своевременно сообщалось в МИК РК и АО НИТ.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  <a:defRPr/>
            </a:pPr>
            <a:endParaRPr lang="ru-RU" sz="1400" dirty="0"/>
          </a:p>
          <a:p>
            <a:pPr marL="261938" indent="-261938">
              <a:buClr>
                <a:srgbClr val="C00000"/>
              </a:buClr>
              <a:buFont typeface="Wingdings" pitchFamily="2" charset="2"/>
              <a:buChar char="ü"/>
              <a:defRPr/>
            </a:pPr>
            <a:endParaRPr lang="ru-RU" sz="1200" i="1" dirty="0"/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ru-RU" sz="1400" dirty="0"/>
          </a:p>
          <a:p>
            <a:pPr marL="285750" indent="-285750" algn="just"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2000" b="1" cap="none" smtClean="0"/>
              <a:t>III</a:t>
            </a:r>
            <a:r>
              <a:rPr lang="ru-RU" sz="2000" b="1" cap="none" smtClean="0"/>
              <a:t>. ДЕЯТЕЛЬНОСТЬ ПО СОВЕРШЕНСТВОВАНИЮ ПРОЦЕССОВ ОКАЗАНИЯ ГОСУДАРСТВЕННЫХ УСЛУГ</a:t>
            </a:r>
          </a:p>
        </p:txBody>
      </p:sp>
      <p:sp>
        <p:nvSpPr>
          <p:cNvPr id="22533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477000"/>
            <a:ext cx="3048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804F626-7D3A-4DF2-A7BD-919F10BC0F97}" type="slidenum">
              <a:rPr lang="ru-RU" smtClean="0">
                <a:cs typeface="Arial" charset="0"/>
              </a:rPr>
              <a:pPr/>
              <a:t>8</a:t>
            </a:fld>
            <a:endParaRPr lang="ru-RU" smtClean="0">
              <a:cs typeface="Arial" charset="0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209550" y="901700"/>
            <a:ext cx="2971800" cy="3060700"/>
          </a:xfrm>
          <a:prstGeom prst="homePlate">
            <a:avLst>
              <a:gd name="adj" fmla="val 198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</a:rPr>
              <a:t>В результате проведенных в 2016 году мероприятий по внесению изменений и дополнений в стандарты государственных услуг Национального Банка</a:t>
            </a:r>
            <a:r>
              <a:rPr lang="ru-RU" sz="1400" dirty="0" smtClean="0">
                <a:solidFill>
                  <a:schemeClr val="tx1"/>
                </a:solidFill>
              </a:rPr>
              <a:t>, по 18-ти государственным услугам </a:t>
            </a:r>
            <a:r>
              <a:rPr lang="ru-RU" sz="1400" dirty="0">
                <a:solidFill>
                  <a:schemeClr val="tx1"/>
                </a:solidFill>
              </a:rPr>
              <a:t>Национального Банка</a:t>
            </a:r>
            <a:r>
              <a:rPr lang="kk-KZ" sz="1400" dirty="0">
                <a:solidFill>
                  <a:schemeClr val="tx1"/>
                </a:solidFill>
              </a:rPr>
              <a:t>, </a:t>
            </a:r>
            <a:r>
              <a:rPr lang="kk-KZ" sz="1400" dirty="0" err="1">
                <a:solidFill>
                  <a:schemeClr val="tx1"/>
                </a:solidFill>
              </a:rPr>
              <a:t>путем</a:t>
            </a:r>
            <a:r>
              <a:rPr lang="kk-KZ" sz="1400" dirty="0">
                <a:solidFill>
                  <a:schemeClr val="tx1"/>
                </a:solidFill>
              </a:rPr>
              <a:t> </a:t>
            </a:r>
            <a:r>
              <a:rPr lang="kk-KZ" sz="1400" dirty="0" err="1">
                <a:solidFill>
                  <a:schemeClr val="tx1"/>
                </a:solidFill>
              </a:rPr>
              <a:t>перевода</a:t>
            </a:r>
            <a:r>
              <a:rPr lang="kk-KZ" sz="1400" dirty="0">
                <a:solidFill>
                  <a:schemeClr val="tx1"/>
                </a:solidFill>
              </a:rPr>
              <a:t> в </a:t>
            </a:r>
            <a:r>
              <a:rPr lang="kk-KZ" sz="1400" dirty="0" err="1">
                <a:solidFill>
                  <a:schemeClr val="tx1"/>
                </a:solidFill>
              </a:rPr>
              <a:t>форму</a:t>
            </a:r>
            <a:r>
              <a:rPr lang="kk-KZ" sz="1400" dirty="0">
                <a:solidFill>
                  <a:schemeClr val="tx1"/>
                </a:solidFill>
              </a:rPr>
              <a:t> </a:t>
            </a:r>
            <a:r>
              <a:rPr lang="kk-KZ" sz="1400" dirty="0" err="1">
                <a:solidFill>
                  <a:schemeClr val="tx1"/>
                </a:solidFill>
              </a:rPr>
              <a:t>электронного</a:t>
            </a:r>
            <a:r>
              <a:rPr lang="kk-KZ" sz="1400" dirty="0">
                <a:solidFill>
                  <a:schemeClr val="tx1"/>
                </a:solidFill>
              </a:rPr>
              <a:t> </a:t>
            </a:r>
            <a:r>
              <a:rPr lang="kk-KZ" sz="1400" dirty="0" err="1">
                <a:solidFill>
                  <a:schemeClr val="tx1"/>
                </a:solidFill>
              </a:rPr>
              <a:t>документа</a:t>
            </a:r>
            <a:r>
              <a:rPr lang="kk-KZ" sz="1400" dirty="0">
                <a:solidFill>
                  <a:schemeClr val="tx1"/>
                </a:solidFill>
              </a:rPr>
              <a:t>, </a:t>
            </a:r>
            <a:r>
              <a:rPr lang="kk-KZ" sz="1400" dirty="0" err="1">
                <a:solidFill>
                  <a:schemeClr val="tx1"/>
                </a:solidFill>
              </a:rPr>
              <a:t>оптимизирован</a:t>
            </a:r>
            <a:r>
              <a:rPr lang="kk-KZ" sz="1400" dirty="0">
                <a:solidFill>
                  <a:schemeClr val="tx1"/>
                </a:solidFill>
              </a:rPr>
              <a:t> </a:t>
            </a:r>
            <a:r>
              <a:rPr lang="kk-KZ" sz="1400" dirty="0" err="1">
                <a:solidFill>
                  <a:schemeClr val="tx1"/>
                </a:solidFill>
              </a:rPr>
              <a:t>ряд</a:t>
            </a:r>
            <a:r>
              <a:rPr lang="kk-KZ" sz="1400" dirty="0">
                <a:solidFill>
                  <a:schemeClr val="tx1"/>
                </a:solidFill>
              </a:rPr>
              <a:t> </a:t>
            </a:r>
            <a:r>
              <a:rPr lang="kk-KZ" sz="1400" dirty="0" err="1">
                <a:solidFill>
                  <a:schemeClr val="tx1"/>
                </a:solidFill>
              </a:rPr>
              <a:t>документов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38800" y="901700"/>
            <a:ext cx="3321424" cy="30607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i="1" dirty="0"/>
              <a:t>Указанные </a:t>
            </a:r>
            <a:r>
              <a:rPr lang="kk-KZ" sz="1400" i="1" dirty="0" err="1"/>
              <a:t>изменения</a:t>
            </a:r>
            <a:r>
              <a:rPr lang="kk-KZ" sz="1400" i="1" dirty="0"/>
              <a:t> </a:t>
            </a:r>
            <a:r>
              <a:rPr lang="kk-KZ" sz="1400" i="1" dirty="0" err="1"/>
              <a:t>нашли</a:t>
            </a:r>
            <a:r>
              <a:rPr lang="kk-KZ" sz="1400" i="1" dirty="0"/>
              <a:t> </a:t>
            </a:r>
            <a:r>
              <a:rPr lang="kk-KZ" sz="1400" i="1" dirty="0" err="1"/>
              <a:t>свое</a:t>
            </a:r>
            <a:r>
              <a:rPr lang="kk-KZ" sz="1400" i="1" dirty="0"/>
              <a:t> </a:t>
            </a:r>
            <a:r>
              <a:rPr lang="kk-KZ" sz="1400" i="1" dirty="0" err="1"/>
              <a:t>отражение</a:t>
            </a:r>
            <a:r>
              <a:rPr lang="kk-KZ" sz="1400" i="1" dirty="0"/>
              <a:t> в </a:t>
            </a:r>
            <a:r>
              <a:rPr lang="kk-KZ" sz="1400" i="1" dirty="0" err="1"/>
              <a:t>постановлении</a:t>
            </a:r>
            <a:r>
              <a:rPr lang="kk-KZ" sz="1400" i="1" dirty="0"/>
              <a:t> </a:t>
            </a:r>
            <a:r>
              <a:rPr lang="kk-KZ" sz="1400" i="1" dirty="0" err="1"/>
              <a:t>Правления</a:t>
            </a:r>
            <a:r>
              <a:rPr lang="kk-KZ" sz="1400" i="1" dirty="0"/>
              <a:t> </a:t>
            </a:r>
            <a:r>
              <a:rPr lang="kk-KZ" sz="1400" i="1" dirty="0" err="1"/>
              <a:t>Национального</a:t>
            </a:r>
            <a:r>
              <a:rPr lang="kk-KZ" sz="1400" i="1" dirty="0"/>
              <a:t> Банка от 24.02.2017г. № 37 «</a:t>
            </a:r>
            <a:r>
              <a:rPr lang="ru-RU" sz="1400" i="1" dirty="0"/>
              <a:t>О внесении изменений </a:t>
            </a:r>
            <a:br>
              <a:rPr lang="ru-RU" sz="1400" i="1" dirty="0"/>
            </a:br>
            <a:r>
              <a:rPr lang="ru-RU" sz="1400" i="1" dirty="0"/>
              <a:t>и дополнений в постановление Правления Национального Банка Республики Казахстан от 30 апреля 2015 года № 71 «Об утверждении стандартов государственных услуг Национального Банка Республики Казахстан».</a:t>
            </a:r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234043" y="4648200"/>
            <a:ext cx="8681357" cy="1752600"/>
          </a:xfrm>
          <a:prstGeom prst="rect">
            <a:avLst/>
          </a:prstGeom>
          <a:effectLst>
            <a:glow rad="101600">
              <a:schemeClr val="accent4">
                <a:satMod val="175000"/>
                <a:alpha val="40000"/>
              </a:schemeClr>
            </a:glow>
          </a:effectLst>
          <a:extLst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ru-RU" sz="1400" dirty="0" smtClean="0"/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endParaRPr lang="ru-RU" sz="1400" dirty="0" smtClean="0"/>
          </a:p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400" dirty="0" smtClean="0"/>
              <a:t>Национальным </a:t>
            </a:r>
            <a:r>
              <a:rPr lang="ru-RU" sz="1400" dirty="0"/>
              <a:t>Банком будет продолжена работа по оптимизации государственных услуг в части пересмотра действующих порядка и условий оказания государственных услуг, с учетом постоянно меняющихся реалий и действующего законодательства РК в сфере государственных услуг и разрешительной системы.</a:t>
            </a:r>
            <a:endParaRPr lang="ru-RU" sz="1300" dirty="0"/>
          </a:p>
        </p:txBody>
      </p:sp>
      <p:pic>
        <p:nvPicPr>
          <p:cNvPr id="10" name="Picture 2" descr="C:\Users\KK_Nazilia_I\Desktop\брендбук НБРК\Logo NB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1828800"/>
            <a:ext cx="1454150" cy="143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229600" cy="685800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algn="ctr" eaLnBrk="1" hangingPunct="1">
              <a:defRPr/>
            </a:pPr>
            <a:r>
              <a:rPr lang="en-US" sz="2000" b="1" cap="none" smtClean="0"/>
              <a:t>III</a:t>
            </a:r>
            <a:r>
              <a:rPr lang="ru-RU" sz="2000" b="1" cap="none" smtClean="0"/>
              <a:t>. ДЕЯТЕЛЬНОСТЬ ПО СОВЕРШЕНСТВОВАНИЮ ПРОЦЕССОВ ОКАЗАНИЯ ГОСУДАРСТВЕННЫХ УСЛУГ</a:t>
            </a:r>
          </a:p>
        </p:txBody>
      </p:sp>
      <p:sp>
        <p:nvSpPr>
          <p:cNvPr id="24578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382000" y="6400800"/>
            <a:ext cx="5334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50F2318-BCA0-41F7-83CD-9C11024C8451}" type="slidenum">
              <a:rPr lang="ru-RU" smtClean="0">
                <a:cs typeface="Arial" charset="0"/>
              </a:rPr>
              <a:pPr/>
              <a:t>9</a:t>
            </a:fld>
            <a:endParaRPr lang="ru-RU" smtClean="0">
              <a:cs typeface="Arial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52399" y="914400"/>
            <a:ext cx="5578471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285750" indent="-285750">
              <a:buClr>
                <a:srgbClr val="C00000"/>
              </a:buClr>
              <a:buFont typeface="Wingdings" pitchFamily="2" charset="2"/>
              <a:buChar char="§"/>
              <a:defRPr/>
            </a:pPr>
            <a:r>
              <a:rPr lang="ru-RU" sz="1200" dirty="0"/>
              <a:t>В рамках мероприятий, направленных на повышение квалификации в сфере оказания государственных услуг для работников территориальных филиалов Национального Банка </a:t>
            </a:r>
            <a:r>
              <a:rPr lang="ru-RU" sz="1200" b="1" dirty="0"/>
              <a:t>в течение </a:t>
            </a:r>
            <a:r>
              <a:rPr lang="ru-RU" sz="1200" b="1" dirty="0" smtClean="0"/>
              <a:t>2016 </a:t>
            </a:r>
            <a:r>
              <a:rPr lang="ru-RU" sz="1200" b="1" dirty="0"/>
              <a:t>года были организованы семинары по темам: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410200" y="914400"/>
            <a:ext cx="3643313" cy="579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endParaRPr lang="ru-RU" sz="12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68204436"/>
              </p:ext>
            </p:extLst>
          </p:nvPr>
        </p:nvGraphicFramePr>
        <p:xfrm>
          <a:off x="38099" y="1828800"/>
          <a:ext cx="5676901" cy="5029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5854995" y="3352800"/>
            <a:ext cx="3122318" cy="2667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>
              <a:buClr>
                <a:srgbClr val="C00000"/>
              </a:buClr>
              <a:defRPr/>
            </a:pPr>
            <a:r>
              <a:rPr lang="ru-RU" sz="1200" dirty="0"/>
              <a:t>Национальным Банком совместно с представителями АО </a:t>
            </a:r>
            <a:r>
              <a:rPr lang="ru-RU" sz="1200" dirty="0" smtClean="0"/>
              <a:t>НИТ 25 </a:t>
            </a:r>
            <a:r>
              <a:rPr lang="ru-RU" sz="1200" dirty="0"/>
              <a:t>апреля 2016 года организовано обучение на базе внешнего портала ИС ГБД ЕЛ в части подачи заявления на получение государственных услуг Национального Банка РК для субъектов финансового рынка и сотрудников Национального Банка, непосредственно задействованных в оказании государственных услуг (приняли участие 23 представителя субъектов финансового рынка и 16 сотрудников Национального Банка</a:t>
            </a:r>
            <a:r>
              <a:rPr lang="ru-RU" sz="1200" dirty="0" smtClean="0"/>
              <a:t>).</a:t>
            </a:r>
          </a:p>
          <a:p>
            <a:pPr algn="just">
              <a:buClr>
                <a:srgbClr val="C00000"/>
              </a:buClr>
              <a:defRPr/>
            </a:pPr>
            <a:endParaRPr lang="ru-RU" sz="300" dirty="0" smtClean="0"/>
          </a:p>
          <a:p>
            <a:pPr algn="just"/>
            <a:endParaRPr lang="ru-RU" sz="1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854995" y="982414"/>
            <a:ext cx="312231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schemeClr val="dk1"/>
                </a:solidFill>
                <a:latin typeface="+mn-lt"/>
                <a:cs typeface="+mn-cs"/>
              </a:rPr>
              <a:t>В рамках мероприятий, направленных на повышение квалификации в сфере оказания государственных услуг для работников территориальных филиалов Национального Банка в 2016 году был </a:t>
            </a:r>
            <a:r>
              <a:rPr lang="ru-RU" sz="1200" b="1" dirty="0">
                <a:solidFill>
                  <a:schemeClr val="dk1"/>
                </a:solidFill>
                <a:latin typeface="+mn-lt"/>
                <a:cs typeface="+mn-cs"/>
              </a:rPr>
              <a:t>организован </a:t>
            </a:r>
            <a:r>
              <a:rPr lang="ru-RU" sz="1200" b="1" dirty="0" err="1">
                <a:solidFill>
                  <a:schemeClr val="dk1"/>
                </a:solidFill>
                <a:latin typeface="+mn-lt"/>
                <a:cs typeface="+mn-cs"/>
              </a:rPr>
              <a:t>вебинар</a:t>
            </a:r>
            <a:r>
              <a:rPr lang="ru-RU" sz="1200" b="1" dirty="0">
                <a:solidFill>
                  <a:schemeClr val="dk1"/>
                </a:solidFill>
                <a:latin typeface="+mn-lt"/>
                <a:cs typeface="+mn-cs"/>
              </a:rPr>
              <a:t> по теме «Вопросы оказания государственных услуг территориальных филиалов», </a:t>
            </a:r>
            <a:r>
              <a:rPr lang="ru-RU" sz="1200" dirty="0">
                <a:solidFill>
                  <a:schemeClr val="dk1"/>
                </a:solidFill>
                <a:latin typeface="+mn-lt"/>
                <a:cs typeface="+mn-cs"/>
              </a:rPr>
              <a:t>в котором приняли участие 114 работников территориальных филиалов НБРК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3231</TotalTime>
  <Words>3558</Words>
  <Application>Microsoft Office PowerPoint</Application>
  <PresentationFormat>Экран (4:3)</PresentationFormat>
  <Paragraphs>285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Главная</vt:lpstr>
      <vt:lpstr>Презентация PowerPoint</vt:lpstr>
      <vt:lpstr>I. ОБЩИЕ ПОЛОЖЕНИЯ</vt:lpstr>
      <vt:lpstr>I. ОБЩИЕ ПОЛОЖЕНИЯ</vt:lpstr>
      <vt:lpstr>I. ОБЩИЕ ПОЛОЖЕНИЯ</vt:lpstr>
      <vt:lpstr>II. РАБОТА С УСЛУГОПОЛУЧАТЕЛЯМИ</vt:lpstr>
      <vt:lpstr>II. РАБОТА С УСЛУГОПОЛУЧАТЕЛЯМИ</vt:lpstr>
      <vt:lpstr>III. ДЕЯТЕЛЬНОСТЬ ПО СОВЕРШЕНСТВОВАНИЮ ПРОЦЕССОВ ОКАЗАНИЯ ГОСУДАРСТВЕННЫХ УСЛУГ</vt:lpstr>
      <vt:lpstr>III. ДЕЯТЕЛЬНОСТЬ ПО СОВЕРШЕНСТВОВАНИЮ ПРОЦЕССОВ ОКАЗАНИЯ ГОСУДАРСТВЕННЫХ УСЛУГ</vt:lpstr>
      <vt:lpstr>III. ДЕЯТЕЛЬНОСТЬ ПО СОВЕРШЕНСТВОВАНИЮ ПРОЦЕССОВ ОКАЗАНИЯ ГОСУДАРСТВЕННЫХ УСЛУГ</vt:lpstr>
      <vt:lpstr>III. ДЕЯТЕЛЬНОСТЬ ПО СОВЕРШЕНСТВОВАНИЮ ПРОЦЕССОВ ОКАЗАНИЯ ГОСУДАРСТВЕННЫХ УСЛУГ</vt:lpstr>
      <vt:lpstr>III. ДЕЯТЕЛЬНОСТЬ ПО СОВЕРШЕНСТВОВАНИЮ ПРОЦЕССОВ ОКАЗАНИЯ ГОСУДАРСТВЕННЫХ УСЛУГ</vt:lpstr>
      <vt:lpstr>III. ДЕЯТЕЛЬНОСТЬ ПО СОВЕРШЕНСТВОВАНИЮ ПРОЦЕССОВ ОКАЗАНИЯ ГОСУДАРСТВЕННЫХ УСЛУГ</vt:lpstr>
      <vt:lpstr>III. ДЕЯТЕЛЬНОСТЬ ПО СОВЕРШЕНСТВОВАНИЮ ПРОЦЕССОВ ОКАЗАНИЯ ГОСУДАРСТВЕННЫХ УСЛУГ</vt:lpstr>
      <vt:lpstr>IV. Контроль за качеством оказания государственных услуг</vt:lpstr>
      <vt:lpstr>IV. Контроль за качеством оказания государственных услуг</vt:lpstr>
      <vt:lpstr>IV. Контроль за качеством оказания государственных услуг</vt:lpstr>
      <vt:lpstr>Презентация PowerPoint</vt:lpstr>
      <vt:lpstr>V. ПЕРСПЕКТИВЫ ДАЛЬНЕЙШЕЙ ЭФФЕКТИВНОСТИ И ПОВЫШЕНИЯ УДОВЛЕТВОРЕННОСТИ УСЛУГОПОЛУЧАТЕЛЕЙ КАЧЕСТВОМ ОКАЗАНИЯ ГОСУДАРСТВЕННЫХ УСЛУГ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Nazilia Bikmayeva</dc:creator>
  <cp:lastModifiedBy>Nazilia Bikmayeva</cp:lastModifiedBy>
  <cp:revision>119</cp:revision>
  <cp:lastPrinted>2015-04-06T12:42:15Z</cp:lastPrinted>
  <dcterms:created xsi:type="dcterms:W3CDTF">1601-01-01T00:00:00Z</dcterms:created>
  <dcterms:modified xsi:type="dcterms:W3CDTF">2017-05-03T05:30:18Z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